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UISA LANKENAU CABALLERO" userId="S::mlankenau@tecmilenio.mx::0d3af604-207c-40ee-beb7-19548f7da3ae" providerId="AD" clId="Web-{91CBEE1F-39F2-F867-6415-D659FA1C2E8F}"/>
    <pc:docChg chg="modSld">
      <pc:chgData name="MARIA LUISA LANKENAU CABALLERO" userId="S::mlankenau@tecmilenio.mx::0d3af604-207c-40ee-beb7-19548f7da3ae" providerId="AD" clId="Web-{91CBEE1F-39F2-F867-6415-D659FA1C2E8F}" dt="2021-09-07T22:59:19.885" v="5"/>
      <pc:docMkLst>
        <pc:docMk/>
      </pc:docMkLst>
      <pc:sldChg chg="modNotes">
        <pc:chgData name="MARIA LUISA LANKENAU CABALLERO" userId="S::mlankenau@tecmilenio.mx::0d3af604-207c-40ee-beb7-19548f7da3ae" providerId="AD" clId="Web-{91CBEE1F-39F2-F867-6415-D659FA1C2E8F}" dt="2021-09-07T22:59:19.885" v="5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challenge/01544496?challenge-id=57493deb-1c72-4f52-8e4f-e650ca3b099f_162826869869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challenge/07227453?challenge-id=57493deb-1c72-4f52-8e4f-e650ca3b099f_1628268818332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challenge/09857701?challenge-id=57493deb-1c72-4f52-8e4f-e650ca3b099f_1628268947780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83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Instructor: </a:t>
            </a:r>
            <a:r>
              <a:rPr err="1"/>
              <a:t>Ingrese</a:t>
            </a:r>
            <a:r>
              <a:t> a la </a:t>
            </a:r>
            <a:r>
              <a:rPr err="1"/>
              <a:t>siguiente</a:t>
            </a:r>
            <a:r>
              <a:t> </a:t>
            </a:r>
            <a:r>
              <a:rPr err="1"/>
              <a:t>liga</a:t>
            </a:r>
            <a:r>
              <a:t>:  </a:t>
            </a:r>
            <a:r>
              <a:rPr lang="es-MX" sz="1200" b="0" i="0" u="none" strike="noStrike">
                <a:effectLst/>
                <a:latin typeface="+mj-lt"/>
                <a:ea typeface="+mj-ea"/>
                <a:cs typeface="+mj-cs"/>
                <a:sym typeface="Calibri"/>
                <a:hlinkClick r:id="rId3"/>
              </a:rPr>
              <a:t>https://kahoot.it/challenge/01544496?challenge-id=57493deb-1c72-4f52-8e4f-e650ca3b099f_1628268698695</a:t>
            </a:r>
            <a:r>
              <a:rPr lang="es-MX" sz="1200" b="0" i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r>
              <a:rPr err="1"/>
              <a:t>Instrucciones</a:t>
            </a:r>
            <a:r>
              <a:t>:</a:t>
            </a:r>
            <a:br>
              <a:rPr/>
            </a:br>
            <a:r>
              <a:t>1. De </a:t>
            </a:r>
            <a:r>
              <a:rPr err="1"/>
              <a:t>clic</a:t>
            </a:r>
            <a:r>
              <a:t> en Play as Guest (</a:t>
            </a:r>
            <a:r>
              <a:rPr err="1"/>
              <a:t>botón</a:t>
            </a:r>
            <a:r>
              <a:t> </a:t>
            </a:r>
            <a:r>
              <a:rPr err="1"/>
              <a:t>verde</a:t>
            </a:r>
            <a:r>
              <a:t>)</a:t>
            </a:r>
          </a:p>
          <a:p>
            <a:pPr>
              <a:defRPr u="sng"/>
            </a:pPr>
            <a:r>
              <a:t>2. De </a:t>
            </a:r>
            <a:r>
              <a:rPr err="1"/>
              <a:t>clic</a:t>
            </a:r>
            <a:r>
              <a:t> en Classic</a:t>
            </a:r>
          </a:p>
          <a:p>
            <a:pPr>
              <a:defRPr u="sng"/>
            </a:pPr>
            <a:r>
              <a:t>3. </a:t>
            </a:r>
            <a:r>
              <a:rPr err="1"/>
              <a:t>Comparta</a:t>
            </a:r>
            <a:r>
              <a:t> con </a:t>
            </a:r>
            <a:r>
              <a:rPr err="1"/>
              <a:t>los</a:t>
            </a:r>
            <a:r>
              <a:t> </a:t>
            </a:r>
            <a:r>
              <a:rPr err="1"/>
              <a:t>estudiantes</a:t>
            </a:r>
            <a:r>
              <a:t> el PIN que se genera y </a:t>
            </a:r>
            <a:r>
              <a:rPr err="1"/>
              <a:t>sustitúyalo</a:t>
            </a:r>
            <a:r>
              <a:t> </a:t>
            </a:r>
            <a:r>
              <a:rPr err="1"/>
              <a:t>por</a:t>
            </a:r>
            <a:r>
              <a:t> XXXXXXX antes de iniciar la </a:t>
            </a:r>
            <a:r>
              <a:rPr err="1"/>
              <a:t>sesión</a:t>
            </a:r>
            <a:r>
              <a:t>. </a:t>
            </a:r>
          </a:p>
          <a:p>
            <a:pPr>
              <a:defRPr u="sng"/>
            </a:pPr>
            <a:r>
              <a:t>4. </a:t>
            </a:r>
            <a:r>
              <a:rPr err="1"/>
              <a:t>Una</a:t>
            </a:r>
            <a:r>
              <a:t> </a:t>
            </a:r>
            <a:r>
              <a:rPr err="1"/>
              <a:t>vez</a:t>
            </a:r>
            <a:r>
              <a:t> que </a:t>
            </a:r>
            <a:r>
              <a:rPr err="1"/>
              <a:t>ingresen</a:t>
            </a:r>
            <a:r>
              <a:t> </a:t>
            </a:r>
            <a:r>
              <a:rPr err="1"/>
              <a:t>todos</a:t>
            </a:r>
            <a:r>
              <a:t> </a:t>
            </a:r>
            <a:r>
              <a:rPr err="1"/>
              <a:t>los</a:t>
            </a:r>
            <a:r>
              <a:t> </a:t>
            </a:r>
            <a:r>
              <a:rPr err="1"/>
              <a:t>participantes</a:t>
            </a:r>
            <a:r>
              <a:t>, de </a:t>
            </a:r>
            <a:r>
              <a:rPr err="1"/>
              <a:t>clic</a:t>
            </a:r>
            <a:r>
              <a:t> en </a:t>
            </a:r>
            <a:r>
              <a:rPr err="1"/>
              <a:t>Empezar</a:t>
            </a: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u="none" strike="noStrike">
                <a:effectLst/>
                <a:latin typeface="+mj-lt"/>
                <a:ea typeface="+mj-ea"/>
                <a:cs typeface="+mj-cs"/>
                <a:sym typeface="Calibri"/>
                <a:hlinkClick r:id="rId3"/>
              </a:rPr>
              <a:t>https://kahoot.it/challenge/07227453?challenge-id=57493deb-1c72-4f52-8e4f-e650ca3b099f_1628268818332</a:t>
            </a:r>
            <a:r>
              <a:rPr lang="es-MX" sz="1200" b="0" i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39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u="none" strike="noStrike">
                <a:effectLst/>
                <a:latin typeface="+mj-lt"/>
                <a:ea typeface="+mj-ea"/>
                <a:cs typeface="+mj-cs"/>
                <a:sym typeface="Calibri"/>
                <a:hlinkClick r:id="rId3"/>
              </a:rPr>
              <a:t>https://kahoot.it/challenge/09857701?challenge-id=57493deb-1c72-4f52-8e4f-e650ca3b099f_1628268947780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071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6" descr="Imagen 6"/>
          <p:cNvPicPr>
            <a:picLocks noChangeAspect="1"/>
          </p:cNvPicPr>
          <p:nvPr/>
        </p:nvPicPr>
        <p:blipFill>
          <a:blip r:embed="rId2"/>
          <a:srcRect l="23995" t="32025"/>
          <a:stretch>
            <a:fillRect/>
          </a:stretch>
        </p:blipFill>
        <p:spPr>
          <a:xfrm>
            <a:off x="-1" y="-3"/>
            <a:ext cx="12192001" cy="685800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3"/>
          <p:cNvSpPr/>
          <p:nvPr/>
        </p:nvSpPr>
        <p:spPr>
          <a:xfrm>
            <a:off x="0" y="0"/>
            <a:ext cx="4433104" cy="5874526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" name="Rectángulo 11"/>
          <p:cNvSpPr/>
          <p:nvPr/>
        </p:nvSpPr>
        <p:spPr>
          <a:xfrm>
            <a:off x="4433103" y="-2"/>
            <a:ext cx="1385893" cy="4312193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" name="Título del tema, lección o unidad"/>
          <p:cNvSpPr txBox="1">
            <a:spLocks noGrp="1"/>
          </p:cNvSpPr>
          <p:nvPr>
            <p:ph type="title" hasCustomPrompt="1"/>
          </p:nvPr>
        </p:nvSpPr>
        <p:spPr>
          <a:xfrm>
            <a:off x="130967" y="1813465"/>
            <a:ext cx="11930065" cy="2133603"/>
          </a:xfrm>
          <a:prstGeom prst="rect">
            <a:avLst/>
          </a:prstGeom>
        </p:spPr>
        <p:txBody>
          <a:bodyPr/>
          <a:lstStyle>
            <a:lvl1pPr algn="r">
              <a:defRPr sz="6000"/>
            </a:lvl1pPr>
          </a:lstStyle>
          <a:p>
            <a:r>
              <a:t>Título del tema, lección o unidad</a:t>
            </a:r>
          </a:p>
        </p:txBody>
      </p:sp>
      <p:sp>
        <p:nvSpPr>
          <p:cNvPr id="18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917031" y="3947064"/>
            <a:ext cx="9144001" cy="36512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000000"/>
                </a:solidFill>
              </a:defRPr>
            </a:lvl1pPr>
            <a:lvl2pPr marL="0" indent="0" algn="ctr">
              <a:buSzTx/>
              <a:buFontTx/>
              <a:buNone/>
              <a:defRPr sz="2400">
                <a:solidFill>
                  <a:srgbClr val="000000"/>
                </a:solidFill>
              </a:defRPr>
            </a:lvl2pPr>
            <a:lvl3pPr marL="0" indent="0" algn="ctr">
              <a:buSzTx/>
              <a:buFontTx/>
              <a:buNone/>
              <a:defRPr sz="2400">
                <a:solidFill>
                  <a:srgbClr val="000000"/>
                </a:solidFill>
              </a:defRPr>
            </a:lvl3pPr>
            <a:lvl4pPr marL="0" indent="0" algn="ctr">
              <a:buSzTx/>
              <a:buFontTx/>
              <a:buNone/>
              <a:defRPr sz="2400">
                <a:solidFill>
                  <a:srgbClr val="000000"/>
                </a:solidFill>
              </a:defRPr>
            </a:lvl4pPr>
            <a:lvl5pPr marL="0" indent="0" algn="ctr">
              <a:buSzTx/>
              <a:buFontTx/>
              <a:buNone/>
              <a:defRPr sz="2400">
                <a:solidFill>
                  <a:srgbClr val="000000"/>
                </a:solidFill>
              </a:defRPr>
            </a:lvl5pPr>
          </a:lstStyle>
          <a:p>
            <a:r>
              <a:t>Sesión sincrónica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" name="Marcador de texto 13"/>
          <p:cNvSpPr>
            <a:spLocks noGrp="1"/>
          </p:cNvSpPr>
          <p:nvPr>
            <p:ph type="body" sz="quarter" idx="21" hasCustomPrompt="1"/>
          </p:nvPr>
        </p:nvSpPr>
        <p:spPr>
          <a:xfrm>
            <a:off x="1385888" y="671512"/>
            <a:ext cx="10674351" cy="1141414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4400" b="1">
                <a:solidFill>
                  <a:srgbClr val="404040"/>
                </a:solidFill>
              </a:defRPr>
            </a:lvl1pPr>
          </a:lstStyle>
          <a:p>
            <a:r>
              <a:t>Nombre del programa/certificado/curso</a:t>
            </a:r>
          </a:p>
        </p:txBody>
      </p:sp>
      <p:pic>
        <p:nvPicPr>
          <p:cNvPr id="20" name="Imagen 15" descr="Imagen 15"/>
          <p:cNvPicPr>
            <a:picLocks noChangeAspect="1"/>
          </p:cNvPicPr>
          <p:nvPr/>
        </p:nvPicPr>
        <p:blipFill>
          <a:blip r:embed="rId3"/>
          <a:srcRect l="31461"/>
          <a:stretch>
            <a:fillRect/>
          </a:stretch>
        </p:blipFill>
        <p:spPr>
          <a:xfrm>
            <a:off x="-3" y="6179518"/>
            <a:ext cx="2259600" cy="574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n 16" descr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83" y="6179513"/>
            <a:ext cx="3296812" cy="574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n 8" descr="Imagen 8"/>
          <p:cNvPicPr>
            <a:picLocks noChangeAspect="1"/>
          </p:cNvPicPr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 rot="3388466">
            <a:off x="-2170248" y="5695858"/>
            <a:ext cx="12192001" cy="134081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xt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n 5" descr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Extra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B3838"/>
                </a:solidFill>
              </a:defRPr>
            </a:lvl1pPr>
          </a:lstStyle>
          <a:p>
            <a:r>
              <a:t>Extras</a:t>
            </a:r>
          </a:p>
        </p:txBody>
      </p:sp>
      <p:sp>
        <p:nvSpPr>
          <p:cNvPr id="1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ctividad de psic. 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6" descr="Imagen 6"/>
          <p:cNvPicPr>
            <a:picLocks noChangeAspect="1"/>
          </p:cNvPicPr>
          <p:nvPr/>
        </p:nvPicPr>
        <p:blipFill>
          <a:blip r:embed="rId2"/>
          <a:srcRect r="235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Actividad de psicología positiva"/>
          <p:cNvSpPr txBox="1">
            <a:spLocks noGrp="1"/>
          </p:cNvSpPr>
          <p:nvPr>
            <p:ph type="title" hasCustomPrompt="1"/>
          </p:nvPr>
        </p:nvSpPr>
        <p:spPr>
          <a:xfrm>
            <a:off x="613486" y="576262"/>
            <a:ext cx="8298502" cy="263096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Actividad de psicología positiva</a:t>
            </a:r>
          </a:p>
        </p:txBody>
      </p:sp>
      <p:sp>
        <p:nvSpPr>
          <p:cNvPr id="3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13486" y="3429001"/>
            <a:ext cx="10515601" cy="25350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Detalles de la actividad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3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50887" y="3136425"/>
            <a:ext cx="3008834" cy="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roducció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ntroducció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Introducción</a:t>
            </a:r>
          </a:p>
        </p:txBody>
      </p:sp>
      <p:sp>
        <p:nvSpPr>
          <p:cNvPr id="42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ducció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n 5" descr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Introducció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Introducción</a:t>
            </a:r>
          </a:p>
        </p:txBody>
      </p:sp>
      <p:sp>
        <p:nvSpPr>
          <p:cNvPr id="52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1111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53" name="Imagen 8" descr="Imagen 8"/>
          <p:cNvPicPr>
            <a:picLocks noChangeAspect="1"/>
          </p:cNvPicPr>
          <p:nvPr/>
        </p:nvPicPr>
        <p:blipFill>
          <a:blip r:embed="rId3"/>
          <a:srcRect b="40104"/>
          <a:stretch>
            <a:fillRect/>
          </a:stretch>
        </p:blipFill>
        <p:spPr>
          <a:xfrm rot="10800000" flipH="1">
            <a:off x="346867" y="-1"/>
            <a:ext cx="3048001" cy="1825625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ctiv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n 5" descr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Actividad 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Actividad n</a:t>
            </a:r>
          </a:p>
        </p:txBody>
      </p:sp>
      <p:sp>
        <p:nvSpPr>
          <p:cNvPr id="63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Instrucciones/detalles de la actividad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4" name="Imagen 4" descr="Imagen 4"/>
          <p:cNvPicPr>
            <a:picLocks noChangeAspect="1"/>
          </p:cNvPicPr>
          <p:nvPr/>
        </p:nvPicPr>
        <p:blipFill>
          <a:blip r:embed="rId3"/>
          <a:srcRect t="1" r="2835"/>
          <a:stretch>
            <a:fillRect/>
          </a:stretch>
        </p:blipFill>
        <p:spPr>
          <a:xfrm rot="5400000" flipH="1">
            <a:off x="-1172714" y="1514715"/>
            <a:ext cx="3183633" cy="154193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n 11" descr="Imagen 11"/>
          <p:cNvPicPr>
            <a:picLocks noChangeAspect="1"/>
          </p:cNvPicPr>
          <p:nvPr/>
        </p:nvPicPr>
        <p:blipFill>
          <a:blip r:embed="rId2"/>
          <a:srcRect l="39784" b="66695"/>
          <a:stretch>
            <a:fillRect/>
          </a:stretch>
        </p:blipFill>
        <p:spPr>
          <a:xfrm>
            <a:off x="-3" y="-2"/>
            <a:ext cx="12192006" cy="6858005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Quiz"/>
          <p:cNvSpPr txBox="1">
            <a:spLocks noGrp="1"/>
          </p:cNvSpPr>
          <p:nvPr>
            <p:ph type="title" hasCustomPrompt="1"/>
          </p:nvPr>
        </p:nvSpPr>
        <p:spPr>
          <a:xfrm>
            <a:off x="839787" y="365125"/>
            <a:ext cx="8918365" cy="1325563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Quiz</a:t>
            </a:r>
          </a:p>
        </p:txBody>
      </p:sp>
      <p:sp>
        <p:nvSpPr>
          <p:cNvPr id="7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1681163"/>
            <a:ext cx="7553588" cy="82391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Instrucciones o liga para el quiz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" name="Imagen 12" descr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39787" y="1610367"/>
            <a:ext cx="3008834" cy="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activ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n 5" descr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Cierre actividad 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Cierre actividad n</a:t>
            </a:r>
          </a:p>
        </p:txBody>
      </p:sp>
      <p:sp>
        <p:nvSpPr>
          <p:cNvPr id="85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Instrucciones/detalles de la actividad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86" name="Imagen 4" descr="Imagen 4"/>
          <p:cNvPicPr>
            <a:picLocks noChangeAspect="1"/>
          </p:cNvPicPr>
          <p:nvPr/>
        </p:nvPicPr>
        <p:blipFill>
          <a:blip r:embed="rId3"/>
          <a:srcRect t="1" r="2835"/>
          <a:stretch>
            <a:fillRect/>
          </a:stretch>
        </p:blipFill>
        <p:spPr>
          <a:xfrm rot="5400000" flipH="1">
            <a:off x="9855264" y="1514718"/>
            <a:ext cx="3183631" cy="154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n 6" descr="Imagen 6"/>
          <p:cNvPicPr>
            <a:picLocks noChangeAspect="1"/>
          </p:cNvPicPr>
          <p:nvPr/>
        </p:nvPicPr>
        <p:blipFill>
          <a:blip r:embed="rId4"/>
          <a:srcRect b="70052"/>
          <a:stretch>
            <a:fillRect/>
          </a:stretch>
        </p:blipFill>
        <p:spPr>
          <a:xfrm rot="5400000" flipH="1">
            <a:off x="-1067600" y="3942720"/>
            <a:ext cx="3048004" cy="912817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n 5" descr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Explicación del caso/proyecto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10512426" cy="1600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Explicación del caso/proyecto</a:t>
            </a:r>
          </a:p>
        </p:txBody>
      </p:sp>
      <p:sp>
        <p:nvSpPr>
          <p:cNvPr id="9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183626" y="2049459"/>
            <a:ext cx="8058117" cy="381159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18457" indent="-261257"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98" name="Imagen 8" descr="Imagen 8"/>
          <p:cNvPicPr>
            <a:picLocks noChangeAspect="1"/>
          </p:cNvPicPr>
          <p:nvPr/>
        </p:nvPicPr>
        <p:blipFill>
          <a:blip r:embed="rId3"/>
          <a:srcRect t="1" r="2835"/>
          <a:stretch>
            <a:fillRect/>
          </a:stretch>
        </p:blipFill>
        <p:spPr>
          <a:xfrm flipH="1">
            <a:off x="-3" y="1894963"/>
            <a:ext cx="3183633" cy="15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n 9" descr="Imagen 9"/>
          <p:cNvPicPr>
            <a:picLocks noChangeAspect="1"/>
          </p:cNvPicPr>
          <p:nvPr/>
        </p:nvPicPr>
        <p:blipFill>
          <a:blip r:embed="rId4"/>
          <a:srcRect l="19649" b="70052"/>
          <a:stretch>
            <a:fillRect/>
          </a:stretch>
        </p:blipFill>
        <p:spPr>
          <a:xfrm rot="10800000" flipH="1">
            <a:off x="-3177" y="1438555"/>
            <a:ext cx="2449097" cy="91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n 10" descr="Imagen 10"/>
          <p:cNvPicPr>
            <a:picLocks noChangeAspect="1"/>
          </p:cNvPicPr>
          <p:nvPr/>
        </p:nvPicPr>
        <p:blipFill>
          <a:blip r:embed="rId5"/>
          <a:srcRect r="25145"/>
          <a:stretch>
            <a:fillRect/>
          </a:stretch>
        </p:blipFill>
        <p:spPr>
          <a:xfrm rot="16200000">
            <a:off x="8500194" y="2772747"/>
            <a:ext cx="5707210" cy="16171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n 3" descr="Imagen 3"/>
          <p:cNvPicPr>
            <a:picLocks noChangeAspect="1"/>
          </p:cNvPicPr>
          <p:nvPr/>
        </p:nvPicPr>
        <p:blipFill>
          <a:blip r:embed="rId2"/>
          <a:srcRect t="41942" r="25466"/>
          <a:stretch>
            <a:fillRect/>
          </a:stretch>
        </p:blipFill>
        <p:spPr>
          <a:xfrm>
            <a:off x="-2" y="0"/>
            <a:ext cx="1219200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ctángulo 5"/>
          <p:cNvSpPr/>
          <p:nvPr/>
        </p:nvSpPr>
        <p:spPr>
          <a:xfrm>
            <a:off x="7315200" y="0"/>
            <a:ext cx="4876799" cy="4087906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10" name="Imagen 8" descr="Imagen 8"/>
          <p:cNvPicPr>
            <a:picLocks noChangeAspect="1"/>
          </p:cNvPicPr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 rot="5181802">
            <a:off x="5981000" y="5567193"/>
            <a:ext cx="12192001" cy="134081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Cierre de la sesión"/>
          <p:cNvSpPr txBox="1">
            <a:spLocks noGrp="1"/>
          </p:cNvSpPr>
          <p:nvPr>
            <p:ph type="title" hasCustomPrompt="1"/>
          </p:nvPr>
        </p:nvSpPr>
        <p:spPr>
          <a:xfrm>
            <a:off x="130967" y="906733"/>
            <a:ext cx="11930065" cy="21336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Cierre de la sesión</a:t>
            </a:r>
          </a:p>
        </p:txBody>
      </p:sp>
      <p:sp>
        <p:nvSpPr>
          <p:cNvPr id="11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26231" y="3086636"/>
            <a:ext cx="9144001" cy="21336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Detalles, instrucciones finales, etc.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13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7" y="2629436"/>
            <a:ext cx="3048001" cy="304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Imagen 6"/>
          <p:cNvPicPr>
            <a:picLocks noChangeAspect="1"/>
          </p:cNvPicPr>
          <p:nvPr/>
        </p:nvPicPr>
        <p:blipFill>
          <a:blip r:embed="rId12"/>
          <a:srcRect t="50069" r="33332"/>
          <a:stretch>
            <a:fillRect/>
          </a:stretch>
        </p:blipFill>
        <p:spPr>
          <a:xfrm>
            <a:off x="-4" y="-1"/>
            <a:ext cx="12192007" cy="6858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5" descr="Imagen 5"/>
          <p:cNvPicPr>
            <a:picLocks noChangeAspect="1"/>
          </p:cNvPicPr>
          <p:nvPr/>
        </p:nvPicPr>
        <p:blipFill>
          <a:blip r:embed="rId13">
            <a:alphaModFix amt="55000"/>
          </a:blip>
          <a:stretch>
            <a:fillRect/>
          </a:stretch>
        </p:blipFill>
        <p:spPr>
          <a:xfrm rot="10978955" flipV="1">
            <a:off x="-5750930" y="-1032920"/>
            <a:ext cx="17557721" cy="193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7" descr="Imagen 7"/>
          <p:cNvPicPr>
            <a:picLocks noChangeAspect="1"/>
          </p:cNvPicPr>
          <p:nvPr/>
        </p:nvPicPr>
        <p:blipFill>
          <a:blip r:embed="rId14"/>
          <a:srcRect b="40104"/>
          <a:stretch>
            <a:fillRect/>
          </a:stretch>
        </p:blipFill>
        <p:spPr>
          <a:xfrm rot="10800000" flipH="1">
            <a:off x="346867" y="-1"/>
            <a:ext cx="3048001" cy="182562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Introducción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Introducción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97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solidFill>
            <a:srgbClr val="00158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solidFill>
            <a:srgbClr val="00158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solidFill>
            <a:srgbClr val="00158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solidFill>
            <a:srgbClr val="00158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solidFill>
            <a:srgbClr val="001589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solidFill>
            <a:srgbClr val="001589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solidFill>
            <a:srgbClr val="001589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solidFill>
            <a:srgbClr val="001589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solidFill>
            <a:srgbClr val="00158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xBwf5kW4DIw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Rectángulo 3"/>
          <p:cNvGrpSpPr/>
          <p:nvPr/>
        </p:nvGrpSpPr>
        <p:grpSpPr>
          <a:xfrm>
            <a:off x="4574626" y="5206480"/>
            <a:ext cx="7617380" cy="1651523"/>
            <a:chOff x="0" y="0"/>
            <a:chExt cx="7617379" cy="1651522"/>
          </a:xfrm>
        </p:grpSpPr>
        <p:sp>
          <p:nvSpPr>
            <p:cNvPr id="132" name="Rectángulo"/>
            <p:cNvSpPr/>
            <p:nvPr/>
          </p:nvSpPr>
          <p:spPr>
            <a:xfrm>
              <a:off x="-1" y="-1"/>
              <a:ext cx="7617380" cy="16515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3" name="v"/>
            <p:cNvSpPr txBox="1"/>
            <p:nvPr/>
          </p:nvSpPr>
          <p:spPr>
            <a:xfrm>
              <a:off x="45719" y="659215"/>
              <a:ext cx="7525939" cy="3330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135" name="Imagen 5" descr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319" y="6012896"/>
            <a:ext cx="1199219" cy="632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821" y="6012469"/>
            <a:ext cx="1232290" cy="630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n 13" descr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65" y="5735832"/>
            <a:ext cx="4724402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ítulo 1"/>
          <p:cNvSpPr txBox="1">
            <a:spLocks noGrp="1"/>
          </p:cNvSpPr>
          <p:nvPr>
            <p:ph type="ctrTitle"/>
          </p:nvPr>
        </p:nvSpPr>
        <p:spPr>
          <a:xfrm>
            <a:off x="3195262" y="1813465"/>
            <a:ext cx="8865770" cy="2133602"/>
          </a:xfrm>
          <a:prstGeom prst="rect">
            <a:avLst/>
          </a:prstGeom>
        </p:spPr>
        <p:txBody>
          <a:bodyPr/>
          <a:lstStyle/>
          <a:p>
            <a:r>
              <a:rPr lang="es-MX"/>
              <a:t>Módulo 4</a:t>
            </a:r>
            <a:r>
              <a:t>  </a:t>
            </a:r>
            <a:br>
              <a:rPr/>
            </a:br>
            <a:r>
              <a:rPr lang="es-MX"/>
              <a:t>Gestión del cambio</a:t>
            </a:r>
            <a:endParaRPr/>
          </a:p>
        </p:txBody>
      </p:sp>
      <p:sp>
        <p:nvSpPr>
          <p:cNvPr id="139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6095998" y="3947064"/>
            <a:ext cx="5965035" cy="532472"/>
          </a:xfrm>
          <a:prstGeom prst="rect">
            <a:avLst/>
          </a:prstGeom>
        </p:spPr>
        <p:txBody>
          <a:bodyPr/>
          <a:lstStyle/>
          <a:p>
            <a:r>
              <a:rPr lang="es-MX"/>
              <a:t>Sesión sincrónica 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244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45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247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ítu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75310"/>
          </a:xfrm>
          <a:prstGeom prst="rect">
            <a:avLst/>
          </a:prstGeom>
        </p:spPr>
        <p:txBody>
          <a:bodyPr/>
          <a:lstStyle>
            <a:lvl1pPr defTabSz="731519">
              <a:defRPr sz="4800"/>
            </a:lvl1pPr>
          </a:lstStyle>
          <a:p>
            <a:r>
              <a:rPr lang="es-MX"/>
              <a:t>Participación plenaria</a:t>
            </a:r>
          </a:p>
        </p:txBody>
      </p:sp>
      <p:pic>
        <p:nvPicPr>
          <p:cNvPr id="251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353" y="1229935"/>
            <a:ext cx="7342787" cy="4895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Rectángulo 3"/>
          <p:cNvGrpSpPr/>
          <p:nvPr/>
        </p:nvGrpSpPr>
        <p:grpSpPr>
          <a:xfrm>
            <a:off x="0" y="6051660"/>
            <a:ext cx="2286000" cy="806345"/>
            <a:chOff x="0" y="-1"/>
            <a:chExt cx="2286000" cy="806343"/>
          </a:xfrm>
        </p:grpSpPr>
        <p:sp>
          <p:nvSpPr>
            <p:cNvPr id="253" name="Rectángulo"/>
            <p:cNvSpPr/>
            <p:nvPr/>
          </p:nvSpPr>
          <p:spPr>
            <a:xfrm>
              <a:off x="0" y="-2"/>
              <a:ext cx="2286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54" name="v"/>
            <p:cNvSpPr txBox="1"/>
            <p:nvPr/>
          </p:nvSpPr>
          <p:spPr>
            <a:xfrm>
              <a:off x="45719" y="236624"/>
              <a:ext cx="2194563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grpSp>
        <p:nvGrpSpPr>
          <p:cNvPr id="258" name="Rectángulo 7"/>
          <p:cNvGrpSpPr/>
          <p:nvPr/>
        </p:nvGrpSpPr>
        <p:grpSpPr>
          <a:xfrm>
            <a:off x="8794372" y="6038700"/>
            <a:ext cx="3397631" cy="806345"/>
            <a:chOff x="0" y="-1"/>
            <a:chExt cx="3397630" cy="806343"/>
          </a:xfrm>
        </p:grpSpPr>
        <p:sp>
          <p:nvSpPr>
            <p:cNvPr id="256" name="Rectángulo"/>
            <p:cNvSpPr/>
            <p:nvPr/>
          </p:nvSpPr>
          <p:spPr>
            <a:xfrm>
              <a:off x="-1" y="-2"/>
              <a:ext cx="3397631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57" name="v"/>
            <p:cNvSpPr txBox="1"/>
            <p:nvPr/>
          </p:nvSpPr>
          <p:spPr>
            <a:xfrm>
              <a:off x="45720" y="236624"/>
              <a:ext cx="3306190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259" name="Imagen 4" descr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n 5" descr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n 8" descr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ítulo 1"/>
          <p:cNvSpPr txBox="1">
            <a:spLocks noGrp="1"/>
          </p:cNvSpPr>
          <p:nvPr>
            <p:ph type="title"/>
          </p:nvPr>
        </p:nvSpPr>
        <p:spPr>
          <a:xfrm>
            <a:off x="839786" y="365125"/>
            <a:ext cx="8918365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Quiz</a:t>
            </a:r>
          </a:p>
        </p:txBody>
      </p:sp>
      <p:sp>
        <p:nvSpPr>
          <p:cNvPr id="263" name="Marcador de texto 2"/>
          <p:cNvSpPr txBox="1">
            <a:spLocks noGrp="1"/>
          </p:cNvSpPr>
          <p:nvPr>
            <p:ph type="body" sz="quarter" idx="1"/>
          </p:nvPr>
        </p:nvSpPr>
        <p:spPr>
          <a:xfrm>
            <a:off x="159376" y="1921307"/>
            <a:ext cx="8918364" cy="1079753"/>
          </a:xfrm>
          <a:prstGeom prst="rect">
            <a:avLst/>
          </a:prstGeom>
        </p:spPr>
        <p:txBody>
          <a:bodyPr/>
          <a:lstStyle>
            <a:lvl1pPr defTabSz="886968">
              <a:spcBef>
                <a:spcPts val="900"/>
              </a:spcBef>
              <a:defRPr sz="223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s-MX"/>
              <a:t>Te invitamos a entrar a la página web </a:t>
            </a:r>
            <a:r>
              <a:rPr lang="es-MX" err="1"/>
              <a:t>Kahoot.it</a:t>
            </a:r>
            <a:r>
              <a:rPr lang="es-MX"/>
              <a:t> desde tu dispositivo móvil .</a:t>
            </a:r>
          </a:p>
        </p:txBody>
      </p:sp>
      <p:grpSp>
        <p:nvGrpSpPr>
          <p:cNvPr id="266" name="Agrupar"/>
          <p:cNvGrpSpPr/>
          <p:nvPr/>
        </p:nvGrpSpPr>
        <p:grpSpPr>
          <a:xfrm>
            <a:off x="159376" y="3176990"/>
            <a:ext cx="9723588" cy="1714044"/>
            <a:chOff x="-16933" y="406934"/>
            <a:chExt cx="9723586" cy="1714043"/>
          </a:xfrm>
        </p:grpSpPr>
        <p:sp>
          <p:nvSpPr>
            <p:cNvPr id="264" name="Marcador de texto 2"/>
            <p:cNvSpPr txBox="1"/>
            <p:nvPr/>
          </p:nvSpPr>
          <p:spPr>
            <a:xfrm>
              <a:off x="-16933" y="406934"/>
              <a:ext cx="9723586" cy="823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norm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300">
                  <a:solidFill>
                    <a:srgbClr val="3B3838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s-MX"/>
                <a:t>Una vez que ingreses</a:t>
              </a:r>
              <a:r>
                <a:t>, </a:t>
              </a:r>
              <a:r>
                <a:rPr lang="es-MX"/>
                <a:t>introduce el PIN 01544496</a:t>
              </a:r>
              <a:r>
                <a:t> </a:t>
              </a:r>
              <a:r>
                <a:rPr lang="es-MX"/>
                <a:t>que te proporcionará el</a:t>
              </a:r>
              <a:r>
                <a:t> </a:t>
              </a:r>
              <a:r>
                <a:rPr lang="es-MX"/>
                <a:t>instructor.</a:t>
              </a:r>
            </a:p>
          </p:txBody>
        </p:sp>
        <p:sp>
          <p:nvSpPr>
            <p:cNvPr id="265" name="Marcador de texto 2"/>
            <p:cNvSpPr txBox="1"/>
            <p:nvPr/>
          </p:nvSpPr>
          <p:spPr>
            <a:xfrm>
              <a:off x="-10744" y="1406547"/>
              <a:ext cx="8859888" cy="714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norm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defRPr sz="2300">
                  <a:solidFill>
                    <a:srgbClr val="3B3838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es-MX"/>
                <a:t>Escribe tu nombre y espera a que el instructor comience el juego.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270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71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273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Título 1"/>
          <p:cNvSpPr txBox="1">
            <a:spLocks noGrp="1"/>
          </p:cNvSpPr>
          <p:nvPr>
            <p:ph type="title"/>
          </p:nvPr>
        </p:nvSpPr>
        <p:spPr>
          <a:xfrm>
            <a:off x="838199" y="786928"/>
            <a:ext cx="11308083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86383">
              <a:defRPr sz="5100"/>
            </a:lvl1pPr>
          </a:lstStyle>
          <a:p>
            <a:r>
              <a:rPr lang="es-MX"/>
              <a:t>Tema 2. La importancia de la </a:t>
            </a:r>
            <a:br>
              <a:rPr lang="es-MX"/>
            </a:br>
            <a:r>
              <a:rPr lang="es-MX"/>
              <a:t>cultura organizacional en la </a:t>
            </a:r>
            <a:br>
              <a:rPr lang="es-MX"/>
            </a:br>
            <a:r>
              <a:rPr lang="es-MX"/>
              <a:t>gestión del cambio</a:t>
            </a:r>
            <a:br>
              <a:rPr lang="es-MX"/>
            </a:br>
            <a:endParaRPr lang="es-MX"/>
          </a:p>
        </p:txBody>
      </p:sp>
      <p:pic>
        <p:nvPicPr>
          <p:cNvPr id="4098" name="Picture 2" descr="Reunión de trabajo con la palabra cultura en mesa - Foto de stock de Culturas libre de derech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06" y="2247753"/>
            <a:ext cx="5174943" cy="34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206059" y="491090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solidFill>
                  <a:srgbClr val="0C0D0D"/>
                </a:solidFill>
                <a:latin typeface="iStock Maquette"/>
              </a:rPr>
              <a:t>ID de la fotografía:841152680</a:t>
            </a:r>
            <a:endParaRPr lang="es-MX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Rectángulo 11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280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81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283" name="Imagen 12" descr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n 13" descr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n 15" descr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Título 1"/>
          <p:cNvSpPr txBox="1">
            <a:spLocks noGrp="1"/>
          </p:cNvSpPr>
          <p:nvPr>
            <p:ph type="title"/>
          </p:nvPr>
        </p:nvSpPr>
        <p:spPr>
          <a:xfrm>
            <a:off x="613486" y="576259"/>
            <a:ext cx="8298503" cy="2630967"/>
          </a:xfrm>
          <a:prstGeom prst="rect">
            <a:avLst/>
          </a:prstGeom>
        </p:spPr>
        <p:txBody>
          <a:bodyPr/>
          <a:lstStyle/>
          <a:p>
            <a:r>
              <a:rPr lang="es-MX"/>
              <a:t>Atención plena</a:t>
            </a:r>
            <a:br>
              <a:rPr lang="es-MX"/>
            </a:br>
            <a:br>
              <a:rPr lang="es-MX"/>
            </a:br>
            <a:r>
              <a:rPr lang="es-MX" sz="4800"/>
              <a:t>Tu mejor versión</a:t>
            </a:r>
          </a:p>
        </p:txBody>
      </p:sp>
      <p:sp>
        <p:nvSpPr>
          <p:cNvPr id="287" name="Marcador de texto 2"/>
          <p:cNvSpPr txBox="1">
            <a:spLocks noGrp="1"/>
          </p:cNvSpPr>
          <p:nvPr>
            <p:ph type="body" sz="half" idx="1"/>
          </p:nvPr>
        </p:nvSpPr>
        <p:spPr>
          <a:xfrm>
            <a:off x="613486" y="3429001"/>
            <a:ext cx="7595566" cy="2535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sz="2300"/>
            </a:pPr>
            <a:r>
              <a:rPr lang="es-MX"/>
              <a:t>Con esta actividad disfrutaremos de una relajación guiada corta.</a:t>
            </a:r>
          </a:p>
          <a:p>
            <a:pPr>
              <a:defRPr sz="2300"/>
            </a:pPr>
            <a:endParaRPr/>
          </a:p>
          <a:p>
            <a:pPr>
              <a:defRPr sz="2300"/>
            </a:pPr>
            <a:r>
              <a:rPr lang="es-MX"/>
              <a:t>Te invitamos a revisar el siguiente video (a partir del segundo 48):</a:t>
            </a:r>
          </a:p>
          <a:p>
            <a:pPr>
              <a:defRPr sz="2300"/>
            </a:pPr>
            <a:endParaRPr lang="es-MX"/>
          </a:p>
          <a:p>
            <a:pPr algn="l"/>
            <a:r>
              <a:rPr lang="es-MX"/>
              <a:t>Psicología Online. (2019, 19 de octubre). </a:t>
            </a:r>
            <a:r>
              <a:rPr lang="es-ES" b="0" i="1">
                <a:effectLst/>
                <a:latin typeface="Roboto" panose="02000000000000000000" pitchFamily="2" charset="0"/>
              </a:rPr>
              <a:t>RELAJACIÓN GUIADA CORTA 🙏 Ideal para momentos de ANSIEDAD Y ESTRÉS </a:t>
            </a:r>
            <a:r>
              <a:rPr lang="es-ES" b="0" i="0">
                <a:effectLst/>
                <a:latin typeface="Roboto" panose="02000000000000000000" pitchFamily="2" charset="0"/>
              </a:rPr>
              <a:t>[Archivo de video]. Recuperado de </a:t>
            </a:r>
            <a:r>
              <a:rPr lang="es-MX"/>
              <a:t>https://www.youtube.com/watch?v=EHAdnzBDip0</a:t>
            </a:r>
          </a:p>
          <a:p>
            <a:pPr algn="just">
              <a:defRPr sz="2300"/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5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289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90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292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Título 1"/>
          <p:cNvSpPr txBox="1">
            <a:spLocks noGrp="1"/>
          </p:cNvSpPr>
          <p:nvPr>
            <p:ph type="title"/>
          </p:nvPr>
        </p:nvSpPr>
        <p:spPr>
          <a:xfrm>
            <a:off x="595357" y="-1318992"/>
            <a:ext cx="11001286" cy="373345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54130">
              <a:defRPr sz="3920">
                <a:solidFill>
                  <a:srgbClr val="2F5496"/>
                </a:solidFill>
              </a:defRPr>
            </a:pPr>
            <a:br>
              <a:rPr/>
            </a:br>
            <a:br>
              <a:rPr/>
            </a:br>
            <a:br>
              <a:rPr/>
            </a:br>
            <a:r>
              <a:rPr lang="es-MX">
                <a:solidFill>
                  <a:srgbClr val="001589"/>
                </a:solidFill>
              </a:rPr>
              <a:t>Actividad 2.</a:t>
            </a:r>
            <a:r>
              <a:rPr lang="es-MX"/>
              <a:t> </a:t>
            </a:r>
            <a:r>
              <a:rPr lang="es-MX">
                <a:solidFill>
                  <a:srgbClr val="001589"/>
                </a:solidFill>
              </a:rPr>
              <a:t>Beneficios de la cultura organizacional</a:t>
            </a:r>
            <a:endParaRPr>
              <a:solidFill>
                <a:srgbClr val="001589"/>
              </a:solidFill>
            </a:endParaRPr>
          </a:p>
        </p:txBody>
      </p:sp>
      <p:sp>
        <p:nvSpPr>
          <p:cNvPr id="296" name="Marcador de contenido 2"/>
          <p:cNvSpPr txBox="1">
            <a:spLocks noGrp="1"/>
          </p:cNvSpPr>
          <p:nvPr>
            <p:ph type="body" sz="half" idx="1"/>
          </p:nvPr>
        </p:nvSpPr>
        <p:spPr>
          <a:xfrm>
            <a:off x="595357" y="2469942"/>
            <a:ext cx="6158582" cy="29044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Instrucciones:</a:t>
            </a:r>
          </a:p>
          <a:p>
            <a:pPr marL="0" indent="0"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Recordemos los beneficios de la cultura organizacional: </a:t>
            </a:r>
          </a:p>
          <a:p>
            <a:pPr marL="0" indent="0"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 lang="es-MX"/>
          </a:p>
          <a:p>
            <a:pPr marL="0" indent="0"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Tú como líder, ¿qué tanto te identificas con ellos?</a:t>
            </a:r>
            <a:endParaRPr/>
          </a:p>
        </p:txBody>
      </p:sp>
      <p:sp>
        <p:nvSpPr>
          <p:cNvPr id="2" name="Elipse 1"/>
          <p:cNvSpPr/>
          <p:nvPr/>
        </p:nvSpPr>
        <p:spPr>
          <a:xfrm>
            <a:off x="8044405" y="2623783"/>
            <a:ext cx="1564444" cy="1298371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Definen</a:t>
            </a:r>
            <a:r>
              <a:rPr lang="es-MX" baseline="0"/>
              <a:t> l</a:t>
            </a:r>
            <a:r>
              <a:rPr kumimoji="0" lang="es-MX" sz="18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 identidad. </a:t>
            </a: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9776752" y="2261435"/>
            <a:ext cx="1962964" cy="90885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/>
              <a:t>Promueven los valores.</a:t>
            </a: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772400" y="4417172"/>
            <a:ext cx="1776340" cy="90885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/>
              <a:t>Brindan motivación. </a:t>
            </a: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9776752" y="4042343"/>
            <a:ext cx="1880145" cy="1298371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/>
              <a:t>Retienen y atraen talento. </a:t>
            </a: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299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00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302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Título 1"/>
          <p:cNvSpPr txBox="1">
            <a:spLocks noGrp="1"/>
          </p:cNvSpPr>
          <p:nvPr>
            <p:ph type="title"/>
          </p:nvPr>
        </p:nvSpPr>
        <p:spPr>
          <a:xfrm>
            <a:off x="804330" y="-1074210"/>
            <a:ext cx="11043637" cy="318373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2111">
              <a:defRPr sz="3359">
                <a:solidFill>
                  <a:srgbClr val="2F5496"/>
                </a:solidFill>
              </a:defRPr>
            </a:pPr>
            <a:br>
              <a:rPr/>
            </a:br>
            <a:br>
              <a:rPr/>
            </a:br>
            <a:br>
              <a:rPr/>
            </a:br>
            <a:r>
              <a:rPr lang="es-MX">
                <a:solidFill>
                  <a:srgbClr val="001589"/>
                </a:solidFill>
              </a:rPr>
              <a:t>Actividad 2. Acciones de la cultura organizacional </a:t>
            </a:r>
            <a:br>
              <a:rPr>
                <a:solidFill>
                  <a:srgbClr val="001589"/>
                </a:solidFill>
              </a:rPr>
            </a:br>
            <a:br>
              <a:rPr>
                <a:solidFill>
                  <a:srgbClr val="001589"/>
                </a:solidFill>
              </a:rPr>
            </a:br>
            <a:endParaRPr>
              <a:solidFill>
                <a:srgbClr val="001589"/>
              </a:solidFill>
            </a:endParaRPr>
          </a:p>
        </p:txBody>
      </p:sp>
      <p:grpSp>
        <p:nvGrpSpPr>
          <p:cNvPr id="308" name="Cuadro de texto 2"/>
          <p:cNvGrpSpPr/>
          <p:nvPr/>
        </p:nvGrpSpPr>
        <p:grpSpPr>
          <a:xfrm>
            <a:off x="1510047" y="1281618"/>
            <a:ext cx="4504136" cy="4950390"/>
            <a:chOff x="-2" y="-83154"/>
            <a:chExt cx="4244072" cy="4574713"/>
          </a:xfrm>
        </p:grpSpPr>
        <p:sp>
          <p:nvSpPr>
            <p:cNvPr id="306" name="Rectángulo"/>
            <p:cNvSpPr/>
            <p:nvPr/>
          </p:nvSpPr>
          <p:spPr>
            <a:xfrm>
              <a:off x="-2" y="-1"/>
              <a:ext cx="3996906" cy="405187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07" name="1. Identifica cuáles de estos objetivos se cumplen actualmente en tu organización y describe por qué lo consideras así:…"/>
            <p:cNvSpPr txBox="1"/>
            <p:nvPr/>
          </p:nvSpPr>
          <p:spPr>
            <a:xfrm>
              <a:off x="88338" y="-83154"/>
              <a:ext cx="4155732" cy="4574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t>1. </a:t>
              </a:r>
              <a:r>
                <a:rPr lang="es-MX">
                  <a:solidFill>
                    <a:schemeClr val="accent1"/>
                  </a:solidFill>
                </a:rPr>
                <a:t>Identifica</a:t>
              </a:r>
              <a:r>
                <a:t> </a:t>
              </a:r>
              <a:r>
                <a:rPr lang="es-MX"/>
                <a:t>algunos de los valores y acciones de la cultura organizacional de la empresa. 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s-MX"/>
                <a:t>Menciona a cuál pertenece cada uno (valor o acción de la cultura organizacional):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t>1.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t>2.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t>3.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t>4.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t>5. </a:t>
              </a:r>
              <a:endParaRPr lang="es-MX"/>
            </a:p>
            <a:p>
              <a:pPr>
                <a:lnSpc>
                  <a:spcPct val="107000"/>
                </a:lnSpc>
                <a:spcBef>
                  <a:spcPts val="800"/>
                </a:spcBef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s-MX"/>
                <a:t>6.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grpSp>
        <p:nvGrpSpPr>
          <p:cNvPr id="311" name="Cuadro de texto 2"/>
          <p:cNvGrpSpPr/>
          <p:nvPr/>
        </p:nvGrpSpPr>
        <p:grpSpPr>
          <a:xfrm>
            <a:off x="6457588" y="1545180"/>
            <a:ext cx="4332277" cy="4211039"/>
            <a:chOff x="-2" y="-1"/>
            <a:chExt cx="4332276" cy="4211038"/>
          </a:xfrm>
        </p:grpSpPr>
        <p:sp>
          <p:nvSpPr>
            <p:cNvPr id="309" name="Rectángulo"/>
            <p:cNvSpPr/>
            <p:nvPr/>
          </p:nvSpPr>
          <p:spPr>
            <a:xfrm>
              <a:off x="-2" y="-1"/>
              <a:ext cx="4332276" cy="405187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10" name="2. Identifica un objetivo que consideres que no es prioritario dentro de tu organización.…"/>
            <p:cNvSpPr txBox="1"/>
            <p:nvPr/>
          </p:nvSpPr>
          <p:spPr>
            <a:xfrm>
              <a:off x="50481" y="4762"/>
              <a:ext cx="4231310" cy="4206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t>2. </a:t>
              </a:r>
              <a:r>
                <a:rPr lang="es-MX"/>
                <a:t>¿</a:t>
              </a:r>
              <a:r>
                <a:rPr lang="es-MX" sz="2000">
                  <a:latin typeface="+mj-lt"/>
                  <a:ea typeface="+mj-ea"/>
                  <a:cs typeface="+mj-cs"/>
                </a:rPr>
                <a:t>Cuáles son aquellos por los que los clientes los </a:t>
              </a:r>
              <a:r>
                <a:rPr lang="es-MX" sz="200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identifican</a:t>
              </a:r>
              <a:r>
                <a:rPr lang="es-MX" sz="200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?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endParaRPr lang="es-MX" sz="2000">
                <a:latin typeface="+mj-lt"/>
                <a:ea typeface="+mj-ea"/>
                <a:cs typeface="+mj-cs"/>
              </a:endParaRPr>
            </a:p>
            <a:p>
              <a:pPr>
                <a:lnSpc>
                  <a:spcPct val="107000"/>
                </a:lnSpc>
                <a:spcBef>
                  <a:spcPts val="800"/>
                </a:spcBef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s-MX" sz="2000">
                  <a:latin typeface="+mj-lt"/>
                  <a:ea typeface="+mj-ea"/>
                  <a:cs typeface="+mj-cs"/>
                </a:rPr>
                <a:t>1.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s-MX" sz="2000">
                  <a:latin typeface="+mj-lt"/>
                  <a:ea typeface="+mj-ea"/>
                  <a:cs typeface="+mj-cs"/>
                </a:rPr>
                <a:t>2.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s-MX" sz="2000">
                  <a:latin typeface="+mj-lt"/>
                  <a:ea typeface="+mj-ea"/>
                  <a:cs typeface="+mj-cs"/>
                </a:rPr>
                <a:t>3.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s-MX" sz="2000">
                  <a:latin typeface="+mj-lt"/>
                  <a:ea typeface="+mj-ea"/>
                  <a:cs typeface="+mj-cs"/>
                </a:rPr>
                <a:t>4.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s-MX" sz="2000">
                  <a:latin typeface="+mj-lt"/>
                  <a:ea typeface="+mj-ea"/>
                  <a:cs typeface="+mj-cs"/>
                </a:rPr>
                <a:t>5.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s-MX" sz="2000">
                  <a:latin typeface="+mj-lt"/>
                  <a:ea typeface="+mj-ea"/>
                  <a:cs typeface="+mj-cs"/>
                </a:rPr>
                <a:t>6.</a:t>
              </a:r>
            </a:p>
            <a:p>
              <a:pPr>
                <a:lnSpc>
                  <a:spcPct val="107000"/>
                </a:lnSpc>
                <a:spcBef>
                  <a:spcPts val="800"/>
                </a:spcBef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313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14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316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Título 1"/>
          <p:cNvSpPr txBox="1">
            <a:spLocks noGrp="1"/>
          </p:cNvSpPr>
          <p:nvPr>
            <p:ph type="title"/>
          </p:nvPr>
        </p:nvSpPr>
        <p:spPr>
          <a:xfrm>
            <a:off x="872063" y="-1153252"/>
            <a:ext cx="10997634" cy="3183732"/>
          </a:xfrm>
          <a:prstGeom prst="rect">
            <a:avLst/>
          </a:prstGeom>
        </p:spPr>
        <p:txBody>
          <a:bodyPr/>
          <a:lstStyle/>
          <a:p>
            <a:pPr defTabSz="122675">
              <a:defRPr sz="3120">
                <a:solidFill>
                  <a:srgbClr val="2F5496"/>
                </a:solidFill>
                <a:latin typeface="+mj-lt"/>
                <a:ea typeface="+mj-ea"/>
                <a:cs typeface="+mj-cs"/>
                <a:sym typeface="Calibri"/>
              </a:defRPr>
            </a:pPr>
            <a:br>
              <a:rPr/>
            </a:br>
            <a:br>
              <a:rPr/>
            </a:br>
            <a:br>
              <a:rPr/>
            </a:br>
            <a:r>
              <a:rPr lang="es-MX">
                <a:solidFill>
                  <a:srgbClr val="001589"/>
                </a:solidFill>
              </a:rPr>
              <a:t>Actividad 2.</a:t>
            </a:r>
            <a:r>
              <a:rPr lang="es-MX"/>
              <a:t> </a:t>
            </a:r>
            <a:r>
              <a:rPr lang="es-MX">
                <a:solidFill>
                  <a:srgbClr val="001589"/>
                </a:solidFill>
              </a:rPr>
              <a:t>NOM-035 y prevención de riesgos psicosociales</a:t>
            </a:r>
            <a:br>
              <a:rPr>
                <a:solidFill>
                  <a:srgbClr val="001589"/>
                </a:solidFill>
              </a:rPr>
            </a:br>
            <a:br>
              <a:rPr>
                <a:solidFill>
                  <a:srgbClr val="001589"/>
                </a:solidFill>
              </a:rPr>
            </a:br>
            <a:endParaRPr>
              <a:solidFill>
                <a:srgbClr val="001589"/>
              </a:solidFill>
            </a:endParaRPr>
          </a:p>
        </p:txBody>
      </p:sp>
      <p:graphicFrame>
        <p:nvGraphicFramePr>
          <p:cNvPr id="320" name="Tabla 2"/>
          <p:cNvGraphicFramePr/>
          <p:nvPr>
            <p:extLst>
              <p:ext uri="{D42A27DB-BD31-4B8C-83A1-F6EECF244321}">
                <p14:modId xmlns:p14="http://schemas.microsoft.com/office/powerpoint/2010/main" val="1813373716"/>
              </p:ext>
            </p:extLst>
          </p:nvPr>
        </p:nvGraphicFramePr>
        <p:xfrm>
          <a:off x="872063" y="2796133"/>
          <a:ext cx="3272234" cy="249552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7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 sz="1800"/>
                      </a:pPr>
                      <a:r>
                        <a:rPr lang="es-MX" sz="2000" b="1"/>
                        <a:t>Riesgos</a:t>
                      </a:r>
                      <a:endParaRPr sz="2000" b="1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100"/>
                        <a:t> </a:t>
                      </a:r>
                      <a:r>
                        <a:rPr lang="es-MX" sz="1800"/>
                        <a:t>Cargas de trabaj</a:t>
                      </a:r>
                      <a:r>
                        <a:rPr lang="es-MX" sz="1800" baseline="0"/>
                        <a:t>o excesivas.</a:t>
                      </a:r>
                      <a:endParaRPr sz="11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200"/>
                        <a:t> </a:t>
                      </a:r>
                      <a:r>
                        <a:rPr lang="es-MX" sz="1800"/>
                        <a:t>Falta de periodos de descanso</a:t>
                      </a:r>
                      <a:r>
                        <a:rPr lang="es-MX" sz="1800" baseline="0"/>
                        <a:t>.</a:t>
                      </a:r>
                      <a:endParaRPr sz="12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800"/>
                        <a:t> </a:t>
                      </a:r>
                      <a:r>
                        <a:rPr lang="es-MX" sz="1800"/>
                        <a:t>Liderazgo negativo.</a:t>
                      </a:r>
                      <a:r>
                        <a:rPr lang="es-MX" sz="1800" baseline="0"/>
                        <a:t> </a:t>
                      </a:r>
                      <a:endParaRPr sz="18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100"/>
                      </a:pPr>
                      <a:r>
                        <a:rPr lang="es-MX" sz="1800"/>
                        <a:t> Relaciones poco</a:t>
                      </a:r>
                      <a:r>
                        <a:rPr lang="es-MX" sz="1800" baseline="0"/>
                        <a:t> positivas.</a:t>
                      </a:r>
                      <a:endParaRPr sz="18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1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100"/>
                      </a:pPr>
                      <a:r>
                        <a:rPr lang="es-MX" sz="1800"/>
                        <a:t> Falta de equilibrio entre la vida personal</a:t>
                      </a:r>
                      <a:r>
                        <a:rPr lang="es-MX" sz="1800" baseline="0"/>
                        <a:t> y laboral.</a:t>
                      </a:r>
                      <a:endParaRPr sz="18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1" name="CuadroTexto 8"/>
          <p:cNvSpPr txBox="1"/>
          <p:nvPr/>
        </p:nvSpPr>
        <p:spPr>
          <a:xfrm>
            <a:off x="1029198" y="1408979"/>
            <a:ext cx="10133604" cy="106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s-MX"/>
              <a:t>Recordando que la NOM 035 tiene un carácter obligatorio y aplica para todo el territorio nacional, ¿que acciones realizarás para evitar que tus colaboradores caigan en riesgos psicosociales?</a:t>
            </a:r>
            <a:endParaRPr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18802"/>
              </p:ext>
            </p:extLst>
          </p:nvPr>
        </p:nvGraphicFramePr>
        <p:xfrm>
          <a:off x="5239066" y="2706310"/>
          <a:ext cx="5777032" cy="26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7032">
                  <a:extLst>
                    <a:ext uri="{9D8B030D-6E8A-4147-A177-3AD203B41FA5}">
                      <a16:colId xmlns:a16="http://schemas.microsoft.com/office/drawing/2014/main" val="3646567425"/>
                    </a:ext>
                  </a:extLst>
                </a:gridCol>
              </a:tblGrid>
              <a:tr h="284759">
                <a:tc>
                  <a:txBody>
                    <a:bodyPr/>
                    <a:lstStyle/>
                    <a:p>
                      <a:pPr algn="ctr"/>
                      <a:r>
                        <a:rPr lang="es-MX" sz="1800" b="1"/>
                        <a:t>Acciones</a:t>
                      </a:r>
                      <a:r>
                        <a:rPr lang="es-MX" sz="1800" b="1" baseline="0"/>
                        <a:t> preventivas del líder</a:t>
                      </a:r>
                      <a:endParaRPr lang="es-MX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21165"/>
                  </a:ext>
                </a:extLst>
              </a:tr>
              <a:tr h="28475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721692"/>
                  </a:ext>
                </a:extLst>
              </a:tr>
              <a:tr h="28475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1288"/>
                  </a:ext>
                </a:extLst>
              </a:tr>
              <a:tr h="28475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068849"/>
                  </a:ext>
                </a:extLst>
              </a:tr>
              <a:tr h="28475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4254"/>
                  </a:ext>
                </a:extLst>
              </a:tr>
              <a:tr h="28475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864443"/>
                  </a:ext>
                </a:extLst>
              </a:tr>
              <a:tr h="28475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371383"/>
                  </a:ext>
                </a:extLst>
              </a:tr>
              <a:tr h="28475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195326"/>
                  </a:ext>
                </a:extLst>
              </a:tr>
              <a:tr h="28475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19475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323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24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326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Título 1"/>
          <p:cNvSpPr txBox="1">
            <a:spLocks noGrp="1"/>
          </p:cNvSpPr>
          <p:nvPr>
            <p:ph type="title"/>
          </p:nvPr>
        </p:nvSpPr>
        <p:spPr>
          <a:xfrm>
            <a:off x="736596" y="-841623"/>
            <a:ext cx="10997635" cy="2656210"/>
          </a:xfrm>
          <a:prstGeom prst="rect">
            <a:avLst/>
          </a:prstGeom>
        </p:spPr>
        <p:txBody>
          <a:bodyPr/>
          <a:lstStyle/>
          <a:p>
            <a:pPr defTabSz="223113">
              <a:defRPr sz="600">
                <a:solidFill>
                  <a:srgbClr val="2F5496"/>
                </a:solidFill>
                <a:latin typeface="+mj-lt"/>
                <a:ea typeface="+mj-ea"/>
                <a:cs typeface="+mj-cs"/>
                <a:sym typeface="Calibri"/>
              </a:defRPr>
            </a:pPr>
            <a:br>
              <a:rPr lang="es-MX"/>
            </a:br>
            <a:br>
              <a:rPr lang="es-MX"/>
            </a:br>
            <a:br>
              <a:rPr lang="es-MX" sz="6000">
                <a:latin typeface="Arial"/>
                <a:ea typeface="Arial"/>
                <a:cs typeface="Arial"/>
                <a:sym typeface="Arial"/>
              </a:rPr>
            </a:br>
            <a:r>
              <a:rPr lang="es-MX" sz="6000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  <a:t>Reflexión grupal</a:t>
            </a:r>
            <a:br>
              <a:rPr lang="es-MX" sz="3600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s-MX" sz="3600">
              <a:solidFill>
                <a:srgbClr val="0015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Agrupar"/>
          <p:cNvGrpSpPr/>
          <p:nvPr/>
        </p:nvGrpSpPr>
        <p:grpSpPr>
          <a:xfrm>
            <a:off x="5843851" y="1310145"/>
            <a:ext cx="5172247" cy="4647321"/>
            <a:chOff x="0" y="0"/>
            <a:chExt cx="5172246" cy="4647318"/>
          </a:xfrm>
        </p:grpSpPr>
        <p:sp>
          <p:nvSpPr>
            <p:cNvPr id="330" name="CuadroTexto 12"/>
            <p:cNvSpPr txBox="1"/>
            <p:nvPr/>
          </p:nvSpPr>
          <p:spPr>
            <a:xfrm>
              <a:off x="0" y="0"/>
              <a:ext cx="5161420" cy="781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07000"/>
                </a:lnSpc>
                <a:spcBef>
                  <a:spcPts val="800"/>
                </a:spcBef>
                <a:defRPr sz="24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 algn="l"/>
              <a:r>
                <a:t>1. </a:t>
              </a:r>
              <a:r>
                <a:rPr lang="es-MX"/>
                <a:t>¿Qué beneficios me traerá ser un agente que constantemente permea la cultura organizacional?</a:t>
              </a:r>
              <a:endParaRPr/>
            </a:p>
          </p:txBody>
        </p:sp>
        <p:sp>
          <p:nvSpPr>
            <p:cNvPr id="331" name="CuadroTexto 13"/>
            <p:cNvSpPr txBox="1"/>
            <p:nvPr/>
          </p:nvSpPr>
          <p:spPr>
            <a:xfrm>
              <a:off x="0" y="1586429"/>
              <a:ext cx="5161420" cy="781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07000"/>
                </a:lnSpc>
                <a:spcBef>
                  <a:spcPts val="800"/>
                </a:spcBef>
                <a:defRPr sz="24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 algn="l"/>
              <a:r>
                <a:t>2. </a:t>
              </a:r>
              <a:r>
                <a:rPr lang="es-MX"/>
                <a:t>¿Qué impacto positivo tiene el contribuir para evitar tener colaboradores con síndrome de </a:t>
              </a:r>
              <a:r>
                <a:rPr lang="es-MX" i="1"/>
                <a:t>burnout</a:t>
              </a:r>
              <a:r>
                <a:rPr lang="es-MX"/>
                <a:t>?</a:t>
              </a:r>
            </a:p>
            <a:p>
              <a:endParaRPr/>
            </a:p>
          </p:txBody>
        </p:sp>
        <p:sp>
          <p:nvSpPr>
            <p:cNvPr id="332" name="CuadroTexto 15"/>
            <p:cNvSpPr txBox="1"/>
            <p:nvPr/>
          </p:nvSpPr>
          <p:spPr>
            <a:xfrm>
              <a:off x="10826" y="3476108"/>
              <a:ext cx="5161420" cy="1171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07000"/>
                </a:lnSpc>
                <a:spcBef>
                  <a:spcPts val="800"/>
                </a:spcBef>
                <a:defRPr sz="24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 algn="l"/>
              <a:r>
                <a:t>3. ¿</a:t>
              </a:r>
              <a:r>
                <a:rPr lang="es-MX"/>
                <a:t>Qué relación tienen la salud, la seguridad y el bienestar en el entorno laboral</a:t>
              </a:r>
              <a:r>
                <a:t>?</a:t>
              </a:r>
            </a:p>
          </p:txBody>
        </p:sp>
      </p:grpSp>
      <p:pic>
        <p:nvPicPr>
          <p:cNvPr id="334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6136">
            <a:off x="946361" y="1886123"/>
            <a:ext cx="3632411" cy="3757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336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37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339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Títu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75310"/>
          </a:xfrm>
          <a:prstGeom prst="rect">
            <a:avLst/>
          </a:prstGeom>
        </p:spPr>
        <p:txBody>
          <a:bodyPr/>
          <a:lstStyle>
            <a:lvl1pPr defTabSz="292606">
              <a:defRPr sz="4800">
                <a:solidFill>
                  <a:srgbClr val="2F5496"/>
                </a:solidFill>
              </a:defRPr>
            </a:lvl1pPr>
          </a:lstStyle>
          <a:p>
            <a:r>
              <a:rPr lang="es-MX"/>
              <a:t>Participación plenaria</a:t>
            </a:r>
          </a:p>
        </p:txBody>
      </p:sp>
      <p:pic>
        <p:nvPicPr>
          <p:cNvPr id="343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566" y="1212007"/>
            <a:ext cx="7396573" cy="4931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Rectángulo 3"/>
          <p:cNvGrpSpPr/>
          <p:nvPr/>
        </p:nvGrpSpPr>
        <p:grpSpPr>
          <a:xfrm>
            <a:off x="0" y="6051660"/>
            <a:ext cx="2286000" cy="806345"/>
            <a:chOff x="0" y="-1"/>
            <a:chExt cx="2286000" cy="806343"/>
          </a:xfrm>
        </p:grpSpPr>
        <p:sp>
          <p:nvSpPr>
            <p:cNvPr id="345" name="Rectángulo"/>
            <p:cNvSpPr/>
            <p:nvPr/>
          </p:nvSpPr>
          <p:spPr>
            <a:xfrm>
              <a:off x="0" y="-2"/>
              <a:ext cx="2286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46" name="v"/>
            <p:cNvSpPr txBox="1"/>
            <p:nvPr/>
          </p:nvSpPr>
          <p:spPr>
            <a:xfrm>
              <a:off x="45719" y="236624"/>
              <a:ext cx="2194563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grpSp>
        <p:nvGrpSpPr>
          <p:cNvPr id="350" name="Rectángulo 7"/>
          <p:cNvGrpSpPr/>
          <p:nvPr/>
        </p:nvGrpSpPr>
        <p:grpSpPr>
          <a:xfrm>
            <a:off x="8794372" y="6038700"/>
            <a:ext cx="3397631" cy="806345"/>
            <a:chOff x="0" y="-1"/>
            <a:chExt cx="3397630" cy="806343"/>
          </a:xfrm>
        </p:grpSpPr>
        <p:sp>
          <p:nvSpPr>
            <p:cNvPr id="348" name="Rectángulo"/>
            <p:cNvSpPr/>
            <p:nvPr/>
          </p:nvSpPr>
          <p:spPr>
            <a:xfrm>
              <a:off x="-1" y="-2"/>
              <a:ext cx="3397631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49" name="v"/>
            <p:cNvSpPr txBox="1"/>
            <p:nvPr/>
          </p:nvSpPr>
          <p:spPr>
            <a:xfrm>
              <a:off x="45720" y="236624"/>
              <a:ext cx="3306190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351" name="Imagen 4" descr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n 5" descr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n 8" descr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Título 1"/>
          <p:cNvSpPr txBox="1">
            <a:spLocks noGrp="1"/>
          </p:cNvSpPr>
          <p:nvPr>
            <p:ph type="title"/>
          </p:nvPr>
        </p:nvSpPr>
        <p:spPr>
          <a:xfrm>
            <a:off x="839786" y="365125"/>
            <a:ext cx="8918365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Quiz</a:t>
            </a:r>
          </a:p>
        </p:txBody>
      </p:sp>
      <p:sp>
        <p:nvSpPr>
          <p:cNvPr id="355" name="Marcador de texto 2"/>
          <p:cNvSpPr txBox="1">
            <a:spLocks noGrp="1"/>
          </p:cNvSpPr>
          <p:nvPr>
            <p:ph type="body" sz="quarter" idx="1"/>
          </p:nvPr>
        </p:nvSpPr>
        <p:spPr>
          <a:xfrm>
            <a:off x="159376" y="1921307"/>
            <a:ext cx="9069684" cy="1079753"/>
          </a:xfrm>
          <a:prstGeom prst="rect">
            <a:avLst/>
          </a:prstGeom>
        </p:spPr>
        <p:txBody>
          <a:bodyPr/>
          <a:lstStyle>
            <a:lvl1pPr defTabSz="886968">
              <a:spcBef>
                <a:spcPts val="900"/>
              </a:spcBef>
              <a:defRPr sz="223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s-MX"/>
              <a:t>Te invitamos a entrar a la página web </a:t>
            </a:r>
            <a:r>
              <a:rPr lang="es-MX" err="1"/>
              <a:t>Kahoot.it</a:t>
            </a:r>
            <a:r>
              <a:rPr lang="es-MX"/>
              <a:t> desde tu dispositivo móvil.</a:t>
            </a:r>
          </a:p>
        </p:txBody>
      </p:sp>
      <p:grpSp>
        <p:nvGrpSpPr>
          <p:cNvPr id="358" name="Agrupar"/>
          <p:cNvGrpSpPr/>
          <p:nvPr/>
        </p:nvGrpSpPr>
        <p:grpSpPr>
          <a:xfrm>
            <a:off x="159376" y="3057668"/>
            <a:ext cx="9723588" cy="1458590"/>
            <a:chOff x="-16933" y="618187"/>
            <a:chExt cx="9723586" cy="1458589"/>
          </a:xfrm>
        </p:grpSpPr>
        <p:sp>
          <p:nvSpPr>
            <p:cNvPr id="356" name="Marcador de texto 2"/>
            <p:cNvSpPr txBox="1"/>
            <p:nvPr/>
          </p:nvSpPr>
          <p:spPr>
            <a:xfrm>
              <a:off x="-16933" y="618187"/>
              <a:ext cx="9723586" cy="823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norm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300">
                  <a:solidFill>
                    <a:srgbClr val="3B3838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s-MX"/>
                <a:t>Una vez que ingreses, introduce el PIN 07227453</a:t>
              </a:r>
              <a:r>
                <a:t> </a:t>
              </a:r>
              <a:r>
                <a:rPr lang="es-MX"/>
                <a:t>que te proporcionará el instructor.</a:t>
              </a:r>
            </a:p>
          </p:txBody>
        </p:sp>
        <p:sp>
          <p:nvSpPr>
            <p:cNvPr id="357" name="Marcador de texto 2"/>
            <p:cNvSpPr txBox="1"/>
            <p:nvPr/>
          </p:nvSpPr>
          <p:spPr>
            <a:xfrm>
              <a:off x="-16933" y="1362346"/>
              <a:ext cx="8859888" cy="714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norm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defRPr sz="2300">
                  <a:solidFill>
                    <a:srgbClr val="3B3838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es-MX"/>
                <a:t>Escribe tu nombre y espera a que el instructor comience el juego.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141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42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144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86383">
              <a:defRPr sz="5100"/>
            </a:lvl1pPr>
          </a:lstStyle>
          <a:p>
            <a:r>
              <a:rPr lang="es-MX"/>
              <a:t>Recomendaciones para la sesión</a:t>
            </a:r>
          </a:p>
        </p:txBody>
      </p:sp>
      <p:grpSp>
        <p:nvGrpSpPr>
          <p:cNvPr id="150" name="Rectángulo 3"/>
          <p:cNvGrpSpPr/>
          <p:nvPr/>
        </p:nvGrpSpPr>
        <p:grpSpPr>
          <a:xfrm>
            <a:off x="1532105" y="4102719"/>
            <a:ext cx="2635788" cy="1220728"/>
            <a:chOff x="0" y="0"/>
            <a:chExt cx="2635787" cy="1220726"/>
          </a:xfrm>
        </p:grpSpPr>
        <p:sp>
          <p:nvSpPr>
            <p:cNvPr id="148" name="Rectángulo"/>
            <p:cNvSpPr/>
            <p:nvPr/>
          </p:nvSpPr>
          <p:spPr>
            <a:xfrm flipH="1">
              <a:off x="-1" y="-1"/>
              <a:ext cx="2635789" cy="1220727"/>
            </a:xfrm>
            <a:prstGeom prst="rect">
              <a:avLst/>
            </a:prstGeom>
            <a:solidFill>
              <a:srgbClr val="30B7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49" name="Cámara abierta y coloca tu nombre."/>
            <p:cNvSpPr txBox="1"/>
            <p:nvPr/>
          </p:nvSpPr>
          <p:spPr>
            <a:xfrm>
              <a:off x="45717" y="259841"/>
              <a:ext cx="2544352" cy="701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Effra"/>
                  <a:ea typeface="Effra"/>
                  <a:cs typeface="Effra"/>
                  <a:sym typeface="Effra"/>
                </a:defRPr>
              </a:lvl1pPr>
            </a:lstStyle>
            <a:p>
              <a:r>
                <a:rPr lang="es-MX"/>
                <a:t>Cámara abierta y coloca tu nombre. </a:t>
              </a:r>
            </a:p>
          </p:txBody>
        </p:sp>
      </p:grpSp>
      <p:pic>
        <p:nvPicPr>
          <p:cNvPr id="151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319" y="1792627"/>
            <a:ext cx="2030506" cy="1910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8" descr="Picture 8"/>
          <p:cNvPicPr>
            <a:picLocks noChangeAspect="1"/>
          </p:cNvPicPr>
          <p:nvPr/>
        </p:nvPicPr>
        <p:blipFill>
          <a:blip r:embed="rId6"/>
          <a:srcRect l="17550" t="17623" r="17550" b="17623"/>
          <a:stretch>
            <a:fillRect/>
          </a:stretch>
        </p:blipFill>
        <p:spPr>
          <a:xfrm>
            <a:off x="8890361" y="1922527"/>
            <a:ext cx="1692718" cy="16889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Rectángulo 6"/>
          <p:cNvGrpSpPr/>
          <p:nvPr/>
        </p:nvGrpSpPr>
        <p:grpSpPr>
          <a:xfrm>
            <a:off x="4975465" y="4102554"/>
            <a:ext cx="2635791" cy="1220731"/>
            <a:chOff x="-1" y="-1"/>
            <a:chExt cx="2635789" cy="1220729"/>
          </a:xfrm>
        </p:grpSpPr>
        <p:sp>
          <p:nvSpPr>
            <p:cNvPr id="153" name="Rectángulo"/>
            <p:cNvSpPr/>
            <p:nvPr/>
          </p:nvSpPr>
          <p:spPr>
            <a:xfrm flipH="1">
              <a:off x="-1" y="-1"/>
              <a:ext cx="2635789" cy="1220729"/>
            </a:xfrm>
            <a:prstGeom prst="rect">
              <a:avLst/>
            </a:prstGeom>
            <a:solidFill>
              <a:srgbClr val="0052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54" name="Reduce distracciones."/>
            <p:cNvSpPr txBox="1"/>
            <p:nvPr/>
          </p:nvSpPr>
          <p:spPr>
            <a:xfrm>
              <a:off x="45717" y="410307"/>
              <a:ext cx="2544352" cy="400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Effra"/>
                  <a:ea typeface="Effra"/>
                  <a:cs typeface="Effra"/>
                  <a:sym typeface="Effra"/>
                </a:defRPr>
              </a:lvl1pPr>
            </a:lstStyle>
            <a:p>
              <a:r>
                <a:rPr lang="es-MX"/>
                <a:t>Reduce distracciones.</a:t>
              </a:r>
            </a:p>
          </p:txBody>
        </p:sp>
      </p:grpSp>
      <p:grpSp>
        <p:nvGrpSpPr>
          <p:cNvPr id="158" name="Rectángulo 7"/>
          <p:cNvGrpSpPr/>
          <p:nvPr/>
        </p:nvGrpSpPr>
        <p:grpSpPr>
          <a:xfrm>
            <a:off x="8418826" y="4102552"/>
            <a:ext cx="2635791" cy="1220737"/>
            <a:chOff x="-1" y="-2"/>
            <a:chExt cx="2635790" cy="1220735"/>
          </a:xfrm>
        </p:grpSpPr>
        <p:sp>
          <p:nvSpPr>
            <p:cNvPr id="156" name="Rectángulo"/>
            <p:cNvSpPr/>
            <p:nvPr/>
          </p:nvSpPr>
          <p:spPr>
            <a:xfrm flipH="1">
              <a:off x="-1" y="-2"/>
              <a:ext cx="2635790" cy="1220735"/>
            </a:xfrm>
            <a:prstGeom prst="rect">
              <a:avLst/>
            </a:prstGeom>
            <a:solidFill>
              <a:srgbClr val="FFD0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57" name="Participación activa."/>
            <p:cNvSpPr txBox="1"/>
            <p:nvPr/>
          </p:nvSpPr>
          <p:spPr>
            <a:xfrm>
              <a:off x="45719" y="410309"/>
              <a:ext cx="2544351" cy="400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Effra"/>
                  <a:ea typeface="Effra"/>
                  <a:cs typeface="Effra"/>
                  <a:sym typeface="Effra"/>
                </a:defRPr>
              </a:lvl1pPr>
            </a:lstStyle>
            <a:p>
              <a:r>
                <a:rPr lang="es-MX"/>
                <a:t>Participación activa.</a:t>
              </a:r>
            </a:p>
          </p:txBody>
        </p:sp>
      </p:grpSp>
      <p:pic>
        <p:nvPicPr>
          <p:cNvPr id="159" name="Picture 2" descr="Picture 2"/>
          <p:cNvPicPr>
            <a:picLocks noChangeAspect="1"/>
          </p:cNvPicPr>
          <p:nvPr/>
        </p:nvPicPr>
        <p:blipFill>
          <a:blip r:embed="rId7"/>
          <a:srcRect l="10653" t="20185" r="11087" b="5713"/>
          <a:stretch>
            <a:fillRect/>
          </a:stretch>
        </p:blipFill>
        <p:spPr>
          <a:xfrm>
            <a:off x="1593239" y="1792627"/>
            <a:ext cx="2597422" cy="1836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360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61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363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Título 1"/>
          <p:cNvSpPr txBox="1">
            <a:spLocks noGrp="1"/>
          </p:cNvSpPr>
          <p:nvPr>
            <p:ph type="title"/>
          </p:nvPr>
        </p:nvSpPr>
        <p:spPr>
          <a:xfrm>
            <a:off x="838199" y="522522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86383">
              <a:defRPr sz="5100"/>
            </a:lvl1pPr>
          </a:lstStyle>
          <a:p>
            <a:r>
              <a:rPr lang="es-MX"/>
              <a:t>Tema 3. </a:t>
            </a:r>
            <a:r>
              <a:rPr lang="es-ES"/>
              <a:t>El rol y la función del líder en la función del cambio</a:t>
            </a:r>
            <a:br>
              <a:rPr lang="es-ES"/>
            </a:br>
            <a:endParaRPr lang="es-MX"/>
          </a:p>
        </p:txBody>
      </p:sp>
      <p:pic>
        <p:nvPicPr>
          <p:cNvPr id="5122" name="Picture 2" descr="Figura del hombre deteniendo el efecto dominó. Renderizado 3D - Foto de stock de Liderazgo libre de derech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98" y="3144001"/>
            <a:ext cx="4122602" cy="2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408258" y="4571593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solidFill>
                  <a:srgbClr val="0C0D0D"/>
                </a:solidFill>
                <a:latin typeface="iStock Maquette"/>
              </a:rPr>
              <a:t>ID de la fotografía:1166167180</a:t>
            </a:r>
            <a:endParaRPr lang="es-MX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370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71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373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Título 1"/>
          <p:cNvSpPr txBox="1">
            <a:spLocks noGrp="1"/>
          </p:cNvSpPr>
          <p:nvPr>
            <p:ph type="title"/>
          </p:nvPr>
        </p:nvSpPr>
        <p:spPr>
          <a:xfrm>
            <a:off x="1012052" y="189716"/>
            <a:ext cx="10997634" cy="80853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54130">
              <a:defRPr sz="3920">
                <a:solidFill>
                  <a:srgbClr val="2F5496"/>
                </a:solidFill>
              </a:defRPr>
            </a:pPr>
            <a:br>
              <a:rPr/>
            </a:br>
            <a:br>
              <a:rPr/>
            </a:br>
            <a:br>
              <a:rPr/>
            </a:br>
            <a:r>
              <a:rPr lang="es-MX">
                <a:solidFill>
                  <a:srgbClr val="001589"/>
                </a:solidFill>
              </a:rPr>
              <a:t>Actividad 3.</a:t>
            </a:r>
            <a:r>
              <a:rPr lang="es-MX"/>
              <a:t> Curva de aprendizaje</a:t>
            </a:r>
            <a:br>
              <a:rPr lang="es-MX"/>
            </a:br>
            <a:endParaRPr>
              <a:solidFill>
                <a:srgbClr val="001589"/>
              </a:solidFill>
            </a:endParaRPr>
          </a:p>
        </p:txBody>
      </p:sp>
      <p:sp>
        <p:nvSpPr>
          <p:cNvPr id="377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1012052" y="1512887"/>
            <a:ext cx="10730502" cy="14880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hangingPunct="0">
              <a:lnSpc>
                <a:spcPct val="107000"/>
              </a:lnSpc>
              <a:spcBef>
                <a:spcPts val="800"/>
              </a:spcBef>
              <a:buSzTx/>
              <a:buNone/>
              <a:defRPr sz="1800"/>
            </a:pPr>
            <a:r>
              <a:rPr lang="es-MX"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Instrucciones:</a:t>
            </a:r>
          </a:p>
          <a:p>
            <a:pPr marL="0" indent="0" hangingPunct="0">
              <a:lnSpc>
                <a:spcPct val="107000"/>
              </a:lnSpc>
              <a:spcBef>
                <a:spcPts val="800"/>
              </a:spcBef>
              <a:buSzTx/>
              <a:buNone/>
              <a:defRPr sz="1800"/>
            </a:pPr>
            <a:r>
              <a:rPr lang="es-MX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Recuerda las etapas que se atraviesan en una curva de aprendizaje. Elige alguna de tus sucursales e identifica en qué punto se encuentra cada colaborador.</a:t>
            </a:r>
            <a:endParaRPr sz="240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378" name="Tabla 6"/>
          <p:cNvGraphicFramePr/>
          <p:nvPr>
            <p:extLst>
              <p:ext uri="{D42A27DB-BD31-4B8C-83A1-F6EECF244321}">
                <p14:modId xmlns:p14="http://schemas.microsoft.com/office/powerpoint/2010/main" val="2256281730"/>
              </p:ext>
            </p:extLst>
          </p:nvPr>
        </p:nvGraphicFramePr>
        <p:xfrm>
          <a:off x="1279307" y="3347316"/>
          <a:ext cx="2407791" cy="231320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07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28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MX" b="1"/>
                        <a:t>Etapas de la curva</a:t>
                      </a:r>
                      <a:r>
                        <a:rPr lang="es-MX" b="1" baseline="0"/>
                        <a:t> de aprendizaje</a:t>
                      </a:r>
                      <a:endParaRPr b="1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968318"/>
                  </a:ext>
                </a:extLst>
              </a:tr>
              <a:tr h="41828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s-MX"/>
                        <a:t>Inicia el crecimiento.</a:t>
                      </a: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8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s-MX"/>
                        <a:t>Crecimiento</a:t>
                      </a:r>
                      <a:r>
                        <a:rPr lang="es-MX" baseline="0"/>
                        <a:t> se ralentiza.</a:t>
                      </a: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28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s-MX"/>
                        <a:t>Etapa</a:t>
                      </a:r>
                      <a:r>
                        <a:rPr lang="es-MX" baseline="0"/>
                        <a:t> de meseta.</a:t>
                      </a: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28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s-MX"/>
                        <a:t>Se produce crecimiento</a:t>
                      </a:r>
                      <a:r>
                        <a:rPr lang="es-MX" baseline="0"/>
                        <a:t>.</a:t>
                      </a: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41340"/>
              </p:ext>
            </p:extLst>
          </p:nvPr>
        </p:nvGraphicFramePr>
        <p:xfrm>
          <a:off x="5088388" y="3060614"/>
          <a:ext cx="6424504" cy="2655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2252">
                  <a:extLst>
                    <a:ext uri="{9D8B030D-6E8A-4147-A177-3AD203B41FA5}">
                      <a16:colId xmlns:a16="http://schemas.microsoft.com/office/drawing/2014/main" val="2643971441"/>
                    </a:ext>
                  </a:extLst>
                </a:gridCol>
                <a:gridCol w="3212252">
                  <a:extLst>
                    <a:ext uri="{9D8B030D-6E8A-4147-A177-3AD203B41FA5}">
                      <a16:colId xmlns:a16="http://schemas.microsoft.com/office/drawing/2014/main" val="2098843863"/>
                    </a:ext>
                  </a:extLst>
                </a:gridCol>
              </a:tblGrid>
              <a:tr h="257340">
                <a:tc gridSpan="2">
                  <a:txBody>
                    <a:bodyPr/>
                    <a:lstStyle/>
                    <a:p>
                      <a:pPr algn="l"/>
                      <a:r>
                        <a:rPr lang="es-MX" sz="1800" b="1"/>
                        <a:t>Sucursal</a:t>
                      </a:r>
                      <a:r>
                        <a:rPr lang="es-MX" sz="1800" b="1" baseline="0"/>
                        <a:t> elegida: </a:t>
                      </a:r>
                      <a:endParaRPr lang="es-MX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515798"/>
                  </a:ext>
                </a:extLst>
              </a:tr>
              <a:tr h="325782">
                <a:tc>
                  <a:txBody>
                    <a:bodyPr/>
                    <a:lstStyle/>
                    <a:p>
                      <a:pPr algn="ctr"/>
                      <a:r>
                        <a:rPr lang="es-MX" sz="1600" b="1"/>
                        <a:t>Colaborador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/>
                        <a:t>Etapa</a:t>
                      </a:r>
                      <a:r>
                        <a:rPr lang="es-MX" sz="1600" b="1" baseline="0"/>
                        <a:t> en la que se encuentra</a:t>
                      </a:r>
                      <a:endParaRPr lang="es-MX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552741"/>
                  </a:ext>
                </a:extLst>
              </a:tr>
              <a:tr h="32578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07727"/>
                  </a:ext>
                </a:extLst>
              </a:tr>
              <a:tr h="32578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96883"/>
                  </a:ext>
                </a:extLst>
              </a:tr>
              <a:tr h="32578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717828"/>
                  </a:ext>
                </a:extLst>
              </a:tr>
              <a:tr h="32578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461926"/>
                  </a:ext>
                </a:extLst>
              </a:tr>
              <a:tr h="32578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928865"/>
                  </a:ext>
                </a:extLst>
              </a:tr>
              <a:tr h="32578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10622"/>
                  </a:ext>
                </a:extLst>
              </a:tr>
            </a:tbl>
          </a:graphicData>
        </a:graphic>
      </p:graphicFrame>
      <p:pic>
        <p:nvPicPr>
          <p:cNvPr id="12" name="Imagen 11" descr="Curva de aprendizaje - Foto de stock de Curva - Forma libre de derecho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353" y="116958"/>
            <a:ext cx="2234992" cy="13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7791647" y="998255"/>
            <a:ext cx="4218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algn="just"/>
            <a:r>
              <a:rPr lang="es-MX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0" algn="just"/>
            <a:r>
              <a:rPr lang="es-MX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s-MX">
                <a:solidFill>
                  <a:srgbClr val="0C0D0D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de la fotografía:482918526</a:t>
            </a:r>
            <a:endParaRPr lang="es-MX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380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81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383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Título 1"/>
          <p:cNvSpPr txBox="1">
            <a:spLocks noGrp="1"/>
          </p:cNvSpPr>
          <p:nvPr>
            <p:ph type="title"/>
          </p:nvPr>
        </p:nvSpPr>
        <p:spPr>
          <a:xfrm>
            <a:off x="879293" y="-1208308"/>
            <a:ext cx="10997635" cy="3899188"/>
          </a:xfrm>
          <a:prstGeom prst="rect">
            <a:avLst/>
          </a:prstGeom>
        </p:spPr>
        <p:txBody>
          <a:bodyPr/>
          <a:lstStyle/>
          <a:p>
            <a:pPr defTabSz="157275">
              <a:defRPr sz="400">
                <a:solidFill>
                  <a:srgbClr val="2F5496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s-MX" sz="4000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  <a:t>Agente de cambio</a:t>
            </a:r>
            <a:br>
              <a:rPr sz="2100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</a:br>
            <a:endParaRPr sz="2100">
              <a:solidFill>
                <a:srgbClr val="0015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CuadroTexto 6"/>
          <p:cNvSpPr txBox="1"/>
          <p:nvPr/>
        </p:nvSpPr>
        <p:spPr>
          <a:xfrm>
            <a:off x="883917" y="1126164"/>
            <a:ext cx="10988386" cy="865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s-MX"/>
              <a:t>Tú como líder y agente de cambio, menciona qué acciones estás aplicando en cada aspecto y cómo lo realizas.</a:t>
            </a:r>
            <a:endParaRPr/>
          </a:p>
        </p:txBody>
      </p:sp>
      <p:sp>
        <p:nvSpPr>
          <p:cNvPr id="2" name="Elipse 1"/>
          <p:cNvSpPr/>
          <p:nvPr/>
        </p:nvSpPr>
        <p:spPr>
          <a:xfrm>
            <a:off x="706956" y="2508963"/>
            <a:ext cx="1755058" cy="1298371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Analizar</a:t>
            </a:r>
            <a:r>
              <a:rPr lang="es-MX" baseline="0"/>
              <a:t> </a:t>
            </a:r>
            <a:r>
              <a:rPr kumimoji="0" lang="es-MX" sz="18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los bloqueos.</a:t>
            </a: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290000" y="4281313"/>
            <a:ext cx="1858297" cy="1298371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Reconoc</a:t>
            </a:r>
            <a:r>
              <a:rPr lang="es-MX"/>
              <a:t>e el potencial del cambio.</a:t>
            </a: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724367" y="2169133"/>
            <a:ext cx="2064775" cy="168788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Gestionar el cambio que busca</a:t>
            </a:r>
            <a:r>
              <a:rPr kumimoji="0" lang="es-MX" sz="18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la organización.</a:t>
            </a: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277191" y="4466327"/>
            <a:ext cx="2330245" cy="1298371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Sobreponerse a hábitos poco productivos.</a:t>
            </a:r>
          </a:p>
        </p:txBody>
      </p:sp>
      <p:sp>
        <p:nvSpPr>
          <p:cNvPr id="6" name="Elipse 5"/>
          <p:cNvSpPr/>
          <p:nvPr/>
        </p:nvSpPr>
        <p:spPr>
          <a:xfrm>
            <a:off x="4789142" y="2927507"/>
            <a:ext cx="2224579" cy="1298371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/>
              <a:t>Contribuir con su experiencia.</a:t>
            </a: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344549"/>
              </p:ext>
            </p:extLst>
          </p:nvPr>
        </p:nvGraphicFramePr>
        <p:xfrm>
          <a:off x="7604533" y="2539673"/>
          <a:ext cx="4300140" cy="2704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0070">
                  <a:extLst>
                    <a:ext uri="{9D8B030D-6E8A-4147-A177-3AD203B41FA5}">
                      <a16:colId xmlns:a16="http://schemas.microsoft.com/office/drawing/2014/main" val="535034451"/>
                    </a:ext>
                  </a:extLst>
                </a:gridCol>
                <a:gridCol w="2150070">
                  <a:extLst>
                    <a:ext uri="{9D8B030D-6E8A-4147-A177-3AD203B41FA5}">
                      <a16:colId xmlns:a16="http://schemas.microsoft.com/office/drawing/2014/main" val="3166253708"/>
                    </a:ext>
                  </a:extLst>
                </a:gridCol>
              </a:tblGrid>
              <a:tr h="299932">
                <a:tc>
                  <a:txBody>
                    <a:bodyPr/>
                    <a:lstStyle/>
                    <a:p>
                      <a:pPr algn="ctr"/>
                      <a:r>
                        <a:rPr lang="es-MX" sz="1400" b="1"/>
                        <a:t>Acciones</a:t>
                      </a:r>
                      <a:r>
                        <a:rPr lang="es-MX" sz="1400" b="1" baseline="0"/>
                        <a:t> que ejecuto </a:t>
                      </a:r>
                      <a:endParaRPr lang="es-MX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/>
                        <a:t>Cómo las aplico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3408"/>
                  </a:ext>
                </a:extLst>
              </a:tr>
              <a:tr h="29993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266472"/>
                  </a:ext>
                </a:extLst>
              </a:tr>
              <a:tr h="29993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55229"/>
                  </a:ext>
                </a:extLst>
              </a:tr>
              <a:tr h="29993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550505"/>
                  </a:ext>
                </a:extLst>
              </a:tr>
              <a:tr h="29993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155622"/>
                  </a:ext>
                </a:extLst>
              </a:tr>
              <a:tr h="29993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03862"/>
                  </a:ext>
                </a:extLst>
              </a:tr>
              <a:tr h="29993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65845"/>
                  </a:ext>
                </a:extLst>
              </a:tr>
              <a:tr h="29993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2946"/>
                  </a:ext>
                </a:extLst>
              </a:tr>
              <a:tr h="29993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76809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392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93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395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CuadroTexto 7"/>
          <p:cNvSpPr txBox="1"/>
          <p:nvPr/>
        </p:nvSpPr>
        <p:spPr>
          <a:xfrm>
            <a:off x="879293" y="1416671"/>
            <a:ext cx="10269192" cy="1655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s-MX"/>
              <a:t>El salario emocional es el vínculo entre el colaborador y la empresa, es decir, cuando se considera primero el ambiente positivo de trabajo en el que se encuentra, las oportunidades de continuar aprendiendo, seguir creciendo dentro de la organización y existe un equilibrio entre su vida profesional y laboral. </a:t>
            </a:r>
          </a:p>
        </p:txBody>
      </p:sp>
      <p:sp>
        <p:nvSpPr>
          <p:cNvPr id="400" name="Título 1"/>
          <p:cNvSpPr txBox="1">
            <a:spLocks noGrp="1"/>
          </p:cNvSpPr>
          <p:nvPr>
            <p:ph type="title"/>
          </p:nvPr>
        </p:nvSpPr>
        <p:spPr>
          <a:xfrm>
            <a:off x="879293" y="45441"/>
            <a:ext cx="10997635" cy="14446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46303">
              <a:defRPr sz="2100">
                <a:solidFill>
                  <a:srgbClr val="2F5496"/>
                </a:solidFill>
              </a:defRPr>
            </a:pPr>
            <a:br>
              <a:rPr/>
            </a:br>
            <a:br>
              <a:rPr/>
            </a:br>
            <a:br>
              <a:rPr/>
            </a:br>
            <a:r>
              <a:rPr lang="es-MX" sz="4000"/>
              <a:t>Salario emocional</a:t>
            </a:r>
            <a:br>
              <a:rPr>
                <a:solidFill>
                  <a:srgbClr val="001589"/>
                </a:solidFill>
              </a:rPr>
            </a:br>
            <a:br>
              <a:rPr>
                <a:solidFill>
                  <a:srgbClr val="001589"/>
                </a:solidFill>
              </a:rPr>
            </a:br>
            <a:endParaRPr>
              <a:solidFill>
                <a:srgbClr val="001589"/>
              </a:solidFill>
            </a:endParaRPr>
          </a:p>
        </p:txBody>
      </p:sp>
      <p:sp>
        <p:nvSpPr>
          <p:cNvPr id="11" name="CuadroTexto 7"/>
          <p:cNvSpPr txBox="1"/>
          <p:nvPr/>
        </p:nvSpPr>
        <p:spPr>
          <a:xfrm>
            <a:off x="879293" y="3662250"/>
            <a:ext cx="10269192" cy="469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s-MX"/>
              <a:t>Menciona las cuatro principales acciones para ejercerla: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576999"/>
              </p:ext>
            </p:extLst>
          </p:nvPr>
        </p:nvGraphicFramePr>
        <p:xfrm>
          <a:off x="7960258" y="3284899"/>
          <a:ext cx="3781026" cy="2450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1026">
                  <a:extLst>
                    <a:ext uri="{9D8B030D-6E8A-4147-A177-3AD203B41FA5}">
                      <a16:colId xmlns:a16="http://schemas.microsoft.com/office/drawing/2014/main" val="84824307"/>
                    </a:ext>
                  </a:extLst>
                </a:gridCol>
              </a:tblGrid>
              <a:tr h="612733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393079"/>
                  </a:ext>
                </a:extLst>
              </a:tr>
              <a:tr h="612733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058482"/>
                  </a:ext>
                </a:extLst>
              </a:tr>
              <a:tr h="612733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34418"/>
                  </a:ext>
                </a:extLst>
              </a:tr>
              <a:tr h="612733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75466"/>
                  </a:ext>
                </a:extLst>
              </a:tr>
            </a:tbl>
          </a:graphicData>
        </a:graphic>
      </p:graphicFrame>
      <p:pic>
        <p:nvPicPr>
          <p:cNvPr id="13" name="Imagen 12" descr="Corazón y dinero en la escala de equilibrio - orden de prioridad en la vida entre amor y dinero - Foto de stock de Dinero libre de derecho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82" y="4269735"/>
            <a:ext cx="2590560" cy="15452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550658" y="4993870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solidFill>
                  <a:srgbClr val="0C0D0D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ID de la fotografía:1086006266</a:t>
            </a:r>
            <a:endParaRPr lang="es-MX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402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03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405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6136">
            <a:off x="946361" y="1886123"/>
            <a:ext cx="3632411" cy="37576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3" name="Agrupar"/>
          <p:cNvGrpSpPr/>
          <p:nvPr/>
        </p:nvGrpSpPr>
        <p:grpSpPr>
          <a:xfrm>
            <a:off x="5340742" y="1300385"/>
            <a:ext cx="6106026" cy="4997336"/>
            <a:chOff x="-99750" y="0"/>
            <a:chExt cx="6106025" cy="4997334"/>
          </a:xfrm>
        </p:grpSpPr>
        <p:sp>
          <p:nvSpPr>
            <p:cNvPr id="409" name="CuadroTexto 12"/>
            <p:cNvSpPr txBox="1"/>
            <p:nvPr/>
          </p:nvSpPr>
          <p:spPr>
            <a:xfrm>
              <a:off x="0" y="0"/>
              <a:ext cx="6006275" cy="1277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07000"/>
                </a:lnSpc>
                <a:spcBef>
                  <a:spcPts val="800"/>
                </a:spcBef>
                <a:defRPr sz="24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 algn="l"/>
              <a:r>
                <a:t>1.</a:t>
              </a:r>
              <a:r>
                <a:rPr lang="es-MX"/>
                <a:t> ¿En qué te ha funcionado identificar el punto de la curva de aprendizaje en el que se encuentran tus colaboradores</a:t>
              </a:r>
              <a:r>
                <a:t>?</a:t>
              </a:r>
            </a:p>
          </p:txBody>
        </p:sp>
        <p:sp>
          <p:nvSpPr>
            <p:cNvPr id="410" name="CuadroTexto 13"/>
            <p:cNvSpPr txBox="1"/>
            <p:nvPr/>
          </p:nvSpPr>
          <p:spPr>
            <a:xfrm>
              <a:off x="-99750" y="1608737"/>
              <a:ext cx="6013463" cy="882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07000"/>
                </a:lnSpc>
                <a:spcBef>
                  <a:spcPts val="800"/>
                </a:spcBef>
                <a:defRPr sz="24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 algn="l"/>
              <a:r>
                <a:t>2. ¿</a:t>
              </a:r>
              <a:r>
                <a:rPr lang="es-MX"/>
                <a:t>Cuál es la relación de la NOM-035 con tu gestión como líder</a:t>
              </a:r>
              <a:r>
                <a:t>?</a:t>
              </a:r>
            </a:p>
          </p:txBody>
        </p:sp>
        <p:sp>
          <p:nvSpPr>
            <p:cNvPr id="411" name="CuadroTexto 15"/>
            <p:cNvSpPr txBox="1"/>
            <p:nvPr/>
          </p:nvSpPr>
          <p:spPr>
            <a:xfrm>
              <a:off x="-92562" y="2701554"/>
              <a:ext cx="6006275" cy="1277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07000"/>
                </a:lnSpc>
                <a:spcBef>
                  <a:spcPts val="800"/>
                </a:spcBef>
                <a:defRPr sz="24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 algn="l"/>
              <a:r>
                <a:t>3. ¿</a:t>
              </a:r>
              <a:r>
                <a:rPr lang="es-MX"/>
                <a:t>Consideras que la recompensa intangible del salario emocional tiene implicaciones positivas</a:t>
              </a:r>
              <a:r>
                <a:t>? </a:t>
              </a:r>
            </a:p>
          </p:txBody>
        </p:sp>
        <p:sp>
          <p:nvSpPr>
            <p:cNvPr id="412" name="CuadroTexto 7"/>
            <p:cNvSpPr txBox="1"/>
            <p:nvPr/>
          </p:nvSpPr>
          <p:spPr>
            <a:xfrm>
              <a:off x="0" y="4114661"/>
              <a:ext cx="6006275" cy="882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07000"/>
                </a:lnSpc>
                <a:spcBef>
                  <a:spcPts val="800"/>
                </a:spcBef>
                <a:defRPr sz="24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 algn="l"/>
              <a:r>
                <a:t>4. ¿</a:t>
              </a:r>
              <a:r>
                <a:rPr lang="es-MX"/>
                <a:t>Cuál es tu recompensa al ser un agente de cambio?</a:t>
              </a:r>
              <a:endParaRPr/>
            </a:p>
          </p:txBody>
        </p:sp>
      </p:grpSp>
      <p:sp>
        <p:nvSpPr>
          <p:cNvPr id="414" name="Título 1"/>
          <p:cNvSpPr txBox="1">
            <a:spLocks noGrp="1"/>
          </p:cNvSpPr>
          <p:nvPr>
            <p:ph type="title"/>
          </p:nvPr>
        </p:nvSpPr>
        <p:spPr>
          <a:xfrm>
            <a:off x="736596" y="-841623"/>
            <a:ext cx="10997635" cy="2656210"/>
          </a:xfrm>
          <a:prstGeom prst="rect">
            <a:avLst/>
          </a:prstGeom>
        </p:spPr>
        <p:txBody>
          <a:bodyPr/>
          <a:lstStyle/>
          <a:p>
            <a:pPr defTabSz="223113">
              <a:defRPr sz="600">
                <a:solidFill>
                  <a:srgbClr val="2F5496"/>
                </a:solidFill>
                <a:latin typeface="+mj-lt"/>
                <a:ea typeface="+mj-ea"/>
                <a:cs typeface="+mj-cs"/>
                <a:sym typeface="Calibri"/>
              </a:defRPr>
            </a:pPr>
            <a:br>
              <a:rPr lang="es-MX"/>
            </a:br>
            <a:br>
              <a:rPr lang="es-MX"/>
            </a:br>
            <a:br>
              <a:rPr lang="es-MX" sz="6000">
                <a:latin typeface="Arial"/>
                <a:ea typeface="Arial"/>
                <a:cs typeface="Arial"/>
                <a:sym typeface="Arial"/>
              </a:rPr>
            </a:br>
            <a:r>
              <a:rPr lang="es-MX" sz="6000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  <a:t>Reflexión grupal</a:t>
            </a:r>
            <a:br>
              <a:rPr lang="es-MX" sz="3600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s-MX" sz="3600">
              <a:solidFill>
                <a:srgbClr val="0015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416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17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419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620" y="1199048"/>
            <a:ext cx="7541519" cy="5027680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Títu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75310"/>
          </a:xfrm>
          <a:prstGeom prst="rect">
            <a:avLst/>
          </a:prstGeom>
        </p:spPr>
        <p:txBody>
          <a:bodyPr/>
          <a:lstStyle>
            <a:lvl1pPr defTabSz="292606">
              <a:defRPr sz="4800">
                <a:solidFill>
                  <a:srgbClr val="2F5496"/>
                </a:solidFill>
              </a:defRPr>
            </a:lvl1pPr>
          </a:lstStyle>
          <a:p>
            <a:r>
              <a:rPr lang="es-MX"/>
              <a:t>Participación plenaria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Rectángulo 3"/>
          <p:cNvGrpSpPr/>
          <p:nvPr/>
        </p:nvGrpSpPr>
        <p:grpSpPr>
          <a:xfrm>
            <a:off x="0" y="6051660"/>
            <a:ext cx="2286000" cy="806345"/>
            <a:chOff x="0" y="-1"/>
            <a:chExt cx="2286000" cy="806343"/>
          </a:xfrm>
        </p:grpSpPr>
        <p:sp>
          <p:nvSpPr>
            <p:cNvPr id="425" name="Rectángulo"/>
            <p:cNvSpPr/>
            <p:nvPr/>
          </p:nvSpPr>
          <p:spPr>
            <a:xfrm>
              <a:off x="0" y="-2"/>
              <a:ext cx="2286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26" name="v"/>
            <p:cNvSpPr txBox="1"/>
            <p:nvPr/>
          </p:nvSpPr>
          <p:spPr>
            <a:xfrm>
              <a:off x="45719" y="236624"/>
              <a:ext cx="2194563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grpSp>
        <p:nvGrpSpPr>
          <p:cNvPr id="430" name="Rectángulo 7"/>
          <p:cNvGrpSpPr/>
          <p:nvPr/>
        </p:nvGrpSpPr>
        <p:grpSpPr>
          <a:xfrm>
            <a:off x="8794372" y="6038700"/>
            <a:ext cx="3397631" cy="806345"/>
            <a:chOff x="0" y="-1"/>
            <a:chExt cx="3397630" cy="806343"/>
          </a:xfrm>
        </p:grpSpPr>
        <p:sp>
          <p:nvSpPr>
            <p:cNvPr id="428" name="Rectángulo"/>
            <p:cNvSpPr/>
            <p:nvPr/>
          </p:nvSpPr>
          <p:spPr>
            <a:xfrm>
              <a:off x="-1" y="-2"/>
              <a:ext cx="3397631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29" name="v"/>
            <p:cNvSpPr txBox="1"/>
            <p:nvPr/>
          </p:nvSpPr>
          <p:spPr>
            <a:xfrm>
              <a:off x="45720" y="236624"/>
              <a:ext cx="3306190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431" name="Imagen 4" descr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agen 5" descr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agen 8" descr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Título 1"/>
          <p:cNvSpPr txBox="1">
            <a:spLocks noGrp="1"/>
          </p:cNvSpPr>
          <p:nvPr>
            <p:ph type="title"/>
          </p:nvPr>
        </p:nvSpPr>
        <p:spPr>
          <a:xfrm>
            <a:off x="839786" y="365125"/>
            <a:ext cx="8918365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Quiz</a:t>
            </a:r>
          </a:p>
        </p:txBody>
      </p:sp>
      <p:sp>
        <p:nvSpPr>
          <p:cNvPr id="435" name="Marcador de texto 2"/>
          <p:cNvSpPr txBox="1">
            <a:spLocks noGrp="1"/>
          </p:cNvSpPr>
          <p:nvPr>
            <p:ph type="body" sz="quarter" idx="1"/>
          </p:nvPr>
        </p:nvSpPr>
        <p:spPr>
          <a:xfrm>
            <a:off x="159376" y="1921307"/>
            <a:ext cx="8859890" cy="1079753"/>
          </a:xfrm>
          <a:prstGeom prst="rect">
            <a:avLst/>
          </a:prstGeom>
        </p:spPr>
        <p:txBody>
          <a:bodyPr/>
          <a:lstStyle>
            <a:lvl1pPr defTabSz="886968">
              <a:spcBef>
                <a:spcPts val="900"/>
              </a:spcBef>
              <a:defRPr sz="223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s-MX"/>
              <a:t>Te invitamos a entrar a la página web </a:t>
            </a:r>
            <a:r>
              <a:rPr lang="es-MX" err="1"/>
              <a:t>Kahoot.it</a:t>
            </a:r>
            <a:r>
              <a:rPr lang="es-MX"/>
              <a:t> desde tu dispositivo móvil.</a:t>
            </a:r>
          </a:p>
        </p:txBody>
      </p:sp>
      <p:grpSp>
        <p:nvGrpSpPr>
          <p:cNvPr id="438" name="Agrupar"/>
          <p:cNvGrpSpPr/>
          <p:nvPr/>
        </p:nvGrpSpPr>
        <p:grpSpPr>
          <a:xfrm>
            <a:off x="159376" y="3149789"/>
            <a:ext cx="9723588" cy="1429809"/>
            <a:chOff x="-16933" y="710308"/>
            <a:chExt cx="9723586" cy="1429808"/>
          </a:xfrm>
        </p:grpSpPr>
        <p:sp>
          <p:nvSpPr>
            <p:cNvPr id="436" name="Marcador de texto 2"/>
            <p:cNvSpPr txBox="1"/>
            <p:nvPr/>
          </p:nvSpPr>
          <p:spPr>
            <a:xfrm>
              <a:off x="-16933" y="710308"/>
              <a:ext cx="9723586" cy="823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norm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300">
                  <a:solidFill>
                    <a:srgbClr val="3B3838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s-MX"/>
                <a:t>Una vez que ingreses, introduce el PIN 09857701</a:t>
              </a:r>
              <a:r>
                <a:t> </a:t>
              </a:r>
              <a:r>
                <a:rPr lang="es-MX"/>
                <a:t>que te proporcionará el instructor.</a:t>
              </a:r>
            </a:p>
          </p:txBody>
        </p:sp>
        <p:sp>
          <p:nvSpPr>
            <p:cNvPr id="437" name="Marcador de texto 2"/>
            <p:cNvSpPr txBox="1"/>
            <p:nvPr/>
          </p:nvSpPr>
          <p:spPr>
            <a:xfrm>
              <a:off x="-16933" y="1425686"/>
              <a:ext cx="8859888" cy="714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norm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defRPr sz="2300">
                  <a:solidFill>
                    <a:srgbClr val="3B3838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es-MX"/>
                <a:t>Escribe tu nombre y espera a que el instructor comience el juego.</a:t>
              </a:r>
            </a:p>
          </p:txBody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Rectángulo 3"/>
          <p:cNvSpPr/>
          <p:nvPr/>
        </p:nvSpPr>
        <p:spPr>
          <a:xfrm>
            <a:off x="4329403" y="5561045"/>
            <a:ext cx="7352526" cy="12969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441" name="Imagen 8" descr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742" y="6012896"/>
            <a:ext cx="1199219" cy="632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246" y="6012469"/>
            <a:ext cx="1232290" cy="630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089" y="5735832"/>
            <a:ext cx="4724402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Título 1"/>
          <p:cNvSpPr txBox="1">
            <a:spLocks noGrp="1"/>
          </p:cNvSpPr>
          <p:nvPr>
            <p:ph type="title"/>
          </p:nvPr>
        </p:nvSpPr>
        <p:spPr>
          <a:xfrm>
            <a:off x="261935" y="373208"/>
            <a:ext cx="11930065" cy="1379267"/>
          </a:xfrm>
          <a:prstGeom prst="rect">
            <a:avLst/>
          </a:prstGeom>
        </p:spPr>
        <p:txBody>
          <a:bodyPr/>
          <a:lstStyle/>
          <a:p>
            <a:r>
              <a:rPr lang="es-MX"/>
              <a:t>Imagina…</a:t>
            </a:r>
          </a:p>
        </p:txBody>
      </p:sp>
      <p:sp>
        <p:nvSpPr>
          <p:cNvPr id="445" name="Subtítulo 2"/>
          <p:cNvSpPr txBox="1">
            <a:spLocks noGrp="1"/>
          </p:cNvSpPr>
          <p:nvPr>
            <p:ph type="body" sz="half" idx="1"/>
          </p:nvPr>
        </p:nvSpPr>
        <p:spPr>
          <a:xfrm>
            <a:off x="3465872" y="1637072"/>
            <a:ext cx="7167374" cy="4098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/>
              <a:t>…que vas a compartir con tus colegas alguno de los casos de éxito que has tenido con la implementación de todas las herramientas que obtuviste a lo largo de este módulo.</a:t>
            </a:r>
          </a:p>
          <a:p>
            <a:endParaRPr lang="es-MX"/>
          </a:p>
          <a:p>
            <a:r>
              <a:rPr lang="es-MX"/>
              <a:t>Con ello lograrás que tus buenas prácticas se implementen en el resto de la organización.</a:t>
            </a:r>
            <a:endParaRPr/>
          </a:p>
          <a:p>
            <a:endParaRPr/>
          </a:p>
          <a:p>
            <a:r>
              <a:t>¿</a:t>
            </a:r>
            <a:r>
              <a:rPr lang="es-MX"/>
              <a:t>Cuál sería </a:t>
            </a:r>
            <a:r>
              <a:t>y </a:t>
            </a:r>
            <a:r>
              <a:rPr lang="es-MX"/>
              <a:t>por qué?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Rectángulo 11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161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62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164" name="Imagen 12" descr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n 13" descr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n 15" descr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ítulo 1"/>
          <p:cNvSpPr txBox="1">
            <a:spLocks noGrp="1"/>
          </p:cNvSpPr>
          <p:nvPr>
            <p:ph type="title"/>
          </p:nvPr>
        </p:nvSpPr>
        <p:spPr>
          <a:xfrm>
            <a:off x="613486" y="576259"/>
            <a:ext cx="8298503" cy="2630967"/>
          </a:xfrm>
          <a:prstGeom prst="rect">
            <a:avLst/>
          </a:prstGeom>
        </p:spPr>
        <p:txBody>
          <a:bodyPr/>
          <a:lstStyle/>
          <a:p>
            <a:r>
              <a:rPr lang="es-MX"/>
              <a:t>Atención plena</a:t>
            </a:r>
            <a:br>
              <a:rPr lang="es-MX"/>
            </a:br>
            <a:br>
              <a:rPr lang="es-MX"/>
            </a:br>
            <a:r>
              <a:rPr lang="es-MX" sz="4800"/>
              <a:t>Respiración</a:t>
            </a:r>
          </a:p>
        </p:txBody>
      </p:sp>
      <p:sp>
        <p:nvSpPr>
          <p:cNvPr id="168" name="Marcador de texto 2"/>
          <p:cNvSpPr txBox="1">
            <a:spLocks noGrp="1"/>
          </p:cNvSpPr>
          <p:nvPr>
            <p:ph type="body" sz="half" idx="1"/>
          </p:nvPr>
        </p:nvSpPr>
        <p:spPr>
          <a:xfrm>
            <a:off x="613486" y="3429001"/>
            <a:ext cx="7818133" cy="25350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s-MX"/>
              <a:t>En</a:t>
            </a:r>
            <a:r>
              <a:t> </a:t>
            </a:r>
            <a:r>
              <a:rPr lang="es-MX"/>
              <a:t>esta actividad tendrás la oportunidad de relajarte. Utiliza estos minutos para ti.</a:t>
            </a:r>
          </a:p>
          <a:p>
            <a:br>
              <a:rPr lang="es-ES"/>
            </a:br>
            <a:r>
              <a:rPr lang="es-ES"/>
              <a:t>A continuación, te invitamos a escuchar el siguiente video:</a:t>
            </a:r>
          </a:p>
          <a:p>
            <a:r>
              <a:rPr lang="es-ES"/>
              <a:t>Todo empieza en Ti. (2017, 16 de julio). </a:t>
            </a:r>
            <a:r>
              <a:rPr lang="es-ES" b="0" i="1">
                <a:effectLst/>
                <a:latin typeface="Roboto" panose="02000000000000000000" pitchFamily="2" charset="0"/>
              </a:rPr>
              <a:t>Elimina el estrés en 5 minutos | Relajación Guiada para combatir el estrés rápidamente </a:t>
            </a:r>
            <a:r>
              <a:rPr lang="es-ES" b="0" i="0">
                <a:effectLst/>
                <a:latin typeface="Roboto" panose="02000000000000000000" pitchFamily="2" charset="0"/>
              </a:rPr>
              <a:t>[Archivo de video]. Recuperado de </a:t>
            </a:r>
            <a:r>
              <a:rPr lang="es-ES"/>
              <a:t>https://</a:t>
            </a:r>
            <a:r>
              <a:rPr lang="es-ES" err="1"/>
              <a:t>youtu.be</a:t>
            </a:r>
            <a:r>
              <a:rPr lang="es-ES"/>
              <a:t>/</a:t>
            </a:r>
            <a:r>
              <a:rPr lang="es-ES" err="1"/>
              <a:t>VZrUfADraX8</a:t>
            </a:r>
            <a:endParaRPr lang="es-ES"/>
          </a:p>
          <a:p>
            <a:pPr algn="l"/>
            <a:endParaRPr lang="es-ES" b="0" i="0">
              <a:effectLst/>
              <a:latin typeface="Roboto" panose="02000000000000000000" pitchFamily="2" charset="0"/>
            </a:endParaRPr>
          </a:p>
          <a:p>
            <a:endParaRPr lang="es-E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170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71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173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MX"/>
              <a:t>Agenda del día</a:t>
            </a:r>
          </a:p>
        </p:txBody>
      </p:sp>
      <p:sp>
        <p:nvSpPr>
          <p:cNvPr id="177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3435013" y="1568522"/>
            <a:ext cx="8467634" cy="483744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62305" indent="-162305" defTabSz="649223">
              <a:spcBef>
                <a:spcPts val="700"/>
              </a:spcBef>
              <a:defRPr sz="24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Explicación general</a:t>
            </a:r>
          </a:p>
          <a:p>
            <a:pPr marL="162305" indent="-162305" defTabSz="649223">
              <a:spcBef>
                <a:spcPts val="700"/>
              </a:spcBef>
              <a:defRPr sz="24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Tema 1</a:t>
            </a:r>
          </a:p>
          <a:p>
            <a:pPr marL="0" indent="0" defTabSz="649223">
              <a:spcBef>
                <a:spcPts val="700"/>
              </a:spcBef>
              <a:buSzTx/>
              <a:buFontTx/>
              <a:buNone/>
              <a:defRPr sz="24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  </a:t>
            </a:r>
            <a:r>
              <a:rPr lang="es-MX"/>
              <a:t>- Desarrollando la visión del cambio</a:t>
            </a:r>
            <a:endParaRPr/>
          </a:p>
          <a:p>
            <a:pPr marL="162305" indent="-162305" defTabSz="649223">
              <a:spcBef>
                <a:spcPts val="700"/>
              </a:spcBef>
              <a:defRPr sz="24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Tema 2</a:t>
            </a:r>
          </a:p>
          <a:p>
            <a:pPr marL="0" indent="0" defTabSz="649223">
              <a:spcBef>
                <a:spcPts val="700"/>
              </a:spcBef>
              <a:buSzTx/>
              <a:buFontTx/>
              <a:buNone/>
              <a:defRPr sz="24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  -</a:t>
            </a:r>
            <a:r>
              <a:rPr lang="es-MX"/>
              <a:t> La importancia de la cultura organizacional en la gestión del 	cambio</a:t>
            </a:r>
            <a:endParaRPr/>
          </a:p>
          <a:p>
            <a:pPr marL="0" indent="0" defTabSz="649223">
              <a:spcBef>
                <a:spcPts val="700"/>
              </a:spcBef>
              <a:buSzTx/>
              <a:buFontTx/>
              <a:buNone/>
              <a:defRPr sz="24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  -</a:t>
            </a:r>
            <a:r>
              <a:rPr lang="es-MX"/>
              <a:t> Quiz</a:t>
            </a:r>
          </a:p>
          <a:p>
            <a:pPr marL="0" indent="0" defTabSz="649223">
              <a:spcBef>
                <a:spcPts val="700"/>
              </a:spcBef>
              <a:buSzTx/>
              <a:buFontTx/>
              <a:buNone/>
              <a:defRPr sz="24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   - Actividad de cierre de los temas 1 y 2</a:t>
            </a:r>
          </a:p>
          <a:p>
            <a:pPr marL="162305" indent="-162305" defTabSz="649223">
              <a:spcBef>
                <a:spcPts val="700"/>
              </a:spcBef>
              <a:defRPr sz="24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Tema 3</a:t>
            </a:r>
          </a:p>
          <a:p>
            <a:pPr marL="0" indent="0" defTabSz="649223">
              <a:spcBef>
                <a:spcPts val="700"/>
              </a:spcBef>
              <a:buSzTx/>
              <a:buFontTx/>
              <a:buNone/>
              <a:defRPr sz="24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  -</a:t>
            </a:r>
            <a:r>
              <a:rPr lang="es-MX"/>
              <a:t> El rol y la función del líder en la gestión del cambio</a:t>
            </a:r>
            <a:endParaRPr/>
          </a:p>
          <a:p>
            <a:pPr marL="0" indent="0" defTabSz="649223">
              <a:spcBef>
                <a:spcPts val="700"/>
              </a:spcBef>
              <a:buSzTx/>
              <a:buFontTx/>
              <a:buNone/>
              <a:defRPr sz="24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  -</a:t>
            </a:r>
            <a:r>
              <a:rPr lang="es-MX"/>
              <a:t> Quiz</a:t>
            </a:r>
          </a:p>
          <a:p>
            <a:pPr marL="0" indent="0" defTabSz="649223">
              <a:spcBef>
                <a:spcPts val="700"/>
              </a:spcBef>
              <a:buSzTx/>
              <a:buFontTx/>
              <a:buNone/>
              <a:defRPr sz="24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   - Actividad de cierre del tema 3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179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0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182" name="Imagen 4" descr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n 5" descr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n 7" descr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ítulo 1"/>
          <p:cNvSpPr txBox="1">
            <a:spLocks noGrp="1"/>
          </p:cNvSpPr>
          <p:nvPr>
            <p:ph type="title"/>
          </p:nvPr>
        </p:nvSpPr>
        <p:spPr>
          <a:xfrm>
            <a:off x="838199" y="642789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86383">
              <a:defRPr sz="5100"/>
            </a:lvl1pPr>
          </a:lstStyle>
          <a:p>
            <a:r>
              <a:rPr lang="es-MX"/>
              <a:t>Tema 1. </a:t>
            </a:r>
            <a:r>
              <a:rPr lang="es-ES"/>
              <a:t>Desarrollando la visión del cambio</a:t>
            </a:r>
            <a:br>
              <a:rPr lang="es-ES"/>
            </a:br>
            <a:endParaRPr lang="es-MX"/>
          </a:p>
        </p:txBody>
      </p:sp>
      <p:pic>
        <p:nvPicPr>
          <p:cNvPr id="1026" name="Picture 2" descr="muchas personas juntos teniendo una idea simbolizada por iconos en cubos - Foto de stock de Innovación libre de derech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88" y="2986087"/>
            <a:ext cx="4199890" cy="28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644662" y="5365522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solidFill>
                  <a:srgbClr val="0C0D0D"/>
                </a:solidFill>
                <a:latin typeface="iStock Maquette"/>
              </a:rPr>
              <a:t>ID de la fotografía:1132789081</a:t>
            </a:r>
            <a:endParaRPr lang="es-MX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189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0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192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ítulo 1"/>
          <p:cNvSpPr txBox="1">
            <a:spLocks noGrp="1"/>
          </p:cNvSpPr>
          <p:nvPr>
            <p:ph type="title"/>
          </p:nvPr>
        </p:nvSpPr>
        <p:spPr>
          <a:xfrm>
            <a:off x="855464" y="100515"/>
            <a:ext cx="10997635" cy="1021889"/>
          </a:xfrm>
          <a:prstGeom prst="rect">
            <a:avLst/>
          </a:prstGeom>
        </p:spPr>
        <p:txBody>
          <a:bodyPr/>
          <a:lstStyle>
            <a:lvl1pPr defTabSz="223113">
              <a:defRPr sz="6000">
                <a:solidFill>
                  <a:srgbClr val="2F549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s-MX"/>
              <a:t>Discusión grupal </a:t>
            </a:r>
          </a:p>
        </p:txBody>
      </p:sp>
      <p:sp>
        <p:nvSpPr>
          <p:cNvPr id="196" name="CuadroTexto 12"/>
          <p:cNvSpPr txBox="1"/>
          <p:nvPr/>
        </p:nvSpPr>
        <p:spPr>
          <a:xfrm>
            <a:off x="580910" y="1130307"/>
            <a:ext cx="6350832" cy="3939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320842" indent="-320842">
              <a:lnSpc>
                <a:spcPct val="107000"/>
              </a:lnSpc>
              <a:spcBef>
                <a:spcPts val="800"/>
              </a:spcBef>
              <a:buSzPct val="100000"/>
              <a:buAutoNum type="arabicPeriod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¿</a:t>
            </a:r>
            <a:r>
              <a:rPr lang="es-MX"/>
              <a:t>Recuerdas lo que comentamos de la </a:t>
            </a:r>
            <a:r>
              <a:rPr lang="es-MX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adaptabilidad</a:t>
            </a:r>
            <a:r>
              <a:t>?</a:t>
            </a:r>
            <a:r>
              <a:rPr lang="es-MX"/>
              <a:t> Explícanos con tus palabras.</a:t>
            </a:r>
            <a:endParaRPr/>
          </a:p>
          <a:p>
            <a:pPr marL="320842" indent="-320842">
              <a:lnSpc>
                <a:spcPct val="107000"/>
              </a:lnSpc>
              <a:spcBef>
                <a:spcPts val="800"/>
              </a:spcBef>
              <a:buSzPct val="100000"/>
              <a:buAutoNum type="arabicPeriod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solidFill>
                  <a:schemeClr val="tx1"/>
                </a:solidFill>
              </a:rPr>
              <a:t>¿</a:t>
            </a:r>
            <a:r>
              <a:rPr lang="es-MX">
                <a:solidFill>
                  <a:schemeClr val="tx1"/>
                </a:solidFill>
              </a:rPr>
              <a:t>Qué acciones has llevado a cabo para identificar lo que </a:t>
            </a:r>
            <a:r>
              <a:rPr lang="es-MX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motiva</a:t>
            </a:r>
            <a:r>
              <a:rPr lang="es-MX">
                <a:solidFill>
                  <a:schemeClr val="tx1"/>
                </a:solidFill>
              </a:rPr>
              <a:t> a los miembros de tu equipo</a:t>
            </a:r>
            <a:r>
              <a:rPr>
                <a:solidFill>
                  <a:schemeClr val="tx1"/>
                </a:solidFill>
              </a:rPr>
              <a:t>?</a:t>
            </a:r>
          </a:p>
          <a:p>
            <a:pPr marL="320842" indent="-320842">
              <a:lnSpc>
                <a:spcPct val="107000"/>
              </a:lnSpc>
              <a:spcBef>
                <a:spcPts val="800"/>
              </a:spcBef>
              <a:buSzPct val="100000"/>
              <a:buAutoNum type="arabicPeriod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¿</a:t>
            </a:r>
            <a:r>
              <a:rPr lang="es-MX"/>
              <a:t>En alguna ocasión te has descubierto sintiendo </a:t>
            </a:r>
            <a:r>
              <a:rPr lang="es-MX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miedo o incertidumbre </a:t>
            </a:r>
            <a:r>
              <a:rPr lang="es-MX"/>
              <a:t>al cambio?</a:t>
            </a:r>
            <a:endParaRPr/>
          </a:p>
          <a:p>
            <a:pPr marL="320842" indent="-320842">
              <a:lnSpc>
                <a:spcPct val="107000"/>
              </a:lnSpc>
              <a:spcBef>
                <a:spcPts val="800"/>
              </a:spcBef>
              <a:buSzPct val="100000"/>
              <a:buAutoNum type="arabicPeriod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¿</a:t>
            </a:r>
            <a:r>
              <a:rPr lang="es-MX"/>
              <a:t>Qué recomendaciones para </a:t>
            </a:r>
            <a:r>
              <a:rPr lang="es-MX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sobrellevar el</a:t>
            </a:r>
            <a:r>
              <a:rPr lang="es-MX"/>
              <a:t> </a:t>
            </a:r>
            <a:r>
              <a:rPr lang="es-MX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cambio</a:t>
            </a:r>
            <a:r>
              <a:rPr lang="es-MX"/>
              <a:t> te han sido más útiles?</a:t>
            </a:r>
            <a:endParaRPr/>
          </a:p>
        </p:txBody>
      </p:sp>
      <p:pic>
        <p:nvPicPr>
          <p:cNvPr id="2050" name="Picture 2" descr="Equipo de negocios sentado en círculo y discutiendo - Foto de stock de Discusión libre de derech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86" y="1438231"/>
            <a:ext cx="3917473" cy="25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540146" y="4229166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solidFill>
                  <a:srgbClr val="0C0D0D"/>
                </a:solidFill>
                <a:latin typeface="iStock Maquette"/>
              </a:rPr>
              <a:t>ID de la fotografía:1145976069</a:t>
            </a:r>
            <a:endParaRPr lang="es-MX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200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01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203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ítulo 1"/>
          <p:cNvSpPr txBox="1">
            <a:spLocks noGrp="1"/>
          </p:cNvSpPr>
          <p:nvPr>
            <p:ph type="title"/>
          </p:nvPr>
        </p:nvSpPr>
        <p:spPr>
          <a:xfrm>
            <a:off x="838196" y="365124"/>
            <a:ext cx="10997635" cy="10218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94511">
              <a:defRPr sz="194">
                <a:solidFill>
                  <a:srgbClr val="2F5496"/>
                </a:solidFill>
                <a:latin typeface="+mj-lt"/>
                <a:ea typeface="+mj-ea"/>
                <a:cs typeface="+mj-cs"/>
                <a:sym typeface="Calibri"/>
              </a:defRPr>
            </a:pPr>
            <a:br>
              <a:rPr/>
            </a:br>
            <a:br>
              <a:rPr/>
            </a:br>
            <a:br>
              <a:rPr/>
            </a:br>
            <a:r>
              <a:rPr lang="es-MX"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es-MX" sz="2134"/>
              <a:t>. Acciones para gestionar la incertidumbre</a:t>
            </a:r>
            <a:br>
              <a:rPr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</a:br>
            <a:endParaRPr sz="2134">
              <a:solidFill>
                <a:srgbClr val="0015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Marcador de contenido 2"/>
          <p:cNvSpPr txBox="1">
            <a:spLocks noGrp="1"/>
          </p:cNvSpPr>
          <p:nvPr>
            <p:ph type="body" sz="half" idx="1"/>
          </p:nvPr>
        </p:nvSpPr>
        <p:spPr>
          <a:xfrm>
            <a:off x="786462" y="1328985"/>
            <a:ext cx="5965212" cy="24369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2000"/>
              </a:spcBef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Instrucciones</a:t>
            </a:r>
            <a:r>
              <a:t>:</a:t>
            </a:r>
          </a:p>
          <a:p>
            <a:pPr marL="0" indent="0">
              <a:spcBef>
                <a:spcPts val="2000"/>
              </a:spcBef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Considerando</a:t>
            </a:r>
            <a:r>
              <a:t> </a:t>
            </a:r>
            <a:r>
              <a:rPr lang="es-MX"/>
              <a:t>las acciones para gestionar la incertidumbre, identifica (como líder) lo siguiente:</a:t>
            </a:r>
          </a:p>
          <a:p>
            <a:pPr marL="0" indent="0">
              <a:spcBef>
                <a:spcPts val="2000"/>
              </a:spcBef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¿Cuáles son las acciones que estás aplicando para conectar a tus equipos?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7920837" y="1456581"/>
            <a:ext cx="3391175" cy="4040097"/>
          </a:xfrm>
          <a:prstGeom prst="rect">
            <a:avLst/>
          </a:prstGeom>
          <a:ln w="57150">
            <a:solidFill>
              <a:schemeClr val="tx1"/>
            </a:solidFill>
            <a:prstDash val="sysDash"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3B383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3B383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3B383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3B383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3B383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3B383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3B383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3B383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3B383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spcBef>
                <a:spcPts val="2000"/>
              </a:spcBef>
              <a:buSzTx/>
              <a:defRPr sz="2400" b="1">
                <a:latin typeface="+mj-lt"/>
                <a:ea typeface="+mj-ea"/>
                <a:cs typeface="+mj-cs"/>
                <a:sym typeface="Calibri"/>
              </a:defRPr>
            </a:pPr>
            <a:endParaRPr lang="es-MX" sz="2400" b="1">
              <a:latin typeface="+mj-lt"/>
              <a:ea typeface="+mj-ea"/>
              <a:cs typeface="+mj-cs"/>
              <a:sym typeface="Calibri"/>
            </a:endParaRPr>
          </a:p>
          <a:p>
            <a:pPr hangingPunct="1">
              <a:spcBef>
                <a:spcPts val="2000"/>
              </a:spcBef>
              <a:buSzTx/>
              <a:defRPr sz="2400" b="1">
                <a:latin typeface="+mj-lt"/>
                <a:ea typeface="+mj-ea"/>
                <a:cs typeface="+mj-cs"/>
                <a:sym typeface="Calibri"/>
              </a:defRPr>
            </a:pPr>
            <a:r>
              <a:rPr lang="es-MX" sz="2400" b="1">
                <a:latin typeface="+mj-lt"/>
                <a:ea typeface="+mj-ea"/>
                <a:cs typeface="+mj-cs"/>
                <a:sym typeface="Calibri"/>
              </a:rPr>
              <a:t>Identifica qué la origina. </a:t>
            </a:r>
          </a:p>
          <a:p>
            <a:pPr hangingPunct="1">
              <a:spcBef>
                <a:spcPts val="2000"/>
              </a:spcBef>
              <a:buSzTx/>
              <a:defRPr sz="2400" b="1">
                <a:latin typeface="+mj-lt"/>
                <a:ea typeface="+mj-ea"/>
                <a:cs typeface="+mj-cs"/>
                <a:sym typeface="Calibri"/>
              </a:defRPr>
            </a:pPr>
            <a:r>
              <a:rPr lang="es-MX" sz="2400" b="1">
                <a:latin typeface="+mj-lt"/>
                <a:ea typeface="+mj-ea"/>
                <a:cs typeface="+mj-cs"/>
                <a:sym typeface="Calibri"/>
              </a:rPr>
              <a:t>Ser flexible.</a:t>
            </a:r>
          </a:p>
          <a:p>
            <a:pPr hangingPunct="1">
              <a:spcBef>
                <a:spcPts val="2000"/>
              </a:spcBef>
              <a:buSzTx/>
              <a:defRPr sz="2400" b="1">
                <a:latin typeface="+mj-lt"/>
                <a:ea typeface="+mj-ea"/>
                <a:cs typeface="+mj-cs"/>
                <a:sym typeface="Calibri"/>
              </a:defRPr>
            </a:pPr>
            <a:r>
              <a:rPr lang="es-MX" sz="2400" b="1">
                <a:latin typeface="+mj-lt"/>
                <a:ea typeface="+mj-ea"/>
                <a:cs typeface="+mj-cs"/>
                <a:sym typeface="Calibri"/>
              </a:rPr>
              <a:t>Evita hacer predicciones. </a:t>
            </a:r>
          </a:p>
          <a:p>
            <a:pPr hangingPunct="1">
              <a:spcBef>
                <a:spcPts val="2000"/>
              </a:spcBef>
              <a:buSzTx/>
              <a:defRPr sz="2400" b="1">
                <a:latin typeface="+mj-lt"/>
                <a:ea typeface="+mj-ea"/>
                <a:cs typeface="+mj-cs"/>
                <a:sym typeface="Calibri"/>
              </a:defRPr>
            </a:pPr>
            <a:r>
              <a:rPr lang="es-MX" sz="2400" b="1">
                <a:latin typeface="+mj-lt"/>
                <a:ea typeface="+mj-ea"/>
                <a:cs typeface="+mj-cs"/>
                <a:sym typeface="Calibri"/>
              </a:rPr>
              <a:t>Comunicarte con tu equipo.</a:t>
            </a:r>
          </a:p>
          <a:p>
            <a:pPr hangingPunct="1">
              <a:spcBef>
                <a:spcPts val="2000"/>
              </a:spcBef>
              <a:buSzTx/>
              <a:defRPr sz="2400" b="1">
                <a:latin typeface="+mj-lt"/>
                <a:ea typeface="+mj-ea"/>
                <a:cs typeface="+mj-cs"/>
                <a:sym typeface="Calibri"/>
              </a:defRPr>
            </a:pPr>
            <a:r>
              <a:rPr lang="es-MX" sz="2400" b="1">
                <a:latin typeface="+mj-lt"/>
                <a:ea typeface="+mj-ea"/>
                <a:cs typeface="+mj-cs"/>
                <a:sym typeface="Calibri"/>
              </a:rPr>
              <a:t>Reinventarte.</a:t>
            </a:r>
            <a:endParaRPr lang="es-MX" sz="2400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074" name="Picture 2" descr="Concepto de ahorro de energía. Asia hombre cambiantes bulbos de fluorescente compacto (CFL) con la nueva bombilla LED de luz. - Foto de stock de Bombilla libre de derech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69" y="3677243"/>
            <a:ext cx="3149571" cy="210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37155" y="5809067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solidFill>
                  <a:srgbClr val="0C0D0D"/>
                </a:solidFill>
                <a:latin typeface="iStock Maquette"/>
              </a:rPr>
              <a:t>ID de la fotografía:1061085528</a:t>
            </a:r>
            <a:endParaRPr lang="es-MX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209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10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212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ítulo 1"/>
          <p:cNvSpPr txBox="1">
            <a:spLocks noGrp="1"/>
          </p:cNvSpPr>
          <p:nvPr>
            <p:ph type="title"/>
          </p:nvPr>
        </p:nvSpPr>
        <p:spPr>
          <a:xfrm>
            <a:off x="838196" y="365124"/>
            <a:ext cx="10997635" cy="10218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94511">
              <a:defRPr sz="194">
                <a:solidFill>
                  <a:srgbClr val="2F5496"/>
                </a:solidFill>
                <a:latin typeface="+mj-lt"/>
                <a:ea typeface="+mj-ea"/>
                <a:cs typeface="+mj-cs"/>
                <a:sym typeface="Calibri"/>
              </a:defRPr>
            </a:pPr>
            <a:br>
              <a:rPr/>
            </a:br>
            <a:br>
              <a:rPr/>
            </a:br>
            <a:br>
              <a:rPr/>
            </a:br>
            <a:r>
              <a:rPr lang="es-MX"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es-MX"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  <a:t>Identificar</a:t>
            </a:r>
            <a:r>
              <a:rPr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  <a:t>acciones </a:t>
            </a:r>
            <a:br>
              <a:rPr lang="es-MX"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  <a:t>para gestionar la incertidumbre</a:t>
            </a:r>
            <a:br>
              <a:rPr sz="213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</a:br>
            <a:endParaRPr sz="2134">
              <a:solidFill>
                <a:srgbClr val="0015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Marcador de contenido 2"/>
          <p:cNvSpPr txBox="1">
            <a:spLocks noGrp="1"/>
          </p:cNvSpPr>
          <p:nvPr>
            <p:ph type="body" sz="quarter" idx="1"/>
          </p:nvPr>
        </p:nvSpPr>
        <p:spPr>
          <a:xfrm>
            <a:off x="550307" y="2078437"/>
            <a:ext cx="4428278" cy="27011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defTabSz="905255">
              <a:spcBef>
                <a:spcPts val="900"/>
              </a:spcBef>
              <a:buSzTx/>
              <a:buNone/>
              <a:defRPr sz="2100" b="1"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Instrucciones</a:t>
            </a:r>
            <a:r>
              <a:t>:</a:t>
            </a:r>
            <a:endParaRPr sz="2400"/>
          </a:p>
          <a:p>
            <a:pPr marL="0" indent="0" defTabSz="905255">
              <a:spcBef>
                <a:spcPts val="900"/>
              </a:spcBef>
              <a:buSzTx/>
              <a:buNone/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En cada</a:t>
            </a:r>
            <a:r>
              <a:t> </a:t>
            </a:r>
            <a:r>
              <a:rPr lang="es-MX"/>
              <a:t>rectángulo escribe</a:t>
            </a:r>
            <a:r>
              <a:t> </a:t>
            </a:r>
            <a:r>
              <a:rPr lang="es-MX"/>
              <a:t>las acciones que estás realizando.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2100">
                <a:latin typeface="+mj-lt"/>
                <a:ea typeface="+mj-ea"/>
                <a:cs typeface="+mj-cs"/>
                <a:sym typeface="Calibri"/>
              </a:defRPr>
            </a:pPr>
            <a:endParaRPr lang="es-MX" sz="2400"/>
          </a:p>
          <a:p>
            <a:pPr marL="0" indent="0" defTabSz="905255">
              <a:spcBef>
                <a:spcPts val="900"/>
              </a:spcBef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 sz="2400"/>
          </a:p>
          <a:p>
            <a:pPr marL="0" indent="0" defTabSz="905255">
              <a:spcBef>
                <a:spcPts val="900"/>
              </a:spcBef>
              <a:buSzTx/>
              <a:buNone/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lang="es-MX"/>
              <a:t>Si identificas más de tres, agrégalas.</a:t>
            </a:r>
          </a:p>
        </p:txBody>
      </p:sp>
      <p:grpSp>
        <p:nvGrpSpPr>
          <p:cNvPr id="229" name="Grupo 6"/>
          <p:cNvGrpSpPr/>
          <p:nvPr/>
        </p:nvGrpSpPr>
        <p:grpSpPr>
          <a:xfrm>
            <a:off x="5114865" y="259295"/>
            <a:ext cx="6894821" cy="4520268"/>
            <a:chOff x="-1" y="-1"/>
            <a:chExt cx="6894820" cy="4520267"/>
          </a:xfrm>
        </p:grpSpPr>
        <p:grpSp>
          <p:nvGrpSpPr>
            <p:cNvPr id="219" name="Cuadro de texto 2"/>
            <p:cNvGrpSpPr/>
            <p:nvPr/>
          </p:nvGrpSpPr>
          <p:grpSpPr>
            <a:xfrm>
              <a:off x="-2" y="-2"/>
              <a:ext cx="6894821" cy="1139784"/>
              <a:chOff x="-1" y="0"/>
              <a:chExt cx="6894820" cy="1139782"/>
            </a:xfrm>
          </p:grpSpPr>
          <p:sp>
            <p:nvSpPr>
              <p:cNvPr id="217" name="Rectángulo"/>
              <p:cNvSpPr/>
              <p:nvPr/>
            </p:nvSpPr>
            <p:spPr>
              <a:xfrm>
                <a:off x="-2" y="0"/>
                <a:ext cx="6894821" cy="113978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218" name="Clima Positivo…"/>
              <p:cNvSpPr txBox="1"/>
              <p:nvPr/>
            </p:nvSpPr>
            <p:spPr>
              <a:xfrm>
                <a:off x="51482" y="4855"/>
                <a:ext cx="6791854" cy="10749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s-MX" sz="1200"/>
                  <a:t>Identificar qué la origina</a:t>
                </a:r>
                <a:endParaRPr sz="1200"/>
              </a:p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1.-</a:t>
                </a:r>
              </a:p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2.-</a:t>
                </a:r>
              </a:p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3.-</a:t>
                </a:r>
              </a:p>
            </p:txBody>
          </p:sp>
        </p:grpSp>
        <p:grpSp>
          <p:nvGrpSpPr>
            <p:cNvPr id="222" name="Cuadro de texto 2"/>
            <p:cNvGrpSpPr/>
            <p:nvPr/>
          </p:nvGrpSpPr>
          <p:grpSpPr>
            <a:xfrm>
              <a:off x="-2" y="1172160"/>
              <a:ext cx="6894821" cy="1094451"/>
              <a:chOff x="-1" y="-1"/>
              <a:chExt cx="6894820" cy="1094449"/>
            </a:xfrm>
          </p:grpSpPr>
          <p:sp>
            <p:nvSpPr>
              <p:cNvPr id="220" name="Rectángulo"/>
              <p:cNvSpPr/>
              <p:nvPr/>
            </p:nvSpPr>
            <p:spPr>
              <a:xfrm>
                <a:off x="-2" y="-2"/>
                <a:ext cx="6894821" cy="1094451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221" name="Relaciones Positivas…"/>
              <p:cNvSpPr txBox="1"/>
              <p:nvPr/>
            </p:nvSpPr>
            <p:spPr>
              <a:xfrm>
                <a:off x="51482" y="4856"/>
                <a:ext cx="6791854" cy="10749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s-MX" sz="1200"/>
                  <a:t>Ser flexible</a:t>
                </a:r>
                <a:endParaRPr sz="1200"/>
              </a:p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1.-</a:t>
                </a:r>
              </a:p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2.-</a:t>
                </a:r>
              </a:p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3.-</a:t>
                </a:r>
              </a:p>
            </p:txBody>
          </p:sp>
        </p:grpSp>
        <p:grpSp>
          <p:nvGrpSpPr>
            <p:cNvPr id="225" name="Cuadro de texto 2"/>
            <p:cNvGrpSpPr/>
            <p:nvPr/>
          </p:nvGrpSpPr>
          <p:grpSpPr>
            <a:xfrm>
              <a:off x="-2" y="2298988"/>
              <a:ext cx="6894821" cy="1094451"/>
              <a:chOff x="-1" y="-1"/>
              <a:chExt cx="6894820" cy="1094449"/>
            </a:xfrm>
          </p:grpSpPr>
          <p:sp>
            <p:nvSpPr>
              <p:cNvPr id="223" name="Rectángulo"/>
              <p:cNvSpPr/>
              <p:nvPr/>
            </p:nvSpPr>
            <p:spPr>
              <a:xfrm>
                <a:off x="-2" y="-2"/>
                <a:ext cx="6894821" cy="1094451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224" name="Comunicación Positiva…"/>
              <p:cNvSpPr txBox="1"/>
              <p:nvPr/>
            </p:nvSpPr>
            <p:spPr>
              <a:xfrm>
                <a:off x="51482" y="4856"/>
                <a:ext cx="6791854" cy="10749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s-MX" sz="1200"/>
                  <a:t>Evitar predicciones </a:t>
                </a:r>
                <a:endParaRPr sz="1200"/>
              </a:p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1.-</a:t>
                </a:r>
              </a:p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2.-</a:t>
                </a:r>
              </a:p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3.-</a:t>
                </a:r>
              </a:p>
            </p:txBody>
          </p:sp>
        </p:grpSp>
        <p:grpSp>
          <p:nvGrpSpPr>
            <p:cNvPr id="228" name="Cuadro de texto 2"/>
            <p:cNvGrpSpPr/>
            <p:nvPr/>
          </p:nvGrpSpPr>
          <p:grpSpPr>
            <a:xfrm>
              <a:off x="-2" y="3425816"/>
              <a:ext cx="6894821" cy="1094451"/>
              <a:chOff x="-1" y="-1"/>
              <a:chExt cx="6894820" cy="1094449"/>
            </a:xfrm>
          </p:grpSpPr>
          <p:sp>
            <p:nvSpPr>
              <p:cNvPr id="226" name="Rectángulo"/>
              <p:cNvSpPr/>
              <p:nvPr/>
            </p:nvSpPr>
            <p:spPr>
              <a:xfrm>
                <a:off x="-2" y="-2"/>
                <a:ext cx="6894821" cy="1094451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227" name="Significado Positivo…"/>
              <p:cNvSpPr txBox="1"/>
              <p:nvPr/>
            </p:nvSpPr>
            <p:spPr>
              <a:xfrm>
                <a:off x="51482" y="4856"/>
                <a:ext cx="6791854" cy="10749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s-MX" sz="1200"/>
                  <a:t>Comunicarte con tu equipo </a:t>
                </a:r>
                <a:endParaRPr sz="1200"/>
              </a:p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1.-</a:t>
                </a:r>
              </a:p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2.-</a:t>
                </a:r>
              </a:p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1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3.-</a:t>
                </a:r>
              </a:p>
            </p:txBody>
          </p:sp>
        </p:grpSp>
      </p:grpSp>
      <p:sp>
        <p:nvSpPr>
          <p:cNvPr id="23" name="Significado Positivo…"/>
          <p:cNvSpPr txBox="1"/>
          <p:nvPr/>
        </p:nvSpPr>
        <p:spPr>
          <a:xfrm>
            <a:off x="5114863" y="4802385"/>
            <a:ext cx="6894823" cy="1074921"/>
          </a:xfrm>
          <a:prstGeom prst="rect">
            <a:avLst/>
          </a:prstGeom>
          <a:noFill/>
          <a:ln w="9525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8" tIns="45718" rIns="45718" bIns="45718" numCol="1" anchor="t">
            <a:no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defRPr sz="1100">
                <a:latin typeface="+mj-lt"/>
                <a:ea typeface="+mj-ea"/>
                <a:cs typeface="+mj-cs"/>
                <a:sym typeface="Calibri"/>
              </a:defRPr>
            </a:pPr>
            <a:r>
              <a:rPr lang="es-MX" sz="1200"/>
              <a:t>Reinventarte </a:t>
            </a:r>
            <a:endParaRPr sz="1200"/>
          </a:p>
          <a:p>
            <a:pPr>
              <a:lnSpc>
                <a:spcPct val="107000"/>
              </a:lnSpc>
              <a:spcBef>
                <a:spcPts val="800"/>
              </a:spcBef>
              <a:defRPr sz="1100">
                <a:latin typeface="+mj-lt"/>
                <a:ea typeface="+mj-ea"/>
                <a:cs typeface="+mj-cs"/>
                <a:sym typeface="Calibri"/>
              </a:defRPr>
            </a:pPr>
            <a:r>
              <a:t>1.-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100">
                <a:latin typeface="+mj-lt"/>
                <a:ea typeface="+mj-ea"/>
                <a:cs typeface="+mj-cs"/>
                <a:sym typeface="Calibri"/>
              </a:defRPr>
            </a:pPr>
            <a:r>
              <a:t>2.-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100">
                <a:latin typeface="+mj-lt"/>
                <a:ea typeface="+mj-ea"/>
                <a:cs typeface="+mj-cs"/>
                <a:sym typeface="Calibri"/>
              </a:defRPr>
            </a:pPr>
            <a:r>
              <a:t>3.-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Rectángulo 3"/>
          <p:cNvGrpSpPr/>
          <p:nvPr/>
        </p:nvGrpSpPr>
        <p:grpSpPr>
          <a:xfrm>
            <a:off x="0" y="6051660"/>
            <a:ext cx="12192000" cy="806345"/>
            <a:chOff x="0" y="-1"/>
            <a:chExt cx="12192000" cy="806343"/>
          </a:xfrm>
        </p:grpSpPr>
        <p:sp>
          <p:nvSpPr>
            <p:cNvPr id="231" name="Rectángulo"/>
            <p:cNvSpPr/>
            <p:nvPr/>
          </p:nvSpPr>
          <p:spPr>
            <a:xfrm>
              <a:off x="0" y="-2"/>
              <a:ext cx="12192000" cy="806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32" name="v"/>
            <p:cNvSpPr txBox="1"/>
            <p:nvPr/>
          </p:nvSpPr>
          <p:spPr>
            <a:xfrm>
              <a:off x="45716" y="236624"/>
              <a:ext cx="12100566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v</a:t>
              </a:r>
            </a:p>
          </p:txBody>
        </p:sp>
      </p:grpSp>
      <p:pic>
        <p:nvPicPr>
          <p:cNvPr id="234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49" y="6214629"/>
            <a:ext cx="963843" cy="50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98" y="6218718"/>
            <a:ext cx="993588" cy="5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94" y="5735832"/>
            <a:ext cx="4724404" cy="13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Título 1"/>
          <p:cNvSpPr txBox="1">
            <a:spLocks noGrp="1"/>
          </p:cNvSpPr>
          <p:nvPr>
            <p:ph type="title"/>
          </p:nvPr>
        </p:nvSpPr>
        <p:spPr>
          <a:xfrm>
            <a:off x="838196" y="82404"/>
            <a:ext cx="10997635" cy="13958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87414">
              <a:defRPr sz="504">
                <a:solidFill>
                  <a:srgbClr val="2F5496"/>
                </a:solidFill>
                <a:latin typeface="+mj-lt"/>
                <a:ea typeface="+mj-ea"/>
                <a:cs typeface="+mj-cs"/>
                <a:sym typeface="Calibri"/>
              </a:defRPr>
            </a:pPr>
            <a:br>
              <a:rPr lang="es-MX"/>
            </a:br>
            <a:br>
              <a:rPr lang="es-MX"/>
            </a:br>
            <a:br>
              <a:rPr lang="es-MX"/>
            </a:br>
            <a:r>
              <a:rPr lang="es-MX" sz="5040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  <a:t>Reflexión grupal</a:t>
            </a:r>
            <a:br>
              <a:rPr lang="es-MX" sz="3024">
                <a:solidFill>
                  <a:srgbClr val="00158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s-MX" sz="3024">
              <a:solidFill>
                <a:srgbClr val="0015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Agrupar"/>
          <p:cNvGrpSpPr/>
          <p:nvPr/>
        </p:nvGrpSpPr>
        <p:grpSpPr>
          <a:xfrm>
            <a:off x="5551778" y="1055619"/>
            <a:ext cx="5858824" cy="4671332"/>
            <a:chOff x="0" y="-486929"/>
            <a:chExt cx="5858823" cy="4671331"/>
          </a:xfrm>
        </p:grpSpPr>
        <p:sp>
          <p:nvSpPr>
            <p:cNvPr id="238" name="CuadroTexto 12"/>
            <p:cNvSpPr txBox="1"/>
            <p:nvPr/>
          </p:nvSpPr>
          <p:spPr>
            <a:xfrm>
              <a:off x="0" y="-486929"/>
              <a:ext cx="5847997" cy="1171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07000"/>
                </a:lnSpc>
                <a:spcBef>
                  <a:spcPts val="800"/>
                </a:spcBef>
                <a:defRPr sz="24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es-MX"/>
                <a:t>1. </a:t>
              </a:r>
              <a:r>
                <a:t>¿</a:t>
              </a:r>
              <a:r>
                <a:rPr lang="es-MX"/>
                <a:t>Comprender por qué tus colaboradores reaccionan ante el cambio te ha permitido estar más cerca de ellos y ser más empático</a:t>
              </a:r>
              <a:r>
                <a:t>?</a:t>
              </a:r>
            </a:p>
          </p:txBody>
        </p:sp>
        <p:sp>
          <p:nvSpPr>
            <p:cNvPr id="239" name="CuadroTexto 13"/>
            <p:cNvSpPr txBox="1"/>
            <p:nvPr/>
          </p:nvSpPr>
          <p:spPr>
            <a:xfrm>
              <a:off x="0" y="1414233"/>
              <a:ext cx="5847997" cy="781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07000"/>
                </a:lnSpc>
                <a:spcBef>
                  <a:spcPts val="800"/>
                </a:spcBef>
                <a:defRPr sz="24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es-MX"/>
                <a:t>2. </a:t>
              </a:r>
              <a:r>
                <a:t>¿</a:t>
              </a:r>
              <a:r>
                <a:rPr lang="es-MX"/>
                <a:t>Qué reacciones o acciones positivas has visto en tus equipos</a:t>
              </a:r>
              <a:r>
                <a:t>?</a:t>
              </a:r>
            </a:p>
          </p:txBody>
        </p:sp>
        <p:sp>
          <p:nvSpPr>
            <p:cNvPr id="240" name="CuadroTexto 15"/>
            <p:cNvSpPr txBox="1"/>
            <p:nvPr/>
          </p:nvSpPr>
          <p:spPr>
            <a:xfrm>
              <a:off x="10826" y="2623819"/>
              <a:ext cx="5847997" cy="1560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07000"/>
                </a:lnSpc>
                <a:spcBef>
                  <a:spcPts val="800"/>
                </a:spcBef>
                <a:defRPr sz="24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es-MX"/>
                <a:t>3. Tomando en cuenta la adaptabilidad, ¿qué tan cómodo te  sientes para mantenerla como un hábito diario? </a:t>
              </a:r>
              <a:endParaRPr/>
            </a:p>
          </p:txBody>
        </p:sp>
      </p:grpSp>
      <p:pic>
        <p:nvPicPr>
          <p:cNvPr id="242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6136">
            <a:off x="946361" y="1886123"/>
            <a:ext cx="3632411" cy="3757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683589-cee4-4917-81b6-6b0b8b5e4885" xsi:nil="true"/>
    <lcf76f155ced4ddcb4097134ff3c332f xmlns="6c8340ae-5076-4a32-b151-5cd2e7b1bd9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A579A7024FF94C8BE1C5EE8ABEDC3A" ma:contentTypeVersion="16" ma:contentTypeDescription="Crear nuevo documento." ma:contentTypeScope="" ma:versionID="6547e5a5155e5fa84119207620734925">
  <xsd:schema xmlns:xsd="http://www.w3.org/2001/XMLSchema" xmlns:xs="http://www.w3.org/2001/XMLSchema" xmlns:p="http://schemas.microsoft.com/office/2006/metadata/properties" xmlns:ns2="6c8340ae-5076-4a32-b151-5cd2e7b1bd90" xmlns:ns3="b6683589-cee4-4917-81b6-6b0b8b5e4885" targetNamespace="http://schemas.microsoft.com/office/2006/metadata/properties" ma:root="true" ma:fieldsID="a47c3b207936470c02a1f3145b3f4f35" ns2:_="" ns3:_="">
    <xsd:import namespace="6c8340ae-5076-4a32-b151-5cd2e7b1bd90"/>
    <xsd:import namespace="b6683589-cee4-4917-81b6-6b0b8b5e4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340ae-5076-4a32-b151-5cd2e7b1bd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13c8208e-38ef-4023-9a11-45f5d269fb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83589-cee4-4917-81b6-6b0b8b5e488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12f8d8e-2427-48c0-a5f8-a5424146695b}" ma:internalName="TaxCatchAll" ma:showField="CatchAllData" ma:web="b6683589-cee4-4917-81b6-6b0b8b5e48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2E74B6-F458-429B-868C-9907BB5287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3F4993-443A-454A-9C63-2987772DE708}">
  <ds:schemaRefs>
    <ds:schemaRef ds:uri="6c8340ae-5076-4a32-b151-5cd2e7b1bd90"/>
    <ds:schemaRef ds:uri="b6683589-cee4-4917-81b6-6b0b8b5e48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1CDBAB-C30B-44B8-8A72-385F59D69E3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de Office</vt:lpstr>
      <vt:lpstr>Módulo 4   Gestión del cambio</vt:lpstr>
      <vt:lpstr>Recomendaciones para la sesión</vt:lpstr>
      <vt:lpstr>Atención plena  Respiración</vt:lpstr>
      <vt:lpstr>Agenda del día</vt:lpstr>
      <vt:lpstr>Tema 1. Desarrollando la visión del cambio </vt:lpstr>
      <vt:lpstr>Discusión grupal </vt:lpstr>
      <vt:lpstr>   Actividad 1. Acciones para gestionar la incertidumbre  </vt:lpstr>
      <vt:lpstr>   Actividad 1. Identificar acciones  para gestionar la incertidumbre </vt:lpstr>
      <vt:lpstr>   Reflexión grupal </vt:lpstr>
      <vt:lpstr>Participación plenaria</vt:lpstr>
      <vt:lpstr>Quiz</vt:lpstr>
      <vt:lpstr>Tema 2. La importancia de la  cultura organizacional en la  gestión del cambio </vt:lpstr>
      <vt:lpstr>Atención plena  Tu mejor versión</vt:lpstr>
      <vt:lpstr>   Actividad 2. Beneficios de la cultura organizacional</vt:lpstr>
      <vt:lpstr>   Actividad 2. Acciones de la cultura organizacional   </vt:lpstr>
      <vt:lpstr>   Actividad 2. NOM-035 y prevención de riesgos psicosociales  </vt:lpstr>
      <vt:lpstr>   Reflexión grupal </vt:lpstr>
      <vt:lpstr>Participación plenaria</vt:lpstr>
      <vt:lpstr>Quiz</vt:lpstr>
      <vt:lpstr>Tema 3. El rol y la función del líder en la función del cambio </vt:lpstr>
      <vt:lpstr>   Actividad 3. Curva de aprendizaje </vt:lpstr>
      <vt:lpstr>Agente de cambio </vt:lpstr>
      <vt:lpstr>   Salario emocional  </vt:lpstr>
      <vt:lpstr>   Reflexión grupal </vt:lpstr>
      <vt:lpstr>Participación plenaria</vt:lpstr>
      <vt:lpstr>Quiz</vt:lpstr>
      <vt:lpstr>Imagina…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de  Liderazgo Positivo</dc:title>
  <dc:creator>julián</dc:creator>
  <cp:revision>1</cp:revision>
  <dcterms:modified xsi:type="dcterms:W3CDTF">2021-09-07T22:59:30Z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0x010100B4A579A7024FF94C8BE1C5EE8ABEDC3A</vt:lpwstr>
  </property>
  <property fmtid="{D5CDD505-2E9C-101B-9397-08002B2CF9AE}" pid="3" name="MediaServiceImageTags">
    <vt:lpwstr/>
  </property>
</Properties>
</file>