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handoutMasterIdLst>
    <p:handoutMasterId r:id="rId24"/>
  </p:handoutMasterIdLst>
  <p:sldIdLst>
    <p:sldId id="258" r:id="rId6"/>
    <p:sldId id="256" r:id="rId7"/>
    <p:sldId id="270" r:id="rId8"/>
    <p:sldId id="280" r:id="rId9"/>
    <p:sldId id="289" r:id="rId10"/>
    <p:sldId id="267" r:id="rId11"/>
    <p:sldId id="271" r:id="rId12"/>
    <p:sldId id="266" r:id="rId13"/>
    <p:sldId id="264" r:id="rId14"/>
    <p:sldId id="279" r:id="rId15"/>
    <p:sldId id="282" r:id="rId16"/>
    <p:sldId id="284" r:id="rId17"/>
    <p:sldId id="286" r:id="rId18"/>
    <p:sldId id="288" r:id="rId19"/>
    <p:sldId id="273" r:id="rId20"/>
    <p:sldId id="277" r:id="rId21"/>
    <p:sldId id="269"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UVIA LIZETH VALDEZ GONZALEZ" initials="LLVG" lastIdx="9" clrIdx="0">
    <p:extLst>
      <p:ext uri="{19B8F6BF-5375-455C-9EA6-DF929625EA0E}">
        <p15:presenceInfo xmlns:p15="http://schemas.microsoft.com/office/powerpoint/2012/main" userId="S-1-5-21-2814078418-1517347036-2376735694-406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821" autoAdjust="0"/>
  </p:normalViewPr>
  <p:slideViewPr>
    <p:cSldViewPr snapToGrid="0">
      <p:cViewPr varScale="1">
        <p:scale>
          <a:sx n="76" d="100"/>
          <a:sy n="76"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030DA-0A89-4406-98EF-2560E4C7ABAE}"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4E0DB090-F20D-49F7-867D-872871ADECE0}">
      <dgm:prSet phldrT="[Text]" custT="1"/>
      <dgm:spPr/>
      <dgm:t>
        <a:bodyPr/>
        <a:lstStyle/>
        <a:p>
          <a:pPr algn="ctr"/>
          <a:r>
            <a:rPr lang="en-US" sz="1800" dirty="0" err="1" smtClean="0">
              <a:latin typeface="Arial" panose="020B0604020202020204" pitchFamily="34" charset="0"/>
              <a:cs typeface="Arial" panose="020B0604020202020204" pitchFamily="34" charset="0"/>
            </a:rPr>
            <a:t>Tarea</a:t>
          </a:r>
          <a:r>
            <a:rPr lang="en-US" sz="1800" dirty="0" smtClean="0">
              <a:latin typeface="Arial" panose="020B0604020202020204" pitchFamily="34" charset="0"/>
              <a:cs typeface="Arial" panose="020B0604020202020204" pitchFamily="34" charset="0"/>
            </a:rPr>
            <a:t> 1: </a:t>
          </a:r>
          <a:r>
            <a:rPr lang="en-US" sz="1800" dirty="0" err="1" smtClean="0">
              <a:latin typeface="Arial" panose="020B0604020202020204" pitchFamily="34" charset="0"/>
              <a:cs typeface="Arial" panose="020B0604020202020204" pitchFamily="34" charset="0"/>
            </a:rPr>
            <a:t>Enviar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por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medio</a:t>
          </a:r>
          <a:r>
            <a:rPr lang="en-US" sz="1800" dirty="0" smtClean="0">
              <a:latin typeface="Arial" panose="020B0604020202020204" pitchFamily="34" charset="0"/>
              <a:cs typeface="Arial" panose="020B0604020202020204" pitchFamily="34" charset="0"/>
            </a:rPr>
            <a:t> de </a:t>
          </a:r>
          <a:r>
            <a:rPr lang="en-US" sz="1800" dirty="0">
              <a:latin typeface="Arial" panose="020B0604020202020204" pitchFamily="34" charset="0"/>
              <a:cs typeface="Arial" panose="020B0604020202020204" pitchFamily="34" charset="0"/>
            </a:rPr>
            <a:t>Blackboard un </a:t>
          </a:r>
          <a:r>
            <a:rPr lang="en-US" sz="1800" b="1" dirty="0">
              <a:latin typeface="Arial" panose="020B0604020202020204" pitchFamily="34" charset="0"/>
              <a:cs typeface="Arial" panose="020B0604020202020204" pitchFamily="34" charset="0"/>
            </a:rPr>
            <a:t>listado de las </a:t>
          </a:r>
          <a:r>
            <a:rPr lang="es-MX" sz="1800" b="1" noProof="0" dirty="0">
              <a:latin typeface="Arial" panose="020B0604020202020204" pitchFamily="34" charset="0"/>
              <a:cs typeface="Arial" panose="020B0604020202020204" pitchFamily="34" charset="0"/>
            </a:rPr>
            <a:t>actividades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que </a:t>
          </a:r>
          <a:r>
            <a:rPr lang="es-MX" sz="1800" noProof="0" dirty="0">
              <a:latin typeface="Arial" panose="020B0604020202020204" pitchFamily="34" charset="0"/>
              <a:cs typeface="Arial" panose="020B0604020202020204" pitchFamily="34" charset="0"/>
            </a:rPr>
            <a:t>realizaste</a:t>
          </a:r>
          <a:r>
            <a:rPr lang="en-US" sz="1800" dirty="0">
              <a:latin typeface="Arial" panose="020B0604020202020204" pitchFamily="34" charset="0"/>
              <a:cs typeface="Arial" panose="020B0604020202020204" pitchFamily="34" charset="0"/>
            </a:rPr>
            <a:t> durante el verano y la </a:t>
          </a:r>
          <a:r>
            <a:rPr lang="en-US" sz="1800" dirty="0" err="1">
              <a:latin typeface="Arial" panose="020B0604020202020204" pitchFamily="34" charset="0"/>
              <a:cs typeface="Arial" panose="020B0604020202020204" pitchFamily="34" charset="0"/>
            </a:rPr>
            <a:t>cantidad</a:t>
          </a:r>
          <a:r>
            <a:rPr lang="en-US" sz="1800" dirty="0">
              <a:latin typeface="Arial" panose="020B0604020202020204" pitchFamily="34" charset="0"/>
              <a:cs typeface="Arial" panose="020B0604020202020204" pitchFamily="34" charset="0"/>
            </a:rPr>
            <a:t> de horas que </a:t>
          </a:r>
          <a:r>
            <a:rPr lang="en-US" sz="1800" dirty="0" err="1">
              <a:latin typeface="Arial" panose="020B0604020202020204" pitchFamily="34" charset="0"/>
              <a:cs typeface="Arial" panose="020B0604020202020204" pitchFamily="34" charset="0"/>
            </a:rPr>
            <a:t>acreditaste</a:t>
          </a:r>
          <a:r>
            <a:rPr lang="en-US" sz="1800" dirty="0">
              <a:latin typeface="Arial" panose="020B0604020202020204" pitchFamily="34" charset="0"/>
              <a:cs typeface="Arial" panose="020B0604020202020204" pitchFamily="34" charset="0"/>
            </a:rPr>
            <a:t>.</a:t>
          </a:r>
        </a:p>
      </dgm:t>
    </dgm:pt>
    <dgm:pt modelId="{7FE68A64-A1A0-4575-913B-2DF43F6DCE57}" type="parTrans" cxnId="{2AE7A260-DED0-4EB0-9CD5-D05C02599525}">
      <dgm:prSet/>
      <dgm:spPr/>
      <dgm:t>
        <a:bodyPr/>
        <a:lstStyle/>
        <a:p>
          <a:pPr algn="ctr"/>
          <a:endParaRPr lang="en-US" sz="2400"/>
        </a:p>
      </dgm:t>
    </dgm:pt>
    <dgm:pt modelId="{D28A5E0E-5D5B-4AB6-81C4-F036242C725C}" type="sibTrans" cxnId="{2AE7A260-DED0-4EB0-9CD5-D05C02599525}">
      <dgm:prSet/>
      <dgm:spPr/>
      <dgm:t>
        <a:bodyPr/>
        <a:lstStyle/>
        <a:p>
          <a:pPr algn="ctr"/>
          <a:endParaRPr lang="en-US" sz="2400"/>
        </a:p>
      </dgm:t>
    </dgm:pt>
    <dgm:pt modelId="{2681BB94-1941-4984-8089-A7E47AFC4920}">
      <dgm:prSet phldrT="[Text]" custT="1"/>
      <dgm:spPr/>
      <dgm:t>
        <a:bodyPr/>
        <a:lstStyle/>
        <a:p>
          <a:pPr algn="ctr"/>
          <a:r>
            <a:rPr lang="en-US" sz="2000" dirty="0" err="1" smtClean="0">
              <a:solidFill>
                <a:schemeClr val="tx1"/>
              </a:solidFill>
              <a:latin typeface="Arial" panose="020B0604020202020204" pitchFamily="34" charset="0"/>
              <a:cs typeface="Arial" panose="020B0604020202020204" pitchFamily="34" charset="0"/>
            </a:rPr>
            <a:t>Tarea</a:t>
          </a:r>
          <a:r>
            <a:rPr lang="en-US" sz="2000" dirty="0" smtClean="0">
              <a:solidFill>
                <a:schemeClr val="tx1"/>
              </a:solidFill>
              <a:latin typeface="Arial" panose="020B0604020202020204" pitchFamily="34" charset="0"/>
              <a:cs typeface="Arial" panose="020B0604020202020204" pitchFamily="34" charset="0"/>
            </a:rPr>
            <a:t> 2: </a:t>
          </a:r>
          <a:r>
            <a:rPr lang="en-US" sz="1800" dirty="0" err="1" smtClean="0">
              <a:solidFill>
                <a:schemeClr val="tx1"/>
              </a:solidFill>
              <a:latin typeface="Arial" panose="020B0604020202020204" pitchFamily="34" charset="0"/>
              <a:cs typeface="Arial" panose="020B0604020202020204" pitchFamily="34" charset="0"/>
            </a:rPr>
            <a:t>Enviar</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por</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medio</a:t>
          </a:r>
          <a:r>
            <a:rPr lang="en-US" sz="2000" dirty="0" smtClean="0">
              <a:solidFill>
                <a:schemeClr val="tx1"/>
              </a:solidFill>
              <a:latin typeface="Arial" panose="020B0604020202020204" pitchFamily="34" charset="0"/>
              <a:cs typeface="Arial" panose="020B0604020202020204" pitchFamily="34" charset="0"/>
            </a:rPr>
            <a:t> de </a:t>
          </a:r>
          <a:r>
            <a:rPr lang="en-US" sz="2000" dirty="0">
              <a:solidFill>
                <a:schemeClr val="tx1"/>
              </a:solidFill>
              <a:latin typeface="Arial" panose="020B0604020202020204" pitchFamily="34" charset="0"/>
              <a:cs typeface="Arial" panose="020B0604020202020204" pitchFamily="34" charset="0"/>
            </a:rPr>
            <a:t>Blackboard el </a:t>
          </a:r>
          <a:r>
            <a:rPr lang="en-US" sz="2000" b="1" dirty="0" err="1" smtClean="0">
              <a:solidFill>
                <a:schemeClr val="tx1"/>
              </a:solidFill>
              <a:latin typeface="Arial" panose="020B0604020202020204" pitchFamily="34" charset="0"/>
              <a:cs typeface="Arial" panose="020B0604020202020204" pitchFamily="34" charset="0"/>
            </a:rPr>
            <a:t>Anexo</a:t>
          </a:r>
          <a:r>
            <a:rPr lang="en-US" sz="2000" b="1" dirty="0" smtClean="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1</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puede</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ser</a:t>
          </a:r>
          <a:r>
            <a:rPr lang="en-US" sz="2000" dirty="0">
              <a:solidFill>
                <a:schemeClr val="tx1"/>
              </a:solidFill>
              <a:latin typeface="Arial" panose="020B0604020202020204" pitchFamily="34" charset="0"/>
              <a:cs typeface="Arial" panose="020B0604020202020204" pitchFamily="34" charset="0"/>
            </a:rPr>
            <a:t> el </a:t>
          </a:r>
          <a:r>
            <a:rPr lang="en-US" sz="2000" dirty="0" err="1">
              <a:solidFill>
                <a:schemeClr val="tx1"/>
              </a:solidFill>
              <a:latin typeface="Arial" panose="020B0604020202020204" pitchFamily="34" charset="0"/>
              <a:cs typeface="Arial" panose="020B0604020202020204" pitchFamily="34" charset="0"/>
            </a:rPr>
            <a:t>mismo</a:t>
          </a:r>
          <a:r>
            <a:rPr lang="en-US" sz="2000" dirty="0">
              <a:solidFill>
                <a:schemeClr val="tx1"/>
              </a:solidFill>
              <a:latin typeface="Arial" panose="020B0604020202020204" pitchFamily="34" charset="0"/>
              <a:cs typeface="Arial" panose="020B0604020202020204" pitchFamily="34" charset="0"/>
            </a:rPr>
            <a:t> que </a:t>
          </a:r>
          <a:r>
            <a:rPr lang="en-US" sz="2000" dirty="0" err="1">
              <a:solidFill>
                <a:schemeClr val="tx1"/>
              </a:solidFill>
              <a:latin typeface="Arial" panose="020B0604020202020204" pitchFamily="34" charset="0"/>
              <a:cs typeface="Arial" panose="020B0604020202020204" pitchFamily="34" charset="0"/>
            </a:rPr>
            <a:t>entregaste</a:t>
          </a:r>
          <a:r>
            <a:rPr lang="en-US" sz="2000" dirty="0">
              <a:solidFill>
                <a:schemeClr val="tx1"/>
              </a:solidFill>
              <a:latin typeface="Arial" panose="020B0604020202020204" pitchFamily="34" charset="0"/>
              <a:cs typeface="Arial" panose="020B0604020202020204" pitchFamily="34" charset="0"/>
            </a:rPr>
            <a:t> el </a:t>
          </a:r>
          <a:r>
            <a:rPr lang="en-US" sz="2000" dirty="0" err="1">
              <a:solidFill>
                <a:schemeClr val="tx1"/>
              </a:solidFill>
              <a:latin typeface="Arial" panose="020B0604020202020204" pitchFamily="34" charset="0"/>
              <a:cs typeface="Arial" panose="020B0604020202020204" pitchFamily="34" charset="0"/>
            </a:rPr>
            <a:t>semestre</a:t>
          </a:r>
          <a:r>
            <a:rPr lang="en-US" sz="2000" dirty="0">
              <a:solidFill>
                <a:schemeClr val="tx1"/>
              </a:solidFill>
              <a:latin typeface="Arial" panose="020B0604020202020204" pitchFamily="34" charset="0"/>
              <a:cs typeface="Arial" panose="020B0604020202020204" pitchFamily="34" charset="0"/>
            </a:rPr>
            <a:t> anterior. </a:t>
          </a:r>
        </a:p>
      </dgm:t>
    </dgm:pt>
    <dgm:pt modelId="{21A172C0-3E41-4F3E-AAC2-9CC640D49F78}" type="parTrans" cxnId="{C9B8A636-E829-4FD1-A53A-5D46801ED6A9}">
      <dgm:prSet/>
      <dgm:spPr/>
      <dgm:t>
        <a:bodyPr/>
        <a:lstStyle/>
        <a:p>
          <a:pPr algn="ctr"/>
          <a:endParaRPr lang="en-US" sz="2400"/>
        </a:p>
      </dgm:t>
    </dgm:pt>
    <dgm:pt modelId="{CA772A92-AA91-4B1C-A3FA-645655DAD5F2}" type="sibTrans" cxnId="{C9B8A636-E829-4FD1-A53A-5D46801ED6A9}">
      <dgm:prSet/>
      <dgm:spPr/>
      <dgm:t>
        <a:bodyPr/>
        <a:lstStyle/>
        <a:p>
          <a:pPr algn="ctr"/>
          <a:endParaRPr lang="en-US" sz="2400"/>
        </a:p>
      </dgm:t>
    </dgm:pt>
    <dgm:pt modelId="{50AF0E75-E7DE-44EF-976F-C4AF1CD90547}">
      <dgm:prSet phldrT="[Text]" custT="1"/>
      <dgm:spPr/>
      <dgm:t>
        <a:bodyPr/>
        <a:lstStyle/>
        <a:p>
          <a:pPr algn="ctr"/>
          <a:r>
            <a:rPr lang="en-US" sz="1800" b="1" dirty="0">
              <a:latin typeface="Arial" panose="020B0604020202020204" pitchFamily="34" charset="0"/>
              <a:cs typeface="Arial" panose="020B0604020202020204" pitchFamily="34" charset="0"/>
            </a:rPr>
            <a:t>SI NO TIENES INSTITUCIÓN</a:t>
          </a:r>
        </a:p>
        <a:p>
          <a:pPr algn="ct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Acércate</a:t>
          </a:r>
          <a:r>
            <a:rPr lang="en-US" sz="1800" dirty="0">
              <a:latin typeface="Arial" panose="020B0604020202020204" pitchFamily="34" charset="0"/>
              <a:cs typeface="Arial" panose="020B0604020202020204" pitchFamily="34" charset="0"/>
            </a:rPr>
            <a:t> con tu </a:t>
          </a:r>
          <a:r>
            <a:rPr lang="en-US" sz="1800" dirty="0" err="1">
              <a:latin typeface="Arial" panose="020B0604020202020204" pitchFamily="34" charset="0"/>
              <a:cs typeface="Arial" panose="020B0604020202020204" pitchFamily="34" charset="0"/>
            </a:rPr>
            <a:t>coordinador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ByDE</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para </a:t>
          </a:r>
          <a:r>
            <a:rPr lang="en-US" sz="1800" dirty="0" err="1" smtClean="0">
              <a:latin typeface="Arial" panose="020B0604020202020204" pitchFamily="34" charset="0"/>
              <a:cs typeface="Arial" panose="020B0604020202020204" pitchFamily="34" charset="0"/>
            </a:rPr>
            <a:t>conocer</a:t>
          </a:r>
          <a:r>
            <a:rPr lang="en-US" sz="1800" dirty="0" smtClean="0">
              <a:latin typeface="Arial" panose="020B0604020202020204" pitchFamily="34" charset="0"/>
              <a:cs typeface="Arial" panose="020B0604020202020204" pitchFamily="34" charset="0"/>
            </a:rPr>
            <a:t> el </a:t>
          </a:r>
          <a:r>
            <a:rPr lang="en-US" sz="1800" dirty="0">
              <a:latin typeface="Arial" panose="020B0604020202020204" pitchFamily="34" charset="0"/>
              <a:cs typeface="Arial" panose="020B0604020202020204" pitchFamily="34" charset="0"/>
            </a:rPr>
            <a:t>listado de </a:t>
          </a:r>
          <a:r>
            <a:rPr lang="en-US" sz="1800" dirty="0" err="1">
              <a:latin typeface="Arial" panose="020B0604020202020204" pitchFamily="34" charset="0"/>
              <a:cs typeface="Arial" panose="020B0604020202020204" pitchFamily="34" charset="0"/>
            </a:rPr>
            <a:t>instituciones</a:t>
          </a:r>
          <a:r>
            <a:rPr lang="en-US" sz="1800" dirty="0">
              <a:latin typeface="Arial" panose="020B0604020202020204" pitchFamily="34" charset="0"/>
              <a:cs typeface="Arial" panose="020B0604020202020204" pitchFamily="34" charset="0"/>
            </a:rPr>
            <a:t> con </a:t>
          </a:r>
          <a:r>
            <a:rPr lang="en-US" sz="1800" dirty="0" err="1" smtClean="0">
              <a:latin typeface="Arial" panose="020B0604020202020204" pitchFamily="34" charset="0"/>
              <a:cs typeface="Arial" panose="020B0604020202020204" pitchFamily="34" charset="0"/>
            </a:rPr>
            <a:t>convenio</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Asiste</a:t>
          </a:r>
          <a:r>
            <a:rPr lang="en-US" sz="1800" dirty="0">
              <a:latin typeface="Arial" panose="020B0604020202020204" pitchFamily="34" charset="0"/>
              <a:cs typeface="Arial" panose="020B0604020202020204" pitchFamily="34" charset="0"/>
            </a:rPr>
            <a:t> a la </a:t>
          </a:r>
          <a:r>
            <a:rPr lang="en-US" sz="1800" dirty="0" err="1">
              <a:latin typeface="Arial" panose="020B0604020202020204" pitchFamily="34" charset="0"/>
              <a:cs typeface="Arial" panose="020B0604020202020204" pitchFamily="34" charset="0"/>
            </a:rPr>
            <a:t>sesión</a:t>
          </a:r>
          <a:r>
            <a:rPr lang="en-US" sz="1800" dirty="0">
              <a:latin typeface="Arial" panose="020B0604020202020204" pitchFamily="34" charset="0"/>
              <a:cs typeface="Arial" panose="020B0604020202020204" pitchFamily="34" charset="0"/>
            </a:rPr>
            <a:t> de la </a:t>
          </a:r>
          <a:r>
            <a:rPr lang="en-US" sz="1800" dirty="0" err="1">
              <a:latin typeface="Arial" panose="020B0604020202020204" pitchFamily="34" charset="0"/>
              <a:cs typeface="Arial" panose="020B0604020202020204" pitchFamily="34" charset="0"/>
            </a:rPr>
            <a:t>siguiente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semana</a:t>
          </a:r>
          <a:r>
            <a:rPr lang="en-US" sz="1800" dirty="0">
              <a:latin typeface="Arial" panose="020B0604020202020204" pitchFamily="34" charset="0"/>
              <a:cs typeface="Arial" panose="020B0604020202020204" pitchFamily="34" charset="0"/>
            </a:rPr>
            <a:t>.</a:t>
          </a:r>
        </a:p>
      </dgm:t>
    </dgm:pt>
    <dgm:pt modelId="{011916A0-C09C-4B48-895A-FE9130BFD3BF}" type="parTrans" cxnId="{3FA68FF6-B68D-4299-9544-BA9C02147969}">
      <dgm:prSet/>
      <dgm:spPr/>
      <dgm:t>
        <a:bodyPr/>
        <a:lstStyle/>
        <a:p>
          <a:pPr algn="ctr"/>
          <a:endParaRPr lang="en-US" sz="2400"/>
        </a:p>
      </dgm:t>
    </dgm:pt>
    <dgm:pt modelId="{80C63E72-9A88-4585-B789-64E3E4B4FFDB}" type="sibTrans" cxnId="{3FA68FF6-B68D-4299-9544-BA9C02147969}">
      <dgm:prSet/>
      <dgm:spPr/>
      <dgm:t>
        <a:bodyPr/>
        <a:lstStyle/>
        <a:p>
          <a:pPr algn="ctr"/>
          <a:endParaRPr lang="en-US" sz="2400"/>
        </a:p>
      </dgm:t>
    </dgm:pt>
    <dgm:pt modelId="{3E6A07F9-E4BB-42D1-B01E-FA87745E0140}">
      <dgm:prSet phldrT="[Text]" custT="1"/>
      <dgm:spPr/>
      <dgm:t>
        <a:bodyPr/>
        <a:lstStyle/>
        <a:p>
          <a:pPr algn="ctr"/>
          <a:r>
            <a:rPr lang="en-US" sz="1800" b="1" dirty="0" err="1" smtClean="0">
              <a:solidFill>
                <a:schemeClr val="tx1"/>
              </a:solidFill>
              <a:latin typeface="Arial" panose="020B0604020202020204" pitchFamily="34" charset="0"/>
              <a:cs typeface="Arial" panose="020B0604020202020204" pitchFamily="34" charset="0"/>
            </a:rPr>
            <a:t>Agendar</a:t>
          </a:r>
          <a:r>
            <a:rPr lang="en-US" sz="1800" dirty="0" smtClean="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las 2 </a:t>
          </a:r>
          <a:r>
            <a:rPr lang="en-US" sz="1800" dirty="0" err="1">
              <a:solidFill>
                <a:schemeClr val="tx1"/>
              </a:solidFill>
              <a:latin typeface="Arial" panose="020B0604020202020204" pitchFamily="34" charset="0"/>
              <a:cs typeface="Arial" panose="020B0604020202020204" pitchFamily="34" charset="0"/>
            </a:rPr>
            <a:t>sesiones</a:t>
          </a:r>
          <a:r>
            <a:rPr lang="en-US" sz="1800" dirty="0">
              <a:solidFill>
                <a:schemeClr val="tx1"/>
              </a:solidFill>
              <a:latin typeface="Arial" panose="020B0604020202020204" pitchFamily="34" charset="0"/>
              <a:cs typeface="Arial" panose="020B0604020202020204" pitchFamily="34" charset="0"/>
            </a:rPr>
            <a:t> que hoy </a:t>
          </a:r>
          <a:r>
            <a:rPr lang="es-MX" sz="1800" noProof="0" dirty="0">
              <a:solidFill>
                <a:schemeClr val="tx1"/>
              </a:solidFill>
              <a:latin typeface="Arial" panose="020B0604020202020204" pitchFamily="34" charset="0"/>
              <a:cs typeface="Arial" panose="020B0604020202020204" pitchFamily="34" charset="0"/>
            </a:rPr>
            <a:t>definimos</a:t>
          </a:r>
          <a:r>
            <a:rPr lang="en-US" sz="1800" dirty="0">
              <a:solidFill>
                <a:schemeClr val="tx1"/>
              </a:solidFill>
              <a:latin typeface="Arial" panose="020B0604020202020204" pitchFamily="34" charset="0"/>
              <a:cs typeface="Arial" panose="020B0604020202020204" pitchFamily="34" charset="0"/>
            </a:rPr>
            <a:t> para </a:t>
          </a:r>
          <a:r>
            <a:rPr lang="es-MX" sz="1800" noProof="0" dirty="0">
              <a:solidFill>
                <a:schemeClr val="tx1"/>
              </a:solidFill>
              <a:latin typeface="Arial" panose="020B0604020202020204" pitchFamily="34" charset="0"/>
              <a:cs typeface="Arial" panose="020B0604020202020204" pitchFamily="34" charset="0"/>
            </a:rPr>
            <a:t>reunirnos</a:t>
          </a:r>
          <a:r>
            <a:rPr lang="en-US" sz="1800" dirty="0">
              <a:solidFill>
                <a:schemeClr val="tx1"/>
              </a:solidFill>
              <a:latin typeface="Arial" panose="020B0604020202020204" pitchFamily="34" charset="0"/>
              <a:cs typeface="Arial" panose="020B0604020202020204" pitchFamily="34" charset="0"/>
            </a:rPr>
            <a:t> con tu </a:t>
          </a:r>
          <a:r>
            <a:rPr lang="en-US" sz="1800" dirty="0" err="1">
              <a:solidFill>
                <a:schemeClr val="tx1"/>
              </a:solidFill>
              <a:latin typeface="Arial" panose="020B0604020202020204" pitchFamily="34" charset="0"/>
              <a:cs typeface="Arial" panose="020B0604020202020204" pitchFamily="34" charset="0"/>
            </a:rPr>
            <a:t>institución</a:t>
          </a:r>
          <a:r>
            <a:rPr lang="en-US" sz="1800" dirty="0" smtClean="0">
              <a:solidFill>
                <a:schemeClr val="tx1"/>
              </a:solidFill>
              <a:latin typeface="Arial" panose="020B0604020202020204" pitchFamily="34" charset="0"/>
              <a:cs typeface="Arial" panose="020B0604020202020204" pitchFamily="34" charset="0"/>
            </a:rPr>
            <a:t>.</a:t>
          </a:r>
        </a:p>
      </dgm:t>
    </dgm:pt>
    <dgm:pt modelId="{88E6C099-FA65-4CE1-B4AC-0C215037DF85}" type="parTrans" cxnId="{688AE95F-A9EA-4072-80AE-19946C29246C}">
      <dgm:prSet/>
      <dgm:spPr/>
      <dgm:t>
        <a:bodyPr/>
        <a:lstStyle/>
        <a:p>
          <a:pPr algn="ctr"/>
          <a:endParaRPr lang="en-US" sz="2400"/>
        </a:p>
      </dgm:t>
    </dgm:pt>
    <dgm:pt modelId="{E4F395BE-BE66-491D-BB0C-336460EB9FAD}" type="sibTrans" cxnId="{688AE95F-A9EA-4072-80AE-19946C29246C}">
      <dgm:prSet/>
      <dgm:spPr/>
      <dgm:t>
        <a:bodyPr/>
        <a:lstStyle/>
        <a:p>
          <a:pPr algn="ctr"/>
          <a:endParaRPr lang="en-US" sz="2400"/>
        </a:p>
      </dgm:t>
    </dgm:pt>
    <dgm:pt modelId="{E03F353D-61AB-4DA4-9338-25FF7EA24385}" type="pres">
      <dgm:prSet presAssocID="{113030DA-0A89-4406-98EF-2560E4C7ABAE}" presName="rootnode" presStyleCnt="0">
        <dgm:presLayoutVars>
          <dgm:chMax/>
          <dgm:chPref/>
          <dgm:dir/>
          <dgm:animLvl val="lvl"/>
        </dgm:presLayoutVars>
      </dgm:prSet>
      <dgm:spPr/>
      <dgm:t>
        <a:bodyPr/>
        <a:lstStyle/>
        <a:p>
          <a:endParaRPr lang="es-ES"/>
        </a:p>
      </dgm:t>
    </dgm:pt>
    <dgm:pt modelId="{8E619624-0615-405C-BD8C-7A7C62309053}" type="pres">
      <dgm:prSet presAssocID="{4E0DB090-F20D-49F7-867D-872871ADECE0}" presName="composite" presStyleCnt="0"/>
      <dgm:spPr/>
      <dgm:t>
        <a:bodyPr/>
        <a:lstStyle/>
        <a:p>
          <a:endParaRPr lang="es-ES"/>
        </a:p>
      </dgm:t>
    </dgm:pt>
    <dgm:pt modelId="{8CEB38D2-5034-4BAD-BD5E-AB6A8AB6609C}" type="pres">
      <dgm:prSet presAssocID="{4E0DB090-F20D-49F7-867D-872871ADECE0}" presName="LShape" presStyleLbl="alignNode1" presStyleIdx="0" presStyleCnt="7"/>
      <dgm:spPr/>
      <dgm:t>
        <a:bodyPr/>
        <a:lstStyle/>
        <a:p>
          <a:endParaRPr lang="es-ES"/>
        </a:p>
      </dgm:t>
    </dgm:pt>
    <dgm:pt modelId="{B069D21F-D735-4B2A-9778-1259CC492A6C}" type="pres">
      <dgm:prSet presAssocID="{4E0DB090-F20D-49F7-867D-872871ADECE0}" presName="ParentText" presStyleLbl="revTx" presStyleIdx="0" presStyleCnt="4">
        <dgm:presLayoutVars>
          <dgm:chMax val="0"/>
          <dgm:chPref val="0"/>
          <dgm:bulletEnabled val="1"/>
        </dgm:presLayoutVars>
      </dgm:prSet>
      <dgm:spPr/>
      <dgm:t>
        <a:bodyPr/>
        <a:lstStyle/>
        <a:p>
          <a:endParaRPr lang="es-ES"/>
        </a:p>
      </dgm:t>
    </dgm:pt>
    <dgm:pt modelId="{C5803D4B-34E3-4F0C-811C-B464948C0B8F}" type="pres">
      <dgm:prSet presAssocID="{4E0DB090-F20D-49F7-867D-872871ADECE0}" presName="Triangle" presStyleLbl="alignNode1" presStyleIdx="1" presStyleCnt="7"/>
      <dgm:spPr/>
      <dgm:t>
        <a:bodyPr/>
        <a:lstStyle/>
        <a:p>
          <a:endParaRPr lang="es-ES"/>
        </a:p>
      </dgm:t>
    </dgm:pt>
    <dgm:pt modelId="{7F2C6C7E-8970-45BE-B563-D187DA324245}" type="pres">
      <dgm:prSet presAssocID="{D28A5E0E-5D5B-4AB6-81C4-F036242C725C}" presName="sibTrans" presStyleCnt="0"/>
      <dgm:spPr/>
      <dgm:t>
        <a:bodyPr/>
        <a:lstStyle/>
        <a:p>
          <a:endParaRPr lang="es-ES"/>
        </a:p>
      </dgm:t>
    </dgm:pt>
    <dgm:pt modelId="{8BAF8ECE-1058-486F-B543-EC250BE0D4D0}" type="pres">
      <dgm:prSet presAssocID="{D28A5E0E-5D5B-4AB6-81C4-F036242C725C}" presName="space" presStyleCnt="0"/>
      <dgm:spPr/>
      <dgm:t>
        <a:bodyPr/>
        <a:lstStyle/>
        <a:p>
          <a:endParaRPr lang="es-ES"/>
        </a:p>
      </dgm:t>
    </dgm:pt>
    <dgm:pt modelId="{BA8B1C09-9C4D-4A25-8ABE-7CE2A1EC0986}" type="pres">
      <dgm:prSet presAssocID="{2681BB94-1941-4984-8089-A7E47AFC4920}" presName="composite" presStyleCnt="0"/>
      <dgm:spPr/>
      <dgm:t>
        <a:bodyPr/>
        <a:lstStyle/>
        <a:p>
          <a:endParaRPr lang="es-ES"/>
        </a:p>
      </dgm:t>
    </dgm:pt>
    <dgm:pt modelId="{D16B20DE-2E6A-4782-9F13-AB9D17295B91}" type="pres">
      <dgm:prSet presAssocID="{2681BB94-1941-4984-8089-A7E47AFC4920}" presName="LShape" presStyleLbl="alignNode1" presStyleIdx="2" presStyleCnt="7"/>
      <dgm:spPr/>
      <dgm:t>
        <a:bodyPr/>
        <a:lstStyle/>
        <a:p>
          <a:endParaRPr lang="es-ES"/>
        </a:p>
      </dgm:t>
    </dgm:pt>
    <dgm:pt modelId="{64ED0975-EB89-4E37-BD1C-3DD4CB61880D}" type="pres">
      <dgm:prSet presAssocID="{2681BB94-1941-4984-8089-A7E47AFC4920}" presName="ParentText" presStyleLbl="revTx" presStyleIdx="1" presStyleCnt="4">
        <dgm:presLayoutVars>
          <dgm:chMax val="0"/>
          <dgm:chPref val="0"/>
          <dgm:bulletEnabled val="1"/>
        </dgm:presLayoutVars>
      </dgm:prSet>
      <dgm:spPr/>
      <dgm:t>
        <a:bodyPr/>
        <a:lstStyle/>
        <a:p>
          <a:endParaRPr lang="es-ES"/>
        </a:p>
      </dgm:t>
    </dgm:pt>
    <dgm:pt modelId="{166D41E2-7FF3-425E-89B9-B6F27318E950}" type="pres">
      <dgm:prSet presAssocID="{2681BB94-1941-4984-8089-A7E47AFC4920}" presName="Triangle" presStyleLbl="alignNode1" presStyleIdx="3" presStyleCnt="7"/>
      <dgm:spPr/>
      <dgm:t>
        <a:bodyPr/>
        <a:lstStyle/>
        <a:p>
          <a:endParaRPr lang="es-ES"/>
        </a:p>
      </dgm:t>
    </dgm:pt>
    <dgm:pt modelId="{F4E9D9EE-5326-41AE-8E5D-3066976040C1}" type="pres">
      <dgm:prSet presAssocID="{CA772A92-AA91-4B1C-A3FA-645655DAD5F2}" presName="sibTrans" presStyleCnt="0"/>
      <dgm:spPr/>
      <dgm:t>
        <a:bodyPr/>
        <a:lstStyle/>
        <a:p>
          <a:endParaRPr lang="es-ES"/>
        </a:p>
      </dgm:t>
    </dgm:pt>
    <dgm:pt modelId="{5871B9BD-2111-4BD3-A336-FAD21F1B80C9}" type="pres">
      <dgm:prSet presAssocID="{CA772A92-AA91-4B1C-A3FA-645655DAD5F2}" presName="space" presStyleCnt="0"/>
      <dgm:spPr/>
      <dgm:t>
        <a:bodyPr/>
        <a:lstStyle/>
        <a:p>
          <a:endParaRPr lang="es-ES"/>
        </a:p>
      </dgm:t>
    </dgm:pt>
    <dgm:pt modelId="{6E7BB7CD-660D-4F06-9D8A-664917ED09A5}" type="pres">
      <dgm:prSet presAssocID="{3E6A07F9-E4BB-42D1-B01E-FA87745E0140}" presName="composite" presStyleCnt="0"/>
      <dgm:spPr/>
      <dgm:t>
        <a:bodyPr/>
        <a:lstStyle/>
        <a:p>
          <a:endParaRPr lang="es-ES"/>
        </a:p>
      </dgm:t>
    </dgm:pt>
    <dgm:pt modelId="{01D84C6B-8DF4-49E1-8C33-A7188D73F799}" type="pres">
      <dgm:prSet presAssocID="{3E6A07F9-E4BB-42D1-B01E-FA87745E0140}" presName="LShape" presStyleLbl="alignNode1" presStyleIdx="4" presStyleCnt="7"/>
      <dgm:spPr/>
      <dgm:t>
        <a:bodyPr/>
        <a:lstStyle/>
        <a:p>
          <a:endParaRPr lang="es-ES"/>
        </a:p>
      </dgm:t>
    </dgm:pt>
    <dgm:pt modelId="{9393DB8D-05BF-48CD-9B36-A6E87231B5FC}" type="pres">
      <dgm:prSet presAssocID="{3E6A07F9-E4BB-42D1-B01E-FA87745E0140}" presName="ParentText" presStyleLbl="revTx" presStyleIdx="2" presStyleCnt="4">
        <dgm:presLayoutVars>
          <dgm:chMax val="0"/>
          <dgm:chPref val="0"/>
          <dgm:bulletEnabled val="1"/>
        </dgm:presLayoutVars>
      </dgm:prSet>
      <dgm:spPr/>
      <dgm:t>
        <a:bodyPr/>
        <a:lstStyle/>
        <a:p>
          <a:endParaRPr lang="es-ES"/>
        </a:p>
      </dgm:t>
    </dgm:pt>
    <dgm:pt modelId="{10819D19-85C9-4D42-AFB4-B54C61A98E6B}" type="pres">
      <dgm:prSet presAssocID="{3E6A07F9-E4BB-42D1-B01E-FA87745E0140}" presName="Triangle" presStyleLbl="alignNode1" presStyleIdx="5" presStyleCnt="7"/>
      <dgm:spPr/>
      <dgm:t>
        <a:bodyPr/>
        <a:lstStyle/>
        <a:p>
          <a:endParaRPr lang="es-ES"/>
        </a:p>
      </dgm:t>
    </dgm:pt>
    <dgm:pt modelId="{8FCC401D-DF33-4E32-8F53-3FE34E1EE738}" type="pres">
      <dgm:prSet presAssocID="{E4F395BE-BE66-491D-BB0C-336460EB9FAD}" presName="sibTrans" presStyleCnt="0"/>
      <dgm:spPr/>
      <dgm:t>
        <a:bodyPr/>
        <a:lstStyle/>
        <a:p>
          <a:endParaRPr lang="es-ES"/>
        </a:p>
      </dgm:t>
    </dgm:pt>
    <dgm:pt modelId="{BF5DEF76-1027-4F8C-A7E3-864C345D1087}" type="pres">
      <dgm:prSet presAssocID="{E4F395BE-BE66-491D-BB0C-336460EB9FAD}" presName="space" presStyleCnt="0"/>
      <dgm:spPr/>
      <dgm:t>
        <a:bodyPr/>
        <a:lstStyle/>
        <a:p>
          <a:endParaRPr lang="es-ES"/>
        </a:p>
      </dgm:t>
    </dgm:pt>
    <dgm:pt modelId="{1DED0E74-DF7C-4646-981C-D8781B3BB081}" type="pres">
      <dgm:prSet presAssocID="{50AF0E75-E7DE-44EF-976F-C4AF1CD90547}" presName="composite" presStyleCnt="0"/>
      <dgm:spPr/>
      <dgm:t>
        <a:bodyPr/>
        <a:lstStyle/>
        <a:p>
          <a:endParaRPr lang="es-ES"/>
        </a:p>
      </dgm:t>
    </dgm:pt>
    <dgm:pt modelId="{2AE135F2-80B7-4F0F-819C-1FA7325EBEB1}" type="pres">
      <dgm:prSet presAssocID="{50AF0E75-E7DE-44EF-976F-C4AF1CD90547}" presName="LShape" presStyleLbl="alignNode1" presStyleIdx="6" presStyleCnt="7"/>
      <dgm:spPr/>
      <dgm:t>
        <a:bodyPr/>
        <a:lstStyle/>
        <a:p>
          <a:endParaRPr lang="es-ES"/>
        </a:p>
      </dgm:t>
    </dgm:pt>
    <dgm:pt modelId="{D8EBADE5-4941-4FA4-AC28-04E45332CC07}" type="pres">
      <dgm:prSet presAssocID="{50AF0E75-E7DE-44EF-976F-C4AF1CD90547}" presName="ParentText" presStyleLbl="revTx" presStyleIdx="3" presStyleCnt="4">
        <dgm:presLayoutVars>
          <dgm:chMax val="0"/>
          <dgm:chPref val="0"/>
          <dgm:bulletEnabled val="1"/>
        </dgm:presLayoutVars>
      </dgm:prSet>
      <dgm:spPr/>
      <dgm:t>
        <a:bodyPr/>
        <a:lstStyle/>
        <a:p>
          <a:endParaRPr lang="es-ES"/>
        </a:p>
      </dgm:t>
    </dgm:pt>
  </dgm:ptLst>
  <dgm:cxnLst>
    <dgm:cxn modelId="{231AE72A-0962-48B9-BFE4-D93A292D4693}" type="presOf" srcId="{2681BB94-1941-4984-8089-A7E47AFC4920}" destId="{64ED0975-EB89-4E37-BD1C-3DD4CB61880D}" srcOrd="0" destOrd="0" presId="urn:microsoft.com/office/officeart/2009/3/layout/StepUpProcess"/>
    <dgm:cxn modelId="{48E05FE0-C9DC-4225-B065-1478C786B451}" type="presOf" srcId="{3E6A07F9-E4BB-42D1-B01E-FA87745E0140}" destId="{9393DB8D-05BF-48CD-9B36-A6E87231B5FC}" srcOrd="0" destOrd="0" presId="urn:microsoft.com/office/officeart/2009/3/layout/StepUpProcess"/>
    <dgm:cxn modelId="{C9B8A636-E829-4FD1-A53A-5D46801ED6A9}" srcId="{113030DA-0A89-4406-98EF-2560E4C7ABAE}" destId="{2681BB94-1941-4984-8089-A7E47AFC4920}" srcOrd="1" destOrd="0" parTransId="{21A172C0-3E41-4F3E-AAC2-9CC640D49F78}" sibTransId="{CA772A92-AA91-4B1C-A3FA-645655DAD5F2}"/>
    <dgm:cxn modelId="{2AE7A260-DED0-4EB0-9CD5-D05C02599525}" srcId="{113030DA-0A89-4406-98EF-2560E4C7ABAE}" destId="{4E0DB090-F20D-49F7-867D-872871ADECE0}" srcOrd="0" destOrd="0" parTransId="{7FE68A64-A1A0-4575-913B-2DF43F6DCE57}" sibTransId="{D28A5E0E-5D5B-4AB6-81C4-F036242C725C}"/>
    <dgm:cxn modelId="{90815C4A-AB7D-4200-B31B-688CF128AD25}" type="presOf" srcId="{50AF0E75-E7DE-44EF-976F-C4AF1CD90547}" destId="{D8EBADE5-4941-4FA4-AC28-04E45332CC07}" srcOrd="0" destOrd="0" presId="urn:microsoft.com/office/officeart/2009/3/layout/StepUpProcess"/>
    <dgm:cxn modelId="{3FA68FF6-B68D-4299-9544-BA9C02147969}" srcId="{113030DA-0A89-4406-98EF-2560E4C7ABAE}" destId="{50AF0E75-E7DE-44EF-976F-C4AF1CD90547}" srcOrd="3" destOrd="0" parTransId="{011916A0-C09C-4B48-895A-FE9130BFD3BF}" sibTransId="{80C63E72-9A88-4585-B789-64E3E4B4FFDB}"/>
    <dgm:cxn modelId="{5E2CC918-A34D-4950-BDC7-63208F7D38B1}" type="presOf" srcId="{4E0DB090-F20D-49F7-867D-872871ADECE0}" destId="{B069D21F-D735-4B2A-9778-1259CC492A6C}" srcOrd="0" destOrd="0" presId="urn:microsoft.com/office/officeart/2009/3/layout/StepUpProcess"/>
    <dgm:cxn modelId="{688AE95F-A9EA-4072-80AE-19946C29246C}" srcId="{113030DA-0A89-4406-98EF-2560E4C7ABAE}" destId="{3E6A07F9-E4BB-42D1-B01E-FA87745E0140}" srcOrd="2" destOrd="0" parTransId="{88E6C099-FA65-4CE1-B4AC-0C215037DF85}" sibTransId="{E4F395BE-BE66-491D-BB0C-336460EB9FAD}"/>
    <dgm:cxn modelId="{31474BA7-E147-49EC-B19E-C4634B79C195}" type="presOf" srcId="{113030DA-0A89-4406-98EF-2560E4C7ABAE}" destId="{E03F353D-61AB-4DA4-9338-25FF7EA24385}" srcOrd="0" destOrd="0" presId="urn:microsoft.com/office/officeart/2009/3/layout/StepUpProcess"/>
    <dgm:cxn modelId="{535FCDFF-5A7B-4DF0-8C00-12CF0BFF0B4A}" type="presParOf" srcId="{E03F353D-61AB-4DA4-9338-25FF7EA24385}" destId="{8E619624-0615-405C-BD8C-7A7C62309053}" srcOrd="0" destOrd="0" presId="urn:microsoft.com/office/officeart/2009/3/layout/StepUpProcess"/>
    <dgm:cxn modelId="{5B161738-ABBF-428C-87F6-16640EA8DA6E}" type="presParOf" srcId="{8E619624-0615-405C-BD8C-7A7C62309053}" destId="{8CEB38D2-5034-4BAD-BD5E-AB6A8AB6609C}" srcOrd="0" destOrd="0" presId="urn:microsoft.com/office/officeart/2009/3/layout/StepUpProcess"/>
    <dgm:cxn modelId="{A65202F9-95A5-4E3B-BD7B-52243A8FCBBF}" type="presParOf" srcId="{8E619624-0615-405C-BD8C-7A7C62309053}" destId="{B069D21F-D735-4B2A-9778-1259CC492A6C}" srcOrd="1" destOrd="0" presId="urn:microsoft.com/office/officeart/2009/3/layout/StepUpProcess"/>
    <dgm:cxn modelId="{C4AC5D36-83EC-4311-92A5-5C75DDD45ECA}" type="presParOf" srcId="{8E619624-0615-405C-BD8C-7A7C62309053}" destId="{C5803D4B-34E3-4F0C-811C-B464948C0B8F}" srcOrd="2" destOrd="0" presId="urn:microsoft.com/office/officeart/2009/3/layout/StepUpProcess"/>
    <dgm:cxn modelId="{6AA45B87-7860-40E0-8C57-33CBB391BD57}" type="presParOf" srcId="{E03F353D-61AB-4DA4-9338-25FF7EA24385}" destId="{7F2C6C7E-8970-45BE-B563-D187DA324245}" srcOrd="1" destOrd="0" presId="urn:microsoft.com/office/officeart/2009/3/layout/StepUpProcess"/>
    <dgm:cxn modelId="{129BC86F-260B-4073-80B8-79B97F0221A9}" type="presParOf" srcId="{7F2C6C7E-8970-45BE-B563-D187DA324245}" destId="{8BAF8ECE-1058-486F-B543-EC250BE0D4D0}" srcOrd="0" destOrd="0" presId="urn:microsoft.com/office/officeart/2009/3/layout/StepUpProcess"/>
    <dgm:cxn modelId="{4D0FA47E-94A0-4E80-893E-459447D163CC}" type="presParOf" srcId="{E03F353D-61AB-4DA4-9338-25FF7EA24385}" destId="{BA8B1C09-9C4D-4A25-8ABE-7CE2A1EC0986}" srcOrd="2" destOrd="0" presId="urn:microsoft.com/office/officeart/2009/3/layout/StepUpProcess"/>
    <dgm:cxn modelId="{3EF58FD8-B7E3-457C-81C2-6EE7FDCB32B9}" type="presParOf" srcId="{BA8B1C09-9C4D-4A25-8ABE-7CE2A1EC0986}" destId="{D16B20DE-2E6A-4782-9F13-AB9D17295B91}" srcOrd="0" destOrd="0" presId="urn:microsoft.com/office/officeart/2009/3/layout/StepUpProcess"/>
    <dgm:cxn modelId="{3F5BA936-7E67-4EA3-90B6-6F12638AC0A2}" type="presParOf" srcId="{BA8B1C09-9C4D-4A25-8ABE-7CE2A1EC0986}" destId="{64ED0975-EB89-4E37-BD1C-3DD4CB61880D}" srcOrd="1" destOrd="0" presId="urn:microsoft.com/office/officeart/2009/3/layout/StepUpProcess"/>
    <dgm:cxn modelId="{B8F917DF-122E-49DA-9D69-01E0DC61D4B7}" type="presParOf" srcId="{BA8B1C09-9C4D-4A25-8ABE-7CE2A1EC0986}" destId="{166D41E2-7FF3-425E-89B9-B6F27318E950}" srcOrd="2" destOrd="0" presId="urn:microsoft.com/office/officeart/2009/3/layout/StepUpProcess"/>
    <dgm:cxn modelId="{334FA964-5AD0-4F8B-829A-6DAA67BCEC89}" type="presParOf" srcId="{E03F353D-61AB-4DA4-9338-25FF7EA24385}" destId="{F4E9D9EE-5326-41AE-8E5D-3066976040C1}" srcOrd="3" destOrd="0" presId="urn:microsoft.com/office/officeart/2009/3/layout/StepUpProcess"/>
    <dgm:cxn modelId="{7D10FA85-6CEE-4BFE-80DB-7D8F30DB39EA}" type="presParOf" srcId="{F4E9D9EE-5326-41AE-8E5D-3066976040C1}" destId="{5871B9BD-2111-4BD3-A336-FAD21F1B80C9}" srcOrd="0" destOrd="0" presId="urn:microsoft.com/office/officeart/2009/3/layout/StepUpProcess"/>
    <dgm:cxn modelId="{80F462F2-C423-4A92-9616-B0C7EFE2A247}" type="presParOf" srcId="{E03F353D-61AB-4DA4-9338-25FF7EA24385}" destId="{6E7BB7CD-660D-4F06-9D8A-664917ED09A5}" srcOrd="4" destOrd="0" presId="urn:microsoft.com/office/officeart/2009/3/layout/StepUpProcess"/>
    <dgm:cxn modelId="{8C9EDC10-260E-42CF-9ACA-A44EC4332B7C}" type="presParOf" srcId="{6E7BB7CD-660D-4F06-9D8A-664917ED09A5}" destId="{01D84C6B-8DF4-49E1-8C33-A7188D73F799}" srcOrd="0" destOrd="0" presId="urn:microsoft.com/office/officeart/2009/3/layout/StepUpProcess"/>
    <dgm:cxn modelId="{60085FB0-E8DC-4549-BA3E-11A7007E37D4}" type="presParOf" srcId="{6E7BB7CD-660D-4F06-9D8A-664917ED09A5}" destId="{9393DB8D-05BF-48CD-9B36-A6E87231B5FC}" srcOrd="1" destOrd="0" presId="urn:microsoft.com/office/officeart/2009/3/layout/StepUpProcess"/>
    <dgm:cxn modelId="{B91B5764-7C88-4A88-B0DF-1F8F0866A20D}" type="presParOf" srcId="{6E7BB7CD-660D-4F06-9D8A-664917ED09A5}" destId="{10819D19-85C9-4D42-AFB4-B54C61A98E6B}" srcOrd="2" destOrd="0" presId="urn:microsoft.com/office/officeart/2009/3/layout/StepUpProcess"/>
    <dgm:cxn modelId="{F2F554F2-AB49-4667-9808-51A1ED72EE50}" type="presParOf" srcId="{E03F353D-61AB-4DA4-9338-25FF7EA24385}" destId="{8FCC401D-DF33-4E32-8F53-3FE34E1EE738}" srcOrd="5" destOrd="0" presId="urn:microsoft.com/office/officeart/2009/3/layout/StepUpProcess"/>
    <dgm:cxn modelId="{ADAD57A3-44B7-476D-9D88-C598890E61C8}" type="presParOf" srcId="{8FCC401D-DF33-4E32-8F53-3FE34E1EE738}" destId="{BF5DEF76-1027-4F8C-A7E3-864C345D1087}" srcOrd="0" destOrd="0" presId="urn:microsoft.com/office/officeart/2009/3/layout/StepUpProcess"/>
    <dgm:cxn modelId="{ADE7538C-5FBB-4747-8B0B-685BD057A894}" type="presParOf" srcId="{E03F353D-61AB-4DA4-9338-25FF7EA24385}" destId="{1DED0E74-DF7C-4646-981C-D8781B3BB081}" srcOrd="6" destOrd="0" presId="urn:microsoft.com/office/officeart/2009/3/layout/StepUpProcess"/>
    <dgm:cxn modelId="{EAD4FCE5-A8C4-4370-8666-44110F66DFDA}" type="presParOf" srcId="{1DED0E74-DF7C-4646-981C-D8781B3BB081}" destId="{2AE135F2-80B7-4F0F-819C-1FA7325EBEB1}" srcOrd="0" destOrd="0" presId="urn:microsoft.com/office/officeart/2009/3/layout/StepUpProcess"/>
    <dgm:cxn modelId="{03AD286A-B826-474E-A627-9CA4B47CB3D9}" type="presParOf" srcId="{1DED0E74-DF7C-4646-981C-D8781B3BB081}" destId="{D8EBADE5-4941-4FA4-AC28-04E45332CC0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B38D2-5034-4BAD-BD5E-AB6A8AB6609C}">
      <dsp:nvSpPr>
        <dsp:cNvPr id="0" name=""/>
        <dsp:cNvSpPr/>
      </dsp:nvSpPr>
      <dsp:spPr>
        <a:xfrm rot="5400000">
          <a:off x="542440" y="1780324"/>
          <a:ext cx="1620931" cy="269719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9D21F-D735-4B2A-9778-1259CC492A6C}">
      <dsp:nvSpPr>
        <dsp:cNvPr id="0" name=""/>
        <dsp:cNvSpPr/>
      </dsp:nvSpPr>
      <dsp:spPr>
        <a:xfrm>
          <a:off x="271866" y="2586204"/>
          <a:ext cx="2435041" cy="213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Tarea</a:t>
          </a:r>
          <a:r>
            <a:rPr lang="en-US" sz="1800" kern="1200" dirty="0" smtClean="0">
              <a:latin typeface="Arial" panose="020B0604020202020204" pitchFamily="34" charset="0"/>
              <a:cs typeface="Arial" panose="020B0604020202020204" pitchFamily="34" charset="0"/>
            </a:rPr>
            <a:t> 1: </a:t>
          </a:r>
          <a:r>
            <a:rPr lang="en-US" sz="1800" kern="1200" dirty="0" err="1" smtClean="0">
              <a:latin typeface="Arial" panose="020B0604020202020204" pitchFamily="34" charset="0"/>
              <a:cs typeface="Arial" panose="020B0604020202020204" pitchFamily="34" charset="0"/>
            </a:rPr>
            <a:t>Enviar</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por</a:t>
          </a:r>
          <a:r>
            <a:rPr lang="en-US" sz="1800" kern="1200" dirty="0" smtClean="0">
              <a:latin typeface="Arial" panose="020B0604020202020204" pitchFamily="34" charset="0"/>
              <a:cs typeface="Arial" panose="020B0604020202020204" pitchFamily="34" charset="0"/>
            </a:rPr>
            <a:t> </a:t>
          </a:r>
          <a:r>
            <a:rPr lang="en-US" sz="1800" kern="1200" dirty="0" err="1" smtClean="0">
              <a:latin typeface="Arial" panose="020B0604020202020204" pitchFamily="34" charset="0"/>
              <a:cs typeface="Arial" panose="020B0604020202020204" pitchFamily="34" charset="0"/>
            </a:rPr>
            <a:t>medio</a:t>
          </a:r>
          <a:r>
            <a:rPr lang="en-US" sz="1800" kern="1200" dirty="0" smtClean="0">
              <a:latin typeface="Arial" panose="020B0604020202020204" pitchFamily="34" charset="0"/>
              <a:cs typeface="Arial" panose="020B0604020202020204" pitchFamily="34" charset="0"/>
            </a:rPr>
            <a:t> de </a:t>
          </a:r>
          <a:r>
            <a:rPr lang="en-US" sz="1800" kern="1200" dirty="0">
              <a:latin typeface="Arial" panose="020B0604020202020204" pitchFamily="34" charset="0"/>
              <a:cs typeface="Arial" panose="020B0604020202020204" pitchFamily="34" charset="0"/>
            </a:rPr>
            <a:t>Blackboard un </a:t>
          </a:r>
          <a:r>
            <a:rPr lang="en-US" sz="1800" b="1" kern="1200" dirty="0">
              <a:latin typeface="Arial" panose="020B0604020202020204" pitchFamily="34" charset="0"/>
              <a:cs typeface="Arial" panose="020B0604020202020204" pitchFamily="34" charset="0"/>
            </a:rPr>
            <a:t>listado de las </a:t>
          </a:r>
          <a:r>
            <a:rPr lang="es-MX" sz="1800" b="1" kern="1200" noProof="0" dirty="0">
              <a:latin typeface="Arial" panose="020B0604020202020204" pitchFamily="34" charset="0"/>
              <a:cs typeface="Arial" panose="020B0604020202020204" pitchFamily="34" charset="0"/>
            </a:rPr>
            <a:t>actividades</a:t>
          </a:r>
          <a:r>
            <a:rPr lang="en-US" sz="1800" b="1"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que </a:t>
          </a:r>
          <a:r>
            <a:rPr lang="es-MX" sz="1800" kern="1200" noProof="0" dirty="0">
              <a:latin typeface="Arial" panose="020B0604020202020204" pitchFamily="34" charset="0"/>
              <a:cs typeface="Arial" panose="020B0604020202020204" pitchFamily="34" charset="0"/>
            </a:rPr>
            <a:t>realizaste</a:t>
          </a:r>
          <a:r>
            <a:rPr lang="en-US" sz="1800" kern="1200" dirty="0">
              <a:latin typeface="Arial" panose="020B0604020202020204" pitchFamily="34" charset="0"/>
              <a:cs typeface="Arial" panose="020B0604020202020204" pitchFamily="34" charset="0"/>
            </a:rPr>
            <a:t> durante el verano y la </a:t>
          </a:r>
          <a:r>
            <a:rPr lang="en-US" sz="1800" kern="1200" dirty="0" err="1">
              <a:latin typeface="Arial" panose="020B0604020202020204" pitchFamily="34" charset="0"/>
              <a:cs typeface="Arial" panose="020B0604020202020204" pitchFamily="34" charset="0"/>
            </a:rPr>
            <a:t>cantidad</a:t>
          </a:r>
          <a:r>
            <a:rPr lang="en-US" sz="1800" kern="1200" dirty="0">
              <a:latin typeface="Arial" panose="020B0604020202020204" pitchFamily="34" charset="0"/>
              <a:cs typeface="Arial" panose="020B0604020202020204" pitchFamily="34" charset="0"/>
            </a:rPr>
            <a:t> de horas que </a:t>
          </a:r>
          <a:r>
            <a:rPr lang="en-US" sz="1800" kern="1200" dirty="0" err="1">
              <a:latin typeface="Arial" panose="020B0604020202020204" pitchFamily="34" charset="0"/>
              <a:cs typeface="Arial" panose="020B0604020202020204" pitchFamily="34" charset="0"/>
            </a:rPr>
            <a:t>acreditaste</a:t>
          </a:r>
          <a:r>
            <a:rPr lang="en-US" sz="1800" kern="1200" dirty="0">
              <a:latin typeface="Arial" panose="020B0604020202020204" pitchFamily="34" charset="0"/>
              <a:cs typeface="Arial" panose="020B0604020202020204" pitchFamily="34" charset="0"/>
            </a:rPr>
            <a:t>.</a:t>
          </a:r>
        </a:p>
      </dsp:txBody>
      <dsp:txXfrm>
        <a:off x="271866" y="2586204"/>
        <a:ext cx="2435041" cy="2134456"/>
      </dsp:txXfrm>
    </dsp:sp>
    <dsp:sp modelId="{C5803D4B-34E3-4F0C-811C-B464948C0B8F}">
      <dsp:nvSpPr>
        <dsp:cNvPr id="0" name=""/>
        <dsp:cNvSpPr/>
      </dsp:nvSpPr>
      <dsp:spPr>
        <a:xfrm>
          <a:off x="2247466" y="1581754"/>
          <a:ext cx="459441" cy="459441"/>
        </a:xfrm>
        <a:prstGeom prst="triangle">
          <a:avLst>
            <a:gd name="adj" fmla="val 100000"/>
          </a:avLst>
        </a:prstGeom>
        <a:solidFill>
          <a:schemeClr val="accent5">
            <a:hueOff val="-1225557"/>
            <a:satOff val="-1705"/>
            <a:lumOff val="-654"/>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B20DE-2E6A-4782-9F13-AB9D17295B91}">
      <dsp:nvSpPr>
        <dsp:cNvPr id="0" name=""/>
        <dsp:cNvSpPr/>
      </dsp:nvSpPr>
      <dsp:spPr>
        <a:xfrm rot="5400000">
          <a:off x="3523406" y="1042681"/>
          <a:ext cx="1620931" cy="2697193"/>
        </a:xfrm>
        <a:prstGeom prst="corner">
          <a:avLst>
            <a:gd name="adj1" fmla="val 16120"/>
            <a:gd name="adj2" fmla="val 16110"/>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D0975-EB89-4E37-BD1C-3DD4CB61880D}">
      <dsp:nvSpPr>
        <dsp:cNvPr id="0" name=""/>
        <dsp:cNvSpPr/>
      </dsp:nvSpPr>
      <dsp:spPr>
        <a:xfrm>
          <a:off x="3252833" y="1848561"/>
          <a:ext cx="2435041" cy="213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Arial" panose="020B0604020202020204" pitchFamily="34" charset="0"/>
              <a:cs typeface="Arial" panose="020B0604020202020204" pitchFamily="34" charset="0"/>
            </a:rPr>
            <a:t>Tarea</a:t>
          </a:r>
          <a:r>
            <a:rPr lang="en-US" sz="2000" kern="1200" dirty="0" smtClean="0">
              <a:solidFill>
                <a:schemeClr val="tx1"/>
              </a:solidFill>
              <a:latin typeface="Arial" panose="020B0604020202020204" pitchFamily="34" charset="0"/>
              <a:cs typeface="Arial" panose="020B0604020202020204" pitchFamily="34" charset="0"/>
            </a:rPr>
            <a:t> 2: </a:t>
          </a:r>
          <a:r>
            <a:rPr lang="en-US" sz="1800" kern="1200" dirty="0" err="1" smtClean="0">
              <a:solidFill>
                <a:schemeClr val="tx1"/>
              </a:solidFill>
              <a:latin typeface="Arial" panose="020B0604020202020204" pitchFamily="34" charset="0"/>
              <a:cs typeface="Arial" panose="020B0604020202020204" pitchFamily="34" charset="0"/>
            </a:rPr>
            <a:t>Enviar</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por</a:t>
          </a:r>
          <a:r>
            <a:rPr lang="en-US" sz="2000" kern="1200" dirty="0" smtClean="0">
              <a:solidFill>
                <a:schemeClr val="tx1"/>
              </a:solidFill>
              <a:latin typeface="Arial" panose="020B0604020202020204" pitchFamily="34" charset="0"/>
              <a:cs typeface="Arial" panose="020B0604020202020204" pitchFamily="34" charset="0"/>
            </a:rPr>
            <a:t> </a:t>
          </a:r>
          <a:r>
            <a:rPr lang="en-US" sz="2000" kern="1200" dirty="0" err="1" smtClean="0">
              <a:solidFill>
                <a:schemeClr val="tx1"/>
              </a:solidFill>
              <a:latin typeface="Arial" panose="020B0604020202020204" pitchFamily="34" charset="0"/>
              <a:cs typeface="Arial" panose="020B0604020202020204" pitchFamily="34" charset="0"/>
            </a:rPr>
            <a:t>medio</a:t>
          </a:r>
          <a:r>
            <a:rPr lang="en-US" sz="2000" kern="1200" dirty="0" smtClean="0">
              <a:solidFill>
                <a:schemeClr val="tx1"/>
              </a:solidFill>
              <a:latin typeface="Arial" panose="020B0604020202020204" pitchFamily="34" charset="0"/>
              <a:cs typeface="Arial" panose="020B0604020202020204" pitchFamily="34" charset="0"/>
            </a:rPr>
            <a:t> de </a:t>
          </a:r>
          <a:r>
            <a:rPr lang="en-US" sz="2000" kern="1200" dirty="0">
              <a:solidFill>
                <a:schemeClr val="tx1"/>
              </a:solidFill>
              <a:latin typeface="Arial" panose="020B0604020202020204" pitchFamily="34" charset="0"/>
              <a:cs typeface="Arial" panose="020B0604020202020204" pitchFamily="34" charset="0"/>
            </a:rPr>
            <a:t>Blackboard el </a:t>
          </a:r>
          <a:r>
            <a:rPr lang="en-US" sz="2000" b="1" kern="1200" dirty="0" err="1" smtClean="0">
              <a:solidFill>
                <a:schemeClr val="tx1"/>
              </a:solidFill>
              <a:latin typeface="Arial" panose="020B0604020202020204" pitchFamily="34" charset="0"/>
              <a:cs typeface="Arial" panose="020B0604020202020204" pitchFamily="34" charset="0"/>
            </a:rPr>
            <a:t>Anexo</a:t>
          </a:r>
          <a:r>
            <a:rPr lang="en-US" sz="2000" b="1" kern="1200" dirty="0" smtClean="0">
              <a:solidFill>
                <a:schemeClr val="tx1"/>
              </a:solidFill>
              <a:latin typeface="Arial" panose="020B0604020202020204" pitchFamily="34" charset="0"/>
              <a:cs typeface="Arial" panose="020B0604020202020204" pitchFamily="34" charset="0"/>
            </a:rPr>
            <a:t> </a:t>
          </a:r>
          <a:r>
            <a:rPr lang="en-US" sz="2000" b="1" kern="1200" dirty="0">
              <a:solidFill>
                <a:schemeClr val="tx1"/>
              </a:solidFill>
              <a:latin typeface="Arial" panose="020B0604020202020204" pitchFamily="34" charset="0"/>
              <a:cs typeface="Arial" panose="020B0604020202020204" pitchFamily="34" charset="0"/>
            </a:rPr>
            <a:t>1</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puede</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ser</a:t>
          </a:r>
          <a:r>
            <a:rPr lang="en-US" sz="2000" kern="1200" dirty="0">
              <a:solidFill>
                <a:schemeClr val="tx1"/>
              </a:solidFill>
              <a:latin typeface="Arial" panose="020B0604020202020204" pitchFamily="34" charset="0"/>
              <a:cs typeface="Arial" panose="020B0604020202020204" pitchFamily="34" charset="0"/>
            </a:rPr>
            <a:t> el </a:t>
          </a:r>
          <a:r>
            <a:rPr lang="en-US" sz="2000" kern="1200" dirty="0" err="1">
              <a:solidFill>
                <a:schemeClr val="tx1"/>
              </a:solidFill>
              <a:latin typeface="Arial" panose="020B0604020202020204" pitchFamily="34" charset="0"/>
              <a:cs typeface="Arial" panose="020B0604020202020204" pitchFamily="34" charset="0"/>
            </a:rPr>
            <a:t>mismo</a:t>
          </a:r>
          <a:r>
            <a:rPr lang="en-US" sz="2000" kern="1200" dirty="0">
              <a:solidFill>
                <a:schemeClr val="tx1"/>
              </a:solidFill>
              <a:latin typeface="Arial" panose="020B0604020202020204" pitchFamily="34" charset="0"/>
              <a:cs typeface="Arial" panose="020B0604020202020204" pitchFamily="34" charset="0"/>
            </a:rPr>
            <a:t> que </a:t>
          </a:r>
          <a:r>
            <a:rPr lang="en-US" sz="2000" kern="1200" dirty="0" err="1">
              <a:solidFill>
                <a:schemeClr val="tx1"/>
              </a:solidFill>
              <a:latin typeface="Arial" panose="020B0604020202020204" pitchFamily="34" charset="0"/>
              <a:cs typeface="Arial" panose="020B0604020202020204" pitchFamily="34" charset="0"/>
            </a:rPr>
            <a:t>entregaste</a:t>
          </a:r>
          <a:r>
            <a:rPr lang="en-US" sz="2000" kern="1200" dirty="0">
              <a:solidFill>
                <a:schemeClr val="tx1"/>
              </a:solidFill>
              <a:latin typeface="Arial" panose="020B0604020202020204" pitchFamily="34" charset="0"/>
              <a:cs typeface="Arial" panose="020B0604020202020204" pitchFamily="34" charset="0"/>
            </a:rPr>
            <a:t> el </a:t>
          </a:r>
          <a:r>
            <a:rPr lang="en-US" sz="2000" kern="1200" dirty="0" err="1">
              <a:solidFill>
                <a:schemeClr val="tx1"/>
              </a:solidFill>
              <a:latin typeface="Arial" panose="020B0604020202020204" pitchFamily="34" charset="0"/>
              <a:cs typeface="Arial" panose="020B0604020202020204" pitchFamily="34" charset="0"/>
            </a:rPr>
            <a:t>semestre</a:t>
          </a:r>
          <a:r>
            <a:rPr lang="en-US" sz="2000" kern="1200" dirty="0">
              <a:solidFill>
                <a:schemeClr val="tx1"/>
              </a:solidFill>
              <a:latin typeface="Arial" panose="020B0604020202020204" pitchFamily="34" charset="0"/>
              <a:cs typeface="Arial" panose="020B0604020202020204" pitchFamily="34" charset="0"/>
            </a:rPr>
            <a:t> anterior. </a:t>
          </a:r>
        </a:p>
      </dsp:txBody>
      <dsp:txXfrm>
        <a:off x="3252833" y="1848561"/>
        <a:ext cx="2435041" cy="2134456"/>
      </dsp:txXfrm>
    </dsp:sp>
    <dsp:sp modelId="{166D41E2-7FF3-425E-89B9-B6F27318E950}">
      <dsp:nvSpPr>
        <dsp:cNvPr id="0" name=""/>
        <dsp:cNvSpPr/>
      </dsp:nvSpPr>
      <dsp:spPr>
        <a:xfrm>
          <a:off x="5228432" y="844110"/>
          <a:ext cx="459441" cy="459441"/>
        </a:xfrm>
        <a:prstGeom prst="triangle">
          <a:avLst>
            <a:gd name="adj" fmla="val 10000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84C6B-8DF4-49E1-8C33-A7188D73F799}">
      <dsp:nvSpPr>
        <dsp:cNvPr id="0" name=""/>
        <dsp:cNvSpPr/>
      </dsp:nvSpPr>
      <dsp:spPr>
        <a:xfrm rot="5400000">
          <a:off x="6504373" y="305038"/>
          <a:ext cx="1620931" cy="2697193"/>
        </a:xfrm>
        <a:prstGeom prst="corner">
          <a:avLst>
            <a:gd name="adj1" fmla="val 16120"/>
            <a:gd name="adj2" fmla="val 16110"/>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3DB8D-05BF-48CD-9B36-A6E87231B5FC}">
      <dsp:nvSpPr>
        <dsp:cNvPr id="0" name=""/>
        <dsp:cNvSpPr/>
      </dsp:nvSpPr>
      <dsp:spPr>
        <a:xfrm>
          <a:off x="6233799" y="1110918"/>
          <a:ext cx="2435041" cy="213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err="1" smtClean="0">
              <a:solidFill>
                <a:schemeClr val="tx1"/>
              </a:solidFill>
              <a:latin typeface="Arial" panose="020B0604020202020204" pitchFamily="34" charset="0"/>
              <a:cs typeface="Arial" panose="020B0604020202020204" pitchFamily="34" charset="0"/>
            </a:rPr>
            <a:t>Agendar</a:t>
          </a:r>
          <a:r>
            <a:rPr lang="en-US" sz="1800" kern="1200" dirty="0" smtClean="0">
              <a:solidFill>
                <a:schemeClr val="tx1"/>
              </a:solidFill>
              <a:latin typeface="Arial" panose="020B0604020202020204" pitchFamily="34" charset="0"/>
              <a:cs typeface="Arial" panose="020B0604020202020204" pitchFamily="34" charset="0"/>
            </a:rPr>
            <a:t> </a:t>
          </a:r>
          <a:r>
            <a:rPr lang="en-US" sz="1800" kern="1200" dirty="0">
              <a:solidFill>
                <a:schemeClr val="tx1"/>
              </a:solidFill>
              <a:latin typeface="Arial" panose="020B0604020202020204" pitchFamily="34" charset="0"/>
              <a:cs typeface="Arial" panose="020B0604020202020204" pitchFamily="34" charset="0"/>
            </a:rPr>
            <a:t>las 2 </a:t>
          </a:r>
          <a:r>
            <a:rPr lang="en-US" sz="1800" kern="1200" dirty="0" err="1">
              <a:solidFill>
                <a:schemeClr val="tx1"/>
              </a:solidFill>
              <a:latin typeface="Arial" panose="020B0604020202020204" pitchFamily="34" charset="0"/>
              <a:cs typeface="Arial" panose="020B0604020202020204" pitchFamily="34" charset="0"/>
            </a:rPr>
            <a:t>sesiones</a:t>
          </a:r>
          <a:r>
            <a:rPr lang="en-US" sz="1800" kern="1200" dirty="0">
              <a:solidFill>
                <a:schemeClr val="tx1"/>
              </a:solidFill>
              <a:latin typeface="Arial" panose="020B0604020202020204" pitchFamily="34" charset="0"/>
              <a:cs typeface="Arial" panose="020B0604020202020204" pitchFamily="34" charset="0"/>
            </a:rPr>
            <a:t> que hoy </a:t>
          </a:r>
          <a:r>
            <a:rPr lang="es-MX" sz="1800" kern="1200" noProof="0" dirty="0">
              <a:solidFill>
                <a:schemeClr val="tx1"/>
              </a:solidFill>
              <a:latin typeface="Arial" panose="020B0604020202020204" pitchFamily="34" charset="0"/>
              <a:cs typeface="Arial" panose="020B0604020202020204" pitchFamily="34" charset="0"/>
            </a:rPr>
            <a:t>definimos</a:t>
          </a:r>
          <a:r>
            <a:rPr lang="en-US" sz="1800" kern="1200" dirty="0">
              <a:solidFill>
                <a:schemeClr val="tx1"/>
              </a:solidFill>
              <a:latin typeface="Arial" panose="020B0604020202020204" pitchFamily="34" charset="0"/>
              <a:cs typeface="Arial" panose="020B0604020202020204" pitchFamily="34" charset="0"/>
            </a:rPr>
            <a:t> para </a:t>
          </a:r>
          <a:r>
            <a:rPr lang="es-MX" sz="1800" kern="1200" noProof="0" dirty="0">
              <a:solidFill>
                <a:schemeClr val="tx1"/>
              </a:solidFill>
              <a:latin typeface="Arial" panose="020B0604020202020204" pitchFamily="34" charset="0"/>
              <a:cs typeface="Arial" panose="020B0604020202020204" pitchFamily="34" charset="0"/>
            </a:rPr>
            <a:t>reunirnos</a:t>
          </a:r>
          <a:r>
            <a:rPr lang="en-US" sz="1800" kern="1200" dirty="0">
              <a:solidFill>
                <a:schemeClr val="tx1"/>
              </a:solidFill>
              <a:latin typeface="Arial" panose="020B0604020202020204" pitchFamily="34" charset="0"/>
              <a:cs typeface="Arial" panose="020B0604020202020204" pitchFamily="34" charset="0"/>
            </a:rPr>
            <a:t> con tu </a:t>
          </a:r>
          <a:r>
            <a:rPr lang="en-US" sz="1800" kern="1200" dirty="0" err="1">
              <a:solidFill>
                <a:schemeClr val="tx1"/>
              </a:solidFill>
              <a:latin typeface="Arial" panose="020B0604020202020204" pitchFamily="34" charset="0"/>
              <a:cs typeface="Arial" panose="020B0604020202020204" pitchFamily="34" charset="0"/>
            </a:rPr>
            <a:t>institución</a:t>
          </a:r>
          <a:r>
            <a:rPr lang="en-US" sz="1800" kern="1200" dirty="0" smtClean="0">
              <a:solidFill>
                <a:schemeClr val="tx1"/>
              </a:solidFill>
              <a:latin typeface="Arial" panose="020B0604020202020204" pitchFamily="34" charset="0"/>
              <a:cs typeface="Arial" panose="020B0604020202020204" pitchFamily="34" charset="0"/>
            </a:rPr>
            <a:t>.</a:t>
          </a:r>
        </a:p>
      </dsp:txBody>
      <dsp:txXfrm>
        <a:off x="6233799" y="1110918"/>
        <a:ext cx="2435041" cy="2134456"/>
      </dsp:txXfrm>
    </dsp:sp>
    <dsp:sp modelId="{10819D19-85C9-4D42-AFB4-B54C61A98E6B}">
      <dsp:nvSpPr>
        <dsp:cNvPr id="0" name=""/>
        <dsp:cNvSpPr/>
      </dsp:nvSpPr>
      <dsp:spPr>
        <a:xfrm>
          <a:off x="8209399" y="106467"/>
          <a:ext cx="459441" cy="459441"/>
        </a:xfrm>
        <a:prstGeom prst="triangle">
          <a:avLst>
            <a:gd name="adj" fmla="val 100000"/>
          </a:avLst>
        </a:prstGeom>
        <a:solidFill>
          <a:schemeClr val="accent5">
            <a:hueOff val="-6127787"/>
            <a:satOff val="-8523"/>
            <a:lumOff val="-3268"/>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135F2-80B7-4F0F-819C-1FA7325EBEB1}">
      <dsp:nvSpPr>
        <dsp:cNvPr id="0" name=""/>
        <dsp:cNvSpPr/>
      </dsp:nvSpPr>
      <dsp:spPr>
        <a:xfrm rot="5400000">
          <a:off x="9485339" y="-432604"/>
          <a:ext cx="1620931" cy="2697193"/>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BADE5-4941-4FA4-AC28-04E45332CC07}">
      <dsp:nvSpPr>
        <dsp:cNvPr id="0" name=""/>
        <dsp:cNvSpPr/>
      </dsp:nvSpPr>
      <dsp:spPr>
        <a:xfrm>
          <a:off x="9214766" y="373274"/>
          <a:ext cx="2435041" cy="213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SI NO TIENES INSTITUCIÓN</a:t>
          </a:r>
        </a:p>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Acércate</a:t>
          </a:r>
          <a:r>
            <a:rPr lang="en-US" sz="1800" kern="1200" dirty="0">
              <a:latin typeface="Arial" panose="020B0604020202020204" pitchFamily="34" charset="0"/>
              <a:cs typeface="Arial" panose="020B0604020202020204" pitchFamily="34" charset="0"/>
            </a:rPr>
            <a:t> con tu </a:t>
          </a:r>
          <a:r>
            <a:rPr lang="en-US" sz="1800" kern="1200" dirty="0" err="1">
              <a:latin typeface="Arial" panose="020B0604020202020204" pitchFamily="34" charset="0"/>
              <a:cs typeface="Arial" panose="020B0604020202020204" pitchFamily="34" charset="0"/>
            </a:rPr>
            <a:t>coordinador</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ByDE</a:t>
          </a:r>
          <a:r>
            <a:rPr lang="en-US" sz="1800" kern="1200" dirty="0">
              <a:latin typeface="Arial" panose="020B0604020202020204" pitchFamily="34" charset="0"/>
              <a:cs typeface="Arial" panose="020B0604020202020204" pitchFamily="34" charset="0"/>
            </a:rPr>
            <a:t> </a:t>
          </a:r>
          <a:r>
            <a:rPr lang="en-US" sz="1800" kern="1200" dirty="0" smtClean="0">
              <a:latin typeface="Arial" panose="020B0604020202020204" pitchFamily="34" charset="0"/>
              <a:cs typeface="Arial" panose="020B0604020202020204" pitchFamily="34" charset="0"/>
            </a:rPr>
            <a:t>para </a:t>
          </a:r>
          <a:r>
            <a:rPr lang="en-US" sz="1800" kern="1200" dirty="0" err="1" smtClean="0">
              <a:latin typeface="Arial" panose="020B0604020202020204" pitchFamily="34" charset="0"/>
              <a:cs typeface="Arial" panose="020B0604020202020204" pitchFamily="34" charset="0"/>
            </a:rPr>
            <a:t>conocer</a:t>
          </a:r>
          <a:r>
            <a:rPr lang="en-US" sz="1800" kern="1200" dirty="0" smtClean="0">
              <a:latin typeface="Arial" panose="020B0604020202020204" pitchFamily="34" charset="0"/>
              <a:cs typeface="Arial" panose="020B0604020202020204" pitchFamily="34" charset="0"/>
            </a:rPr>
            <a:t> el </a:t>
          </a:r>
          <a:r>
            <a:rPr lang="en-US" sz="1800" kern="1200" dirty="0">
              <a:latin typeface="Arial" panose="020B0604020202020204" pitchFamily="34" charset="0"/>
              <a:cs typeface="Arial" panose="020B0604020202020204" pitchFamily="34" charset="0"/>
            </a:rPr>
            <a:t>listado de </a:t>
          </a:r>
          <a:r>
            <a:rPr lang="en-US" sz="1800" kern="1200" dirty="0" err="1">
              <a:latin typeface="Arial" panose="020B0604020202020204" pitchFamily="34" charset="0"/>
              <a:cs typeface="Arial" panose="020B0604020202020204" pitchFamily="34" charset="0"/>
            </a:rPr>
            <a:t>instituciones</a:t>
          </a:r>
          <a:r>
            <a:rPr lang="en-US" sz="1800" kern="1200" dirty="0">
              <a:latin typeface="Arial" panose="020B0604020202020204" pitchFamily="34" charset="0"/>
              <a:cs typeface="Arial" panose="020B0604020202020204" pitchFamily="34" charset="0"/>
            </a:rPr>
            <a:t> con </a:t>
          </a:r>
          <a:r>
            <a:rPr lang="en-US" sz="1800" kern="1200" dirty="0" err="1" smtClean="0">
              <a:latin typeface="Arial" panose="020B0604020202020204" pitchFamily="34" charset="0"/>
              <a:cs typeface="Arial" panose="020B0604020202020204" pitchFamily="34" charset="0"/>
            </a:rPr>
            <a:t>convenio</a:t>
          </a:r>
          <a:r>
            <a:rPr lang="en-US" sz="1800" kern="1200" dirty="0" smtClean="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Asiste</a:t>
          </a:r>
          <a:r>
            <a:rPr lang="en-US" sz="1800" kern="1200" dirty="0">
              <a:latin typeface="Arial" panose="020B0604020202020204" pitchFamily="34" charset="0"/>
              <a:cs typeface="Arial" panose="020B0604020202020204" pitchFamily="34" charset="0"/>
            </a:rPr>
            <a:t> a la </a:t>
          </a:r>
          <a:r>
            <a:rPr lang="en-US" sz="1800" kern="1200" dirty="0" err="1">
              <a:latin typeface="Arial" panose="020B0604020202020204" pitchFamily="34" charset="0"/>
              <a:cs typeface="Arial" panose="020B0604020202020204" pitchFamily="34" charset="0"/>
            </a:rPr>
            <a:t>sesión</a:t>
          </a:r>
          <a:r>
            <a:rPr lang="en-US" sz="1800" kern="1200" dirty="0">
              <a:latin typeface="Arial" panose="020B0604020202020204" pitchFamily="34" charset="0"/>
              <a:cs typeface="Arial" panose="020B0604020202020204" pitchFamily="34" charset="0"/>
            </a:rPr>
            <a:t> de la </a:t>
          </a:r>
          <a:r>
            <a:rPr lang="en-US" sz="1800" kern="1200" dirty="0" err="1">
              <a:latin typeface="Arial" panose="020B0604020202020204" pitchFamily="34" charset="0"/>
              <a:cs typeface="Arial" panose="020B0604020202020204" pitchFamily="34" charset="0"/>
            </a:rPr>
            <a:t>siguiente</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semana</a:t>
          </a:r>
          <a:r>
            <a:rPr lang="en-US" sz="1800" kern="1200" dirty="0">
              <a:latin typeface="Arial" panose="020B0604020202020204" pitchFamily="34" charset="0"/>
              <a:cs typeface="Arial" panose="020B0604020202020204" pitchFamily="34" charset="0"/>
            </a:rPr>
            <a:t>.</a:t>
          </a:r>
        </a:p>
      </dsp:txBody>
      <dsp:txXfrm>
        <a:off x="9214766" y="373274"/>
        <a:ext cx="2435041" cy="213445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86E0AE-8F98-4515-B231-5428756FDB23}" type="slidenum">
              <a:rPr lang="es-MX" smtClean="0"/>
              <a:t>‹Nº›</a:t>
            </a:fld>
            <a:endParaRPr lang="es-MX"/>
          </a:p>
        </p:txBody>
      </p:sp>
    </p:spTree>
    <p:extLst>
      <p:ext uri="{BB962C8B-B14F-4D97-AF65-F5344CB8AC3E}">
        <p14:creationId xmlns:p14="http://schemas.microsoft.com/office/powerpoint/2010/main" val="42825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12DDF-26DC-4334-A9B5-667A12D89098}" type="slidenum">
              <a:rPr lang="es-MX" smtClean="0"/>
              <a:t>‹Nº›</a:t>
            </a:fld>
            <a:endParaRPr lang="es-MX"/>
          </a:p>
        </p:txBody>
      </p:sp>
    </p:spTree>
    <p:extLst>
      <p:ext uri="{BB962C8B-B14F-4D97-AF65-F5344CB8AC3E}">
        <p14:creationId xmlns:p14="http://schemas.microsoft.com/office/powerpoint/2010/main" val="22483075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Presentación</a:t>
            </a:r>
            <a:r>
              <a:rPr lang="es-MX" baseline="0" dirty="0"/>
              <a:t> del facilitador y de los alumnos - </a:t>
            </a:r>
            <a:r>
              <a:rPr lang="es-MX" sz="1200" kern="1200" dirty="0">
                <a:solidFill>
                  <a:schemeClr val="tx1"/>
                </a:solidFill>
                <a:effectLst/>
                <a:latin typeface="+mn-lt"/>
                <a:ea typeface="+mn-ea"/>
                <a:cs typeface="+mn-cs"/>
              </a:rPr>
              <a:t>¿por qué y por quién estoy aquí?</a:t>
            </a:r>
            <a:endParaRPr lang="es-MX"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1B3E6-8EEE-4CE3-B951-548814838B09}"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1751112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10</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16910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11</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150495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A412DDF-26DC-4334-A9B5-667A12D89098}" type="slidenum">
              <a:rPr lang="es-MX" smtClean="0"/>
              <a:t>12</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48049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13</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175864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14</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365205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15</a:t>
            </a:fld>
            <a:endParaRPr lang="es-MX"/>
          </a:p>
        </p:txBody>
      </p:sp>
    </p:spTree>
    <p:extLst>
      <p:ext uri="{BB962C8B-B14F-4D97-AF65-F5344CB8AC3E}">
        <p14:creationId xmlns:p14="http://schemas.microsoft.com/office/powerpoint/2010/main" val="10860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16</a:t>
            </a:fld>
            <a:endParaRPr lang="es-MX"/>
          </a:p>
        </p:txBody>
      </p:sp>
    </p:spTree>
    <p:extLst>
      <p:ext uri="{BB962C8B-B14F-4D97-AF65-F5344CB8AC3E}">
        <p14:creationId xmlns:p14="http://schemas.microsoft.com/office/powerpoint/2010/main" val="39056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17</a:t>
            </a:fld>
            <a:endParaRPr lang="es-MX"/>
          </a:p>
        </p:txBody>
      </p:sp>
    </p:spTree>
    <p:extLst>
      <p:ext uri="{BB962C8B-B14F-4D97-AF65-F5344CB8AC3E}">
        <p14:creationId xmlns:p14="http://schemas.microsoft.com/office/powerpoint/2010/main" val="137729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2</a:t>
            </a:fld>
            <a:endParaRPr lang="es-MX"/>
          </a:p>
        </p:txBody>
      </p:sp>
    </p:spTree>
    <p:extLst>
      <p:ext uri="{BB962C8B-B14F-4D97-AF65-F5344CB8AC3E}">
        <p14:creationId xmlns:p14="http://schemas.microsoft.com/office/powerpoint/2010/main" val="341054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3</a:t>
            </a:fld>
            <a:endParaRPr lang="es-MX"/>
          </a:p>
        </p:txBody>
      </p:sp>
    </p:spTree>
    <p:extLst>
      <p:ext uri="{BB962C8B-B14F-4D97-AF65-F5344CB8AC3E}">
        <p14:creationId xmlns:p14="http://schemas.microsoft.com/office/powerpoint/2010/main" val="49750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A412DDF-26DC-4334-A9B5-667A12D89098}" type="slidenum">
              <a:rPr lang="es-MX" smtClean="0"/>
              <a:t>4</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225683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5</a:t>
            </a:fld>
            <a:endParaRPr lang="es-MX"/>
          </a:p>
        </p:txBody>
      </p:sp>
    </p:spTree>
    <p:extLst>
      <p:ext uri="{BB962C8B-B14F-4D97-AF65-F5344CB8AC3E}">
        <p14:creationId xmlns:p14="http://schemas.microsoft.com/office/powerpoint/2010/main" val="283362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6</a:t>
            </a:fld>
            <a:endParaRPr lang="es-MX"/>
          </a:p>
        </p:txBody>
      </p:sp>
    </p:spTree>
    <p:extLst>
      <p:ext uri="{BB962C8B-B14F-4D97-AF65-F5344CB8AC3E}">
        <p14:creationId xmlns:p14="http://schemas.microsoft.com/office/powerpoint/2010/main" val="92525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7</a:t>
            </a:fld>
            <a:endParaRPr lang="es-MX"/>
          </a:p>
        </p:txBody>
      </p:sp>
    </p:spTree>
    <p:extLst>
      <p:ext uri="{BB962C8B-B14F-4D97-AF65-F5344CB8AC3E}">
        <p14:creationId xmlns:p14="http://schemas.microsoft.com/office/powerpoint/2010/main" val="47953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8</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254077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En</a:t>
            </a:r>
            <a:r>
              <a:rPr lang="es-MX" baseline="0" dirty="0"/>
              <a:t> este momento se distribuyen las fechas entre los alumnos que ya tienen institución de Servicio Social </a:t>
            </a:r>
            <a:r>
              <a:rPr lang="es-MX" baseline="0" dirty="0" smtClean="0"/>
              <a:t>Significativo. Los </a:t>
            </a:r>
            <a:r>
              <a:rPr lang="es-MX" baseline="0" dirty="0"/>
              <a:t>que no tienen deberán notificar al profesor para que les agenden una sesión. </a:t>
            </a:r>
          </a:p>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9</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3146053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9602CE-B859-4391-85B7-455171647FEF}"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35596918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602CE-B859-4391-85B7-455171647FEF}"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267070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602CE-B859-4391-85B7-455171647FEF}"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96754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67951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335173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131569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70846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3447080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381540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142300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162670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602CE-B859-4391-85B7-455171647FEF}"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29662717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981239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2257284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B5625-E364-5C49-AA62-9FFCE445553E}" type="datetimeFigureOut">
              <a:rPr lang="en-US" smtClean="0"/>
              <a:t>7/21/2017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AD83FD-7CD2-0245-B26D-7B43FCABC324}" type="slidenum">
              <a:rPr lang="en-US" smtClean="0"/>
              <a:t>‹Nº›</a:t>
            </a:fld>
            <a:endParaRPr lang="en-US" dirty="0"/>
          </a:p>
        </p:txBody>
      </p:sp>
    </p:spTree>
    <p:extLst>
      <p:ext uri="{BB962C8B-B14F-4D97-AF65-F5344CB8AC3E}">
        <p14:creationId xmlns:p14="http://schemas.microsoft.com/office/powerpoint/2010/main" val="155793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02CE-B859-4391-85B7-455171647FEF}"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53081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602CE-B859-4391-85B7-455171647FEF}"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1388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602CE-B859-4391-85B7-455171647FEF}" type="datetimeFigureOut">
              <a:rPr lang="en-US" smtClean="0"/>
              <a:t>7/21/2017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33694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602CE-B859-4391-85B7-455171647FEF}" type="datetimeFigureOut">
              <a:rPr lang="en-US" smtClean="0"/>
              <a:t>7/21/2017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242743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602CE-B859-4391-85B7-455171647FEF}" type="datetimeFigureOut">
              <a:rPr lang="en-US" smtClean="0"/>
              <a:t>7/21/2017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125206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02CE-B859-4391-85B7-455171647FEF}"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956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02CE-B859-4391-85B7-455171647FEF}"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304548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602CE-B859-4391-85B7-455171647FEF}" type="datetimeFigureOut">
              <a:rPr lang="en-US" smtClean="0"/>
              <a:t>7/21/2017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18B1E-8DDE-48B4-B0AE-077B3B25A2F0}" type="slidenum">
              <a:rPr lang="en-US" smtClean="0"/>
              <a:t>‹Nº›</a:t>
            </a:fld>
            <a:endParaRPr lang="en-US"/>
          </a:p>
        </p:txBody>
      </p:sp>
    </p:spTree>
    <p:extLst>
      <p:ext uri="{BB962C8B-B14F-4D97-AF65-F5344CB8AC3E}">
        <p14:creationId xmlns:p14="http://schemas.microsoft.com/office/powerpoint/2010/main" val="302723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5625-E364-5C49-AA62-9FFCE445553E}" type="datetimeFigureOut">
              <a:rPr lang="en-US" smtClean="0"/>
              <a:t>7/21/2017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D83FD-7CD2-0245-B26D-7B43FCABC324}" type="slidenum">
              <a:rPr lang="en-US" smtClean="0"/>
              <a:t>‹Nº›</a:t>
            </a:fld>
            <a:endParaRPr lang="en-US" dirty="0"/>
          </a:p>
        </p:txBody>
      </p:sp>
      <p:sp>
        <p:nvSpPr>
          <p:cNvPr id="7" name="Rounded Rectangle 6"/>
          <p:cNvSpPr/>
          <p:nvPr userDrawn="1"/>
        </p:nvSpPr>
        <p:spPr>
          <a:xfrm>
            <a:off x="-338667" y="-723900"/>
            <a:ext cx="13377333" cy="8369299"/>
          </a:xfrm>
          <a:prstGeom prst="roundRect">
            <a:avLst/>
          </a:prstGeom>
          <a:solidFill>
            <a:srgbClr val="13BE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31200" y="4568660"/>
            <a:ext cx="4707467" cy="2728191"/>
          </a:xfrm>
          <a:prstGeom prst="rect">
            <a:avLst/>
          </a:prstGeom>
        </p:spPr>
      </p:pic>
    </p:spTree>
    <p:extLst>
      <p:ext uri="{BB962C8B-B14F-4D97-AF65-F5344CB8AC3E}">
        <p14:creationId xmlns:p14="http://schemas.microsoft.com/office/powerpoint/2010/main" val="218407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545" y="1621126"/>
            <a:ext cx="10363200" cy="2387600"/>
          </a:xfrm>
        </p:spPr>
        <p:txBody>
          <a:bodyPr>
            <a:noAutofit/>
          </a:bodyPr>
          <a:lstStyle/>
          <a:p>
            <a:r>
              <a:rPr lang="es-MX" sz="11500" b="1" dirty="0">
                <a:solidFill>
                  <a:schemeClr val="bg1"/>
                </a:solidFill>
              </a:rPr>
              <a:t>¡BIENVENIDOS!</a:t>
            </a:r>
          </a:p>
        </p:txBody>
      </p:sp>
    </p:spTree>
    <p:extLst>
      <p:ext uri="{BB962C8B-B14F-4D97-AF65-F5344CB8AC3E}">
        <p14:creationId xmlns:p14="http://schemas.microsoft.com/office/powerpoint/2010/main" val="18032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47927"/>
            <a:ext cx="10515600" cy="1325563"/>
          </a:xfrm>
        </p:spPr>
        <p:txBody>
          <a:bodyPr>
            <a:normAutofit/>
          </a:bodyPr>
          <a:lstStyle/>
          <a:p>
            <a:pPr algn="ctr"/>
            <a:r>
              <a:rPr lang="es-MX" sz="2800" kern="0" dirty="0" smtClean="0">
                <a:latin typeface="Arial" panose="020B0604020202020204" pitchFamily="34" charset="0"/>
                <a:cs typeface="Arial" panose="020B0604020202020204" pitchFamily="34" charset="0"/>
              </a:rPr>
              <a:t>Tarea 1 y 2 </a:t>
            </a:r>
            <a:br>
              <a:rPr lang="es-MX" sz="2800" kern="0" dirty="0" smtClean="0">
                <a:latin typeface="Arial" panose="020B0604020202020204" pitchFamily="34" charset="0"/>
                <a:cs typeface="Arial" panose="020B0604020202020204" pitchFamily="34" charset="0"/>
              </a:rPr>
            </a:br>
            <a:r>
              <a:rPr lang="es-MX" sz="2800" kern="0" dirty="0">
                <a:latin typeface="Arial" panose="020B0604020202020204" pitchFamily="34" charset="0"/>
                <a:cs typeface="Arial" panose="020B0604020202020204" pitchFamily="34" charset="0"/>
              </a:rPr>
              <a:t/>
            </a:r>
            <a:br>
              <a:rPr lang="es-MX" sz="2800" kern="0" dirty="0">
                <a:latin typeface="Arial" panose="020B0604020202020204" pitchFamily="34" charset="0"/>
                <a:cs typeface="Arial" panose="020B0604020202020204" pitchFamily="34" charset="0"/>
              </a:rPr>
            </a:br>
            <a:endParaRPr lang="es-MX" sz="2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8086456"/>
              </p:ext>
            </p:extLst>
          </p:nvPr>
        </p:nvGraphicFramePr>
        <p:xfrm>
          <a:off x="268941" y="1825624"/>
          <a:ext cx="11654117" cy="482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589547" y="1204158"/>
            <a:ext cx="2634915" cy="369332"/>
          </a:xfrm>
          <a:prstGeom prst="rect">
            <a:avLst/>
          </a:prstGeom>
          <a:noFill/>
        </p:spPr>
        <p:txBody>
          <a:bodyPr wrap="square" rtlCol="0">
            <a:spAutoFit/>
          </a:bodyPr>
          <a:lstStyle/>
          <a:p>
            <a:r>
              <a:rPr lang="es-MX" kern="0">
                <a:latin typeface="Arial" panose="020B0604020202020204" pitchFamily="34" charset="0"/>
                <a:cs typeface="Arial" panose="020B0604020202020204" pitchFamily="34" charset="0"/>
              </a:rPr>
              <a:t>Instrucciones</a:t>
            </a:r>
            <a:endParaRPr lang="es-MX" dirty="0"/>
          </a:p>
        </p:txBody>
      </p:sp>
    </p:spTree>
    <p:extLst>
      <p:ext uri="{BB962C8B-B14F-4D97-AF65-F5344CB8AC3E}">
        <p14:creationId xmlns:p14="http://schemas.microsoft.com/office/powerpoint/2010/main" val="3447392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53" y="550606"/>
            <a:ext cx="10515600" cy="1828800"/>
          </a:xfrm>
        </p:spPr>
        <p:txBody>
          <a:bodyPr>
            <a:noAutofit/>
          </a:bodyPr>
          <a:lstStyle/>
          <a:p>
            <a:r>
              <a:rPr lang="es-MX" sz="2800" kern="0" dirty="0">
                <a:solidFill>
                  <a:srgbClr val="15C225"/>
                </a:solidFill>
                <a:latin typeface="Arial" panose="020B0604020202020204" pitchFamily="34" charset="0"/>
                <a:ea typeface="+mn-ea"/>
                <a:cs typeface="Arial" panose="020B0604020202020204" pitchFamily="34" charset="0"/>
              </a:rPr>
              <a:t/>
            </a:r>
            <a:br>
              <a:rPr lang="es-MX" sz="2800" kern="0" dirty="0">
                <a:solidFill>
                  <a:srgbClr val="15C225"/>
                </a:solidFill>
                <a:latin typeface="Arial" panose="020B0604020202020204" pitchFamily="34" charset="0"/>
                <a:ea typeface="+mn-ea"/>
                <a:cs typeface="Arial" panose="020B0604020202020204" pitchFamily="34" charset="0"/>
              </a:rPr>
            </a:br>
            <a:r>
              <a:rPr lang="es-MX" sz="2000" kern="0" dirty="0">
                <a:latin typeface="Arial" panose="020B0604020202020204" pitchFamily="34" charset="0"/>
                <a:ea typeface="+mn-ea"/>
                <a:cs typeface="Arial" panose="020B0604020202020204" pitchFamily="34" charset="0"/>
              </a:rPr>
              <a:t>El siguiente paso es que la institución te acepte para realizar tu SSS durante </a:t>
            </a:r>
            <a:r>
              <a:rPr lang="es-MX" sz="2000" kern="0" dirty="0" smtClean="0">
                <a:latin typeface="Arial" panose="020B0604020202020204" pitchFamily="34" charset="0"/>
                <a:ea typeface="+mn-ea"/>
                <a:cs typeface="Arial" panose="020B0604020202020204" pitchFamily="34" charset="0"/>
              </a:rPr>
              <a:t>todo </a:t>
            </a:r>
            <a:r>
              <a:rPr lang="es-MX" sz="2000" kern="0" dirty="0">
                <a:latin typeface="Arial" panose="020B0604020202020204" pitchFamily="34" charset="0"/>
                <a:ea typeface="+mn-ea"/>
                <a:cs typeface="Arial" panose="020B0604020202020204" pitchFamily="34" charset="0"/>
              </a:rPr>
              <a:t>el año, solicita que te firmen el </a:t>
            </a:r>
            <a:r>
              <a:rPr lang="es-MX" sz="2000" kern="0" dirty="0" smtClean="0">
                <a:latin typeface="Arial" panose="020B0604020202020204" pitchFamily="34" charset="0"/>
                <a:ea typeface="+mn-ea"/>
                <a:cs typeface="Arial" panose="020B0604020202020204" pitchFamily="34" charset="0"/>
              </a:rPr>
              <a:t>Anexo </a:t>
            </a:r>
            <a:r>
              <a:rPr lang="es-MX" sz="2000" kern="0" dirty="0">
                <a:latin typeface="Arial" panose="020B0604020202020204" pitchFamily="34" charset="0"/>
                <a:ea typeface="+mn-ea"/>
                <a:cs typeface="Arial" panose="020B0604020202020204" pitchFamily="34" charset="0"/>
              </a:rPr>
              <a:t>1. </a:t>
            </a:r>
            <a:br>
              <a:rPr lang="es-MX" sz="2000" kern="0" dirty="0">
                <a:latin typeface="Arial" panose="020B0604020202020204" pitchFamily="34" charset="0"/>
                <a:ea typeface="+mn-ea"/>
                <a:cs typeface="Arial" panose="020B0604020202020204" pitchFamily="34" charset="0"/>
              </a:rPr>
            </a:br>
            <a:r>
              <a:rPr lang="es-MX" sz="2000" kern="0" dirty="0">
                <a:latin typeface="Arial" panose="020B0604020202020204" pitchFamily="34" charset="0"/>
                <a:ea typeface="+mn-ea"/>
                <a:cs typeface="Arial" panose="020B0604020202020204" pitchFamily="34" charset="0"/>
              </a:rPr>
              <a:t/>
            </a:r>
            <a:br>
              <a:rPr lang="es-MX" sz="2000" kern="0" dirty="0">
                <a:latin typeface="Arial" panose="020B0604020202020204" pitchFamily="34" charset="0"/>
                <a:ea typeface="+mn-ea"/>
                <a:cs typeface="Arial" panose="020B0604020202020204" pitchFamily="34" charset="0"/>
              </a:rPr>
            </a:br>
            <a:r>
              <a:rPr lang="es-MX" sz="2000" kern="0" dirty="0">
                <a:latin typeface="Arial" panose="020B0604020202020204" pitchFamily="34" charset="0"/>
                <a:ea typeface="+mn-ea"/>
                <a:cs typeface="Arial" panose="020B0604020202020204" pitchFamily="34" charset="0"/>
              </a:rPr>
              <a:t>En caso de </a:t>
            </a:r>
            <a:r>
              <a:rPr lang="es-MX" sz="2000" kern="0" dirty="0" smtClean="0">
                <a:latin typeface="Arial" panose="020B0604020202020204" pitchFamily="34" charset="0"/>
                <a:ea typeface="+mn-ea"/>
                <a:cs typeface="Arial" panose="020B0604020202020204" pitchFamily="34" charset="0"/>
              </a:rPr>
              <a:t>no </a:t>
            </a:r>
            <a:r>
              <a:rPr lang="es-MX" sz="2000" kern="0" dirty="0">
                <a:latin typeface="Arial" panose="020B0604020202020204" pitchFamily="34" charset="0"/>
                <a:ea typeface="+mn-ea"/>
                <a:cs typeface="Arial" panose="020B0604020202020204" pitchFamily="34" charset="0"/>
              </a:rPr>
              <a:t>contar con el Anexo 1, la Universidad NO podrá acreditar tus horas de Servicio Social Significativo.</a:t>
            </a:r>
            <a:endParaRPr lang="es-MX" sz="2000" kern="0" dirty="0">
              <a:solidFill>
                <a:srgbClr val="15C225"/>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3"/>
          <a:srcRect r="22857"/>
          <a:stretch/>
        </p:blipFill>
        <p:spPr>
          <a:xfrm>
            <a:off x="842191" y="2720765"/>
            <a:ext cx="9319726" cy="3755187"/>
          </a:xfrm>
          <a:prstGeom prst="rect">
            <a:avLst/>
          </a:prstGeom>
        </p:spPr>
      </p:pic>
      <p:sp>
        <p:nvSpPr>
          <p:cNvPr id="6" name="Oval 5"/>
          <p:cNvSpPr/>
          <p:nvPr/>
        </p:nvSpPr>
        <p:spPr>
          <a:xfrm>
            <a:off x="816165" y="5689667"/>
            <a:ext cx="1604865" cy="5971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Rounded Corners 6"/>
          <p:cNvSpPr/>
          <p:nvPr/>
        </p:nvSpPr>
        <p:spPr>
          <a:xfrm>
            <a:off x="3523859" y="3831088"/>
            <a:ext cx="6896879" cy="15345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extBox 7"/>
          <p:cNvSpPr txBox="1"/>
          <p:nvPr/>
        </p:nvSpPr>
        <p:spPr>
          <a:xfrm>
            <a:off x="5418797" y="4194521"/>
            <a:ext cx="4743120" cy="738664"/>
          </a:xfrm>
          <a:prstGeom prst="rect">
            <a:avLst/>
          </a:prstGeom>
          <a:solidFill>
            <a:schemeClr val="bg1"/>
          </a:solidFill>
        </p:spPr>
        <p:txBody>
          <a:bodyPr wrap="square" rtlCol="0">
            <a:spAutoFit/>
          </a:bodyPr>
          <a:lstStyle/>
          <a:p>
            <a:r>
              <a:rPr lang="es-MX" sz="1400" dirty="0"/>
              <a:t>El anexo 1 es llenado por el alumno y la institución, debe ser firmado por el responsable de la institución y tu profesor del taller de SSS. </a:t>
            </a:r>
          </a:p>
        </p:txBody>
      </p:sp>
      <p:sp>
        <p:nvSpPr>
          <p:cNvPr id="3" name="CuadroTexto 2"/>
          <p:cNvSpPr txBox="1"/>
          <p:nvPr/>
        </p:nvSpPr>
        <p:spPr>
          <a:xfrm>
            <a:off x="0" y="110840"/>
            <a:ext cx="12191999" cy="954107"/>
          </a:xfrm>
          <a:prstGeom prst="rect">
            <a:avLst/>
          </a:prstGeom>
          <a:noFill/>
        </p:spPr>
        <p:txBody>
          <a:bodyPr wrap="square" rtlCol="0">
            <a:spAutoFit/>
          </a:bodyPr>
          <a:lstStyle/>
          <a:p>
            <a:pPr algn="ctr"/>
            <a:r>
              <a:rPr lang="es-MX" sz="2800" kern="0" dirty="0">
                <a:latin typeface="Arial" panose="020B0604020202020204" pitchFamily="34" charset="0"/>
                <a:cs typeface="Arial" panose="020B0604020202020204" pitchFamily="34" charset="0"/>
              </a:rPr>
              <a:t>Anexo 1</a:t>
            </a:r>
            <a:br>
              <a:rPr lang="es-MX" sz="2800" kern="0" dirty="0">
                <a:latin typeface="Arial" panose="020B0604020202020204" pitchFamily="34" charset="0"/>
                <a:cs typeface="Arial" panose="020B0604020202020204" pitchFamily="34" charset="0"/>
              </a:rPr>
            </a:br>
            <a:endParaRPr lang="es-MX" sz="2800" dirty="0"/>
          </a:p>
        </p:txBody>
      </p:sp>
    </p:spTree>
    <p:extLst>
      <p:ext uri="{BB962C8B-B14F-4D97-AF65-F5344CB8AC3E}">
        <p14:creationId xmlns:p14="http://schemas.microsoft.com/office/powerpoint/2010/main" val="438931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5011" y="792093"/>
            <a:ext cx="9095873" cy="5801211"/>
          </a:xfrm>
          <a:prstGeom prst="rect">
            <a:avLst/>
          </a:prstGeom>
        </p:spPr>
      </p:pic>
      <p:sp>
        <p:nvSpPr>
          <p:cNvPr id="6" name="Callout: Line 5"/>
          <p:cNvSpPr/>
          <p:nvPr/>
        </p:nvSpPr>
        <p:spPr>
          <a:xfrm flipH="1" flipV="1">
            <a:off x="1515978" y="1936792"/>
            <a:ext cx="7531768" cy="2996558"/>
          </a:xfrm>
          <a:prstGeom prst="borderCallout1">
            <a:avLst>
              <a:gd name="adj1" fmla="val 46199"/>
              <a:gd name="adj2" fmla="val -609"/>
              <a:gd name="adj3" fmla="val 66925"/>
              <a:gd name="adj4" fmla="val -12170"/>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TextBox 6"/>
          <p:cNvSpPr txBox="1"/>
          <p:nvPr/>
        </p:nvSpPr>
        <p:spPr>
          <a:xfrm>
            <a:off x="9624281" y="1449012"/>
            <a:ext cx="1832591" cy="1323439"/>
          </a:xfrm>
          <a:prstGeom prst="rect">
            <a:avLst/>
          </a:prstGeom>
          <a:solidFill>
            <a:schemeClr val="bg1"/>
          </a:solidFill>
        </p:spPr>
        <p:txBody>
          <a:bodyPr wrap="square" rtlCol="0">
            <a:spAutoFit/>
          </a:bodyPr>
          <a:lstStyle/>
          <a:p>
            <a:pPr algn="ctr"/>
            <a:r>
              <a:rPr lang="es-MX" sz="1600" b="1" dirty="0">
                <a:latin typeface="Arial" panose="020B0604020202020204" pitchFamily="34" charset="0"/>
                <a:cs typeface="Arial" panose="020B0604020202020204" pitchFamily="34" charset="0"/>
              </a:rPr>
              <a:t>IMPORTANTE: </a:t>
            </a:r>
          </a:p>
          <a:p>
            <a:pPr algn="ctr"/>
            <a:r>
              <a:rPr lang="es-MX" sz="1600" dirty="0">
                <a:latin typeface="Arial" panose="020B0604020202020204" pitchFamily="34" charset="0"/>
                <a:cs typeface="Arial" panose="020B0604020202020204" pitchFamily="34" charset="0"/>
              </a:rPr>
              <a:t>Los datos de la </a:t>
            </a:r>
          </a:p>
          <a:p>
            <a:pPr algn="ctr"/>
            <a:r>
              <a:rPr lang="es-MX" sz="1600" dirty="0">
                <a:latin typeface="Arial" panose="020B0604020202020204" pitchFamily="34" charset="0"/>
                <a:cs typeface="Arial" panose="020B0604020202020204" pitchFamily="34" charset="0"/>
              </a:rPr>
              <a:t>Institución y del alumno deben estar completos. </a:t>
            </a:r>
          </a:p>
        </p:txBody>
      </p:sp>
      <p:sp>
        <p:nvSpPr>
          <p:cNvPr id="8" name="Callout: Line 7"/>
          <p:cNvSpPr/>
          <p:nvPr/>
        </p:nvSpPr>
        <p:spPr>
          <a:xfrm flipH="1" flipV="1">
            <a:off x="1515975" y="5008624"/>
            <a:ext cx="7531769" cy="1584679"/>
          </a:xfrm>
          <a:prstGeom prst="borderCallout1">
            <a:avLst>
              <a:gd name="adj1" fmla="val 50460"/>
              <a:gd name="adj2" fmla="val -622"/>
              <a:gd name="adj3" fmla="val 79469"/>
              <a:gd name="adj4" fmla="val -1395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Box 8"/>
          <p:cNvSpPr txBox="1"/>
          <p:nvPr/>
        </p:nvSpPr>
        <p:spPr>
          <a:xfrm>
            <a:off x="9782678" y="4285339"/>
            <a:ext cx="1851859" cy="1569660"/>
          </a:xfrm>
          <a:prstGeom prst="rect">
            <a:avLst/>
          </a:prstGeom>
          <a:solidFill>
            <a:schemeClr val="bg1"/>
          </a:solidFill>
        </p:spPr>
        <p:txBody>
          <a:bodyPr wrap="square" rtlCol="0">
            <a:spAutoFit/>
          </a:bodyPr>
          <a:lstStyle/>
          <a:p>
            <a:pPr algn="ctr"/>
            <a:r>
              <a:rPr lang="es-MX" sz="1600" b="1" dirty="0">
                <a:latin typeface="Arial" panose="020B0604020202020204" pitchFamily="34" charset="0"/>
                <a:cs typeface="Arial" panose="020B0604020202020204" pitchFamily="34" charset="0"/>
              </a:rPr>
              <a:t>IMPORTANTE: </a:t>
            </a:r>
          </a:p>
          <a:p>
            <a:pPr algn="ctr"/>
            <a:r>
              <a:rPr lang="es-MX" sz="1600" dirty="0">
                <a:latin typeface="Arial" panose="020B0604020202020204" pitchFamily="34" charset="0"/>
                <a:cs typeface="Arial" panose="020B0604020202020204" pitchFamily="34" charset="0"/>
              </a:rPr>
              <a:t>Estas actividades deben describir lo que realizarás durante tus 480 horas de SSS.</a:t>
            </a:r>
          </a:p>
        </p:txBody>
      </p:sp>
      <p:sp>
        <p:nvSpPr>
          <p:cNvPr id="3" name="CuadroTexto 2"/>
          <p:cNvSpPr txBox="1"/>
          <p:nvPr/>
        </p:nvSpPr>
        <p:spPr>
          <a:xfrm>
            <a:off x="385011" y="91833"/>
            <a:ext cx="12192000" cy="523220"/>
          </a:xfrm>
          <a:prstGeom prst="rect">
            <a:avLst/>
          </a:prstGeom>
          <a:noFill/>
        </p:spPr>
        <p:txBody>
          <a:bodyPr wrap="square" rtlCol="0">
            <a:spAutoFit/>
          </a:bodyPr>
          <a:lstStyle/>
          <a:p>
            <a:r>
              <a:rPr lang="es-419" sz="2800" dirty="0" smtClean="0">
                <a:latin typeface="Arial" panose="020B0604020202020204" pitchFamily="34" charset="0"/>
                <a:cs typeface="Arial" panose="020B0604020202020204" pitchFamily="34" charset="0"/>
              </a:rPr>
              <a:t>Ejemplo anexo 1</a:t>
            </a: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617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046" y="165909"/>
            <a:ext cx="9609753" cy="6471084"/>
          </a:xfrm>
          <a:prstGeom prst="rect">
            <a:avLst/>
          </a:prstGeom>
        </p:spPr>
      </p:pic>
      <p:sp>
        <p:nvSpPr>
          <p:cNvPr id="5" name="Callout: Line 4"/>
          <p:cNvSpPr/>
          <p:nvPr/>
        </p:nvSpPr>
        <p:spPr>
          <a:xfrm flipH="1">
            <a:off x="220045" y="165909"/>
            <a:ext cx="9465130" cy="577041"/>
          </a:xfrm>
          <a:prstGeom prst="borderCallout1">
            <a:avLst>
              <a:gd name="adj1" fmla="val 28452"/>
              <a:gd name="adj2" fmla="val -644"/>
              <a:gd name="adj3" fmla="val 57523"/>
              <a:gd name="adj4" fmla="val -757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p:cNvSpPr txBox="1"/>
          <p:nvPr/>
        </p:nvSpPr>
        <p:spPr>
          <a:xfrm>
            <a:off x="10223585" y="562713"/>
            <a:ext cx="1568594" cy="2308324"/>
          </a:xfrm>
          <a:prstGeom prst="rect">
            <a:avLst/>
          </a:prstGeom>
          <a:solidFill>
            <a:schemeClr val="bg1"/>
          </a:solidFill>
        </p:spPr>
        <p:txBody>
          <a:bodyPr wrap="square" rtlCol="0">
            <a:spAutoFit/>
          </a:bodyPr>
          <a:lstStyle/>
          <a:p>
            <a:pPr algn="ctr"/>
            <a:r>
              <a:rPr lang="es-MX" b="1" dirty="0">
                <a:latin typeface="Arial" panose="020B0604020202020204" pitchFamily="34" charset="0"/>
                <a:cs typeface="Arial" panose="020B0604020202020204" pitchFamily="34" charset="0"/>
              </a:rPr>
              <a:t>Tu institución, </a:t>
            </a:r>
            <a:r>
              <a:rPr lang="es-MX" dirty="0" smtClean="0">
                <a:latin typeface="Arial" panose="020B0604020202020204" pitchFamily="34" charset="0"/>
                <a:cs typeface="Arial" panose="020B0604020202020204" pitchFamily="34" charset="0"/>
              </a:rPr>
              <a:t>¿A </a:t>
            </a:r>
            <a:r>
              <a:rPr lang="es-MX" dirty="0">
                <a:latin typeface="Arial" panose="020B0604020202020204" pitchFamily="34" charset="0"/>
                <a:cs typeface="Arial" panose="020B0604020202020204" pitchFamily="34" charset="0"/>
              </a:rPr>
              <a:t>cuáles impacta? </a:t>
            </a:r>
          </a:p>
          <a:p>
            <a:pPr algn="ctr"/>
            <a:r>
              <a:rPr lang="es-MX" dirty="0">
                <a:latin typeface="Arial" panose="020B0604020202020204" pitchFamily="34" charset="0"/>
                <a:cs typeface="Arial" panose="020B0604020202020204" pitchFamily="34" charset="0"/>
              </a:rPr>
              <a:t>En caso de dudas, revisar con la institución.</a:t>
            </a:r>
          </a:p>
        </p:txBody>
      </p:sp>
      <p:sp>
        <p:nvSpPr>
          <p:cNvPr id="7" name="TextBox 6"/>
          <p:cNvSpPr txBox="1"/>
          <p:nvPr/>
        </p:nvSpPr>
        <p:spPr>
          <a:xfrm>
            <a:off x="10139363" y="3791863"/>
            <a:ext cx="1652815" cy="1815882"/>
          </a:xfrm>
          <a:prstGeom prst="rect">
            <a:avLst/>
          </a:prstGeom>
          <a:solidFill>
            <a:schemeClr val="bg1"/>
          </a:solidFill>
        </p:spPr>
        <p:txBody>
          <a:bodyPr wrap="square" rtlCol="0">
            <a:spAutoFit/>
          </a:bodyPr>
          <a:lstStyle/>
          <a:p>
            <a:pPr algn="ctr"/>
            <a:r>
              <a:rPr lang="es-MX" sz="1600" b="1" dirty="0">
                <a:latin typeface="Arial" panose="020B0604020202020204" pitchFamily="34" charset="0"/>
                <a:cs typeface="Arial" panose="020B0604020202020204" pitchFamily="34" charset="0"/>
              </a:rPr>
              <a:t>IMPORTANTE: </a:t>
            </a:r>
          </a:p>
          <a:p>
            <a:pPr algn="ctr"/>
            <a:r>
              <a:rPr lang="es-MX" sz="1600" dirty="0">
                <a:latin typeface="Arial" panose="020B0604020202020204" pitchFamily="34" charset="0"/>
                <a:cs typeface="Arial" panose="020B0604020202020204" pitchFamily="34" charset="0"/>
              </a:rPr>
              <a:t>Esta información debe estar completa y ser respetada durante tu SSS.</a:t>
            </a:r>
          </a:p>
        </p:txBody>
      </p:sp>
      <p:sp>
        <p:nvSpPr>
          <p:cNvPr id="8" name="Callout: Line 7"/>
          <p:cNvSpPr/>
          <p:nvPr/>
        </p:nvSpPr>
        <p:spPr>
          <a:xfrm flipH="1">
            <a:off x="292357" y="5030449"/>
            <a:ext cx="9465130" cy="1606544"/>
          </a:xfrm>
          <a:prstGeom prst="borderCallout1">
            <a:avLst>
              <a:gd name="adj1" fmla="val 28452"/>
              <a:gd name="adj2" fmla="val -644"/>
              <a:gd name="adj3" fmla="val 6414"/>
              <a:gd name="adj4" fmla="val -3437"/>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57887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8586" y="0"/>
            <a:ext cx="7952014" cy="6823024"/>
          </a:xfrm>
          <a:prstGeom prst="rect">
            <a:avLst/>
          </a:prstGeom>
        </p:spPr>
      </p:pic>
      <p:sp>
        <p:nvSpPr>
          <p:cNvPr id="5" name="Callout: Line 4"/>
          <p:cNvSpPr/>
          <p:nvPr/>
        </p:nvSpPr>
        <p:spPr>
          <a:xfrm flipH="1">
            <a:off x="220045" y="0"/>
            <a:ext cx="9465130" cy="4646645"/>
          </a:xfrm>
          <a:prstGeom prst="borderCallout1">
            <a:avLst>
              <a:gd name="adj1" fmla="val 28452"/>
              <a:gd name="adj2" fmla="val -644"/>
              <a:gd name="adj3" fmla="val 14626"/>
              <a:gd name="adj4" fmla="val -4620"/>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p:cNvSpPr txBox="1"/>
          <p:nvPr/>
        </p:nvSpPr>
        <p:spPr>
          <a:xfrm>
            <a:off x="10163535" y="9261"/>
            <a:ext cx="1832591" cy="1169551"/>
          </a:xfrm>
          <a:prstGeom prst="rect">
            <a:avLst/>
          </a:prstGeom>
          <a:solidFill>
            <a:schemeClr val="bg1"/>
          </a:solidFill>
        </p:spPr>
        <p:txBody>
          <a:bodyPr wrap="square" rtlCol="0">
            <a:spAutoFit/>
          </a:bodyPr>
          <a:lstStyle/>
          <a:p>
            <a:pPr algn="ctr"/>
            <a:r>
              <a:rPr lang="es-MX" sz="1400" dirty="0">
                <a:latin typeface="Arial" panose="020B0604020202020204" pitchFamily="34" charset="0"/>
                <a:cs typeface="Arial" panose="020B0604020202020204" pitchFamily="34" charset="0"/>
              </a:rPr>
              <a:t>Al firmar este </a:t>
            </a:r>
            <a:r>
              <a:rPr lang="es-MX" sz="1400" dirty="0" smtClean="0">
                <a:latin typeface="Arial" panose="020B0604020202020204" pitchFamily="34" charset="0"/>
                <a:cs typeface="Arial" panose="020B0604020202020204" pitchFamily="34" charset="0"/>
              </a:rPr>
              <a:t>documento, tú te </a:t>
            </a:r>
            <a:r>
              <a:rPr lang="es-MX" sz="1400" dirty="0">
                <a:latin typeface="Arial" panose="020B0604020202020204" pitchFamily="34" charset="0"/>
                <a:cs typeface="Arial" panose="020B0604020202020204" pitchFamily="34" charset="0"/>
              </a:rPr>
              <a:t>comprometes con la institución y la institución contigo.</a:t>
            </a:r>
          </a:p>
        </p:txBody>
      </p:sp>
      <p:sp>
        <p:nvSpPr>
          <p:cNvPr id="7" name="Callout: Line 6"/>
          <p:cNvSpPr/>
          <p:nvPr/>
        </p:nvSpPr>
        <p:spPr>
          <a:xfrm flipH="1">
            <a:off x="220044" y="4679137"/>
            <a:ext cx="9465130" cy="2211355"/>
          </a:xfrm>
          <a:prstGeom prst="borderCallout1">
            <a:avLst>
              <a:gd name="adj1" fmla="val 49177"/>
              <a:gd name="adj2" fmla="val -313"/>
              <a:gd name="adj3" fmla="val 31360"/>
              <a:gd name="adj4" fmla="val -7528"/>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extBox 7"/>
          <p:cNvSpPr txBox="1"/>
          <p:nvPr/>
        </p:nvSpPr>
        <p:spPr>
          <a:xfrm>
            <a:off x="10139363" y="3938759"/>
            <a:ext cx="1880937" cy="1415772"/>
          </a:xfrm>
          <a:prstGeom prst="rect">
            <a:avLst/>
          </a:prstGeom>
          <a:solidFill>
            <a:schemeClr val="bg1"/>
          </a:solidFill>
        </p:spPr>
        <p:txBody>
          <a:bodyPr wrap="square" rtlCol="0">
            <a:spAutoFit/>
          </a:bodyPr>
          <a:lstStyle/>
          <a:p>
            <a:pPr algn="just"/>
            <a:r>
              <a:rPr lang="es-MX" sz="1600" b="1" dirty="0">
                <a:latin typeface="Arial" panose="020B0604020202020204" pitchFamily="34" charset="0"/>
                <a:cs typeface="Arial" panose="020B0604020202020204" pitchFamily="34" charset="0"/>
              </a:rPr>
              <a:t>FIRMA: </a:t>
            </a:r>
          </a:p>
          <a:p>
            <a:pPr marL="342900" indent="-342900">
              <a:buAutoNum type="arabicPeriod"/>
            </a:pPr>
            <a:r>
              <a:rPr lang="es-MX" sz="1400" dirty="0" smtClean="0">
                <a:latin typeface="Arial" panose="020B0604020202020204" pitchFamily="34" charset="0"/>
                <a:cs typeface="Arial" panose="020B0604020202020204" pitchFamily="34" charset="0"/>
              </a:rPr>
              <a:t>Alumno.</a:t>
            </a:r>
            <a:endParaRPr lang="es-MX" sz="1400" dirty="0">
              <a:latin typeface="Arial" panose="020B0604020202020204" pitchFamily="34" charset="0"/>
              <a:cs typeface="Arial" panose="020B0604020202020204" pitchFamily="34" charset="0"/>
            </a:endParaRPr>
          </a:p>
          <a:p>
            <a:pPr marL="342900" indent="-342900">
              <a:buAutoNum type="arabicPeriod"/>
            </a:pPr>
            <a:r>
              <a:rPr lang="es-MX" sz="1400" dirty="0">
                <a:latin typeface="Arial" panose="020B0604020202020204" pitchFamily="34" charset="0"/>
                <a:cs typeface="Arial" panose="020B0604020202020204" pitchFamily="34" charset="0"/>
              </a:rPr>
              <a:t>Responsable de la </a:t>
            </a:r>
            <a:r>
              <a:rPr lang="es-MX" sz="1400" dirty="0" smtClean="0">
                <a:latin typeface="Arial" panose="020B0604020202020204" pitchFamily="34" charset="0"/>
                <a:cs typeface="Arial" panose="020B0604020202020204" pitchFamily="34" charset="0"/>
              </a:rPr>
              <a:t>institución.</a:t>
            </a:r>
            <a:endParaRPr lang="es-MX" sz="1400" dirty="0">
              <a:latin typeface="Arial" panose="020B0604020202020204" pitchFamily="34" charset="0"/>
              <a:cs typeface="Arial" panose="020B0604020202020204" pitchFamily="34" charset="0"/>
            </a:endParaRPr>
          </a:p>
          <a:p>
            <a:pPr marL="342900" indent="-342900">
              <a:buAutoNum type="arabicPeriod"/>
            </a:pPr>
            <a:r>
              <a:rPr lang="es-MX" sz="1400" dirty="0">
                <a:latin typeface="Arial" panose="020B0604020202020204" pitchFamily="34" charset="0"/>
                <a:cs typeface="Arial" panose="020B0604020202020204" pitchFamily="34" charset="0"/>
              </a:rPr>
              <a:t>Profesor de </a:t>
            </a:r>
            <a:r>
              <a:rPr lang="es-MX" sz="1400" dirty="0" smtClean="0">
                <a:latin typeface="Arial" panose="020B0604020202020204" pitchFamily="34" charset="0"/>
                <a:cs typeface="Arial" panose="020B0604020202020204" pitchFamily="34" charset="0"/>
              </a:rPr>
              <a:t>SSS.</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72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96348"/>
            <a:ext cx="10515600" cy="5580615"/>
          </a:xfrm>
        </p:spPr>
        <p:txBody>
          <a:bodyPr/>
          <a:lstStyle/>
          <a:p>
            <a:pPr marL="0" indent="0">
              <a:buNone/>
            </a:pPr>
            <a:r>
              <a:rPr lang="es-419" dirty="0">
                <a:latin typeface="Arial" panose="020B0604020202020204" pitchFamily="34" charset="0"/>
                <a:cs typeface="Arial" panose="020B0604020202020204" pitchFamily="34" charset="0"/>
              </a:rPr>
              <a:t>Entregables</a:t>
            </a:r>
            <a:r>
              <a:rPr lang="es-419" dirty="0" smtClean="0">
                <a:latin typeface="Arial" panose="020B0604020202020204" pitchFamily="34" charset="0"/>
                <a:cs typeface="Arial" panose="020B0604020202020204" pitchFamily="34" charset="0"/>
              </a:rPr>
              <a:t>:</a:t>
            </a:r>
          </a:p>
          <a:p>
            <a:pPr marL="0" indent="0">
              <a:buNone/>
            </a:pPr>
            <a:endParaRPr lang="es-419" sz="2000" dirty="0">
              <a:latin typeface="Arial" panose="020B0604020202020204" pitchFamily="34" charset="0"/>
              <a:cs typeface="Arial" panose="020B0604020202020204" pitchFamily="34" charset="0"/>
            </a:endParaRPr>
          </a:p>
          <a:p>
            <a:r>
              <a:rPr lang="es-419" sz="2000" dirty="0">
                <a:latin typeface="Arial" panose="020B0604020202020204" pitchFamily="34" charset="0"/>
                <a:cs typeface="Arial" panose="020B0604020202020204" pitchFamily="34" charset="0"/>
              </a:rPr>
              <a:t>Tarea </a:t>
            </a:r>
            <a:r>
              <a:rPr lang="es-419" sz="2000" dirty="0" smtClean="0">
                <a:latin typeface="Arial" panose="020B0604020202020204" pitchFamily="34" charset="0"/>
                <a:cs typeface="Arial" panose="020B0604020202020204" pitchFamily="34" charset="0"/>
              </a:rPr>
              <a:t>1: Listado </a:t>
            </a:r>
            <a:r>
              <a:rPr lang="es-419" sz="2000" dirty="0">
                <a:latin typeface="Arial" panose="020B0604020202020204" pitchFamily="34" charset="0"/>
                <a:cs typeface="Arial" panose="020B0604020202020204" pitchFamily="34" charset="0"/>
              </a:rPr>
              <a:t>con actividades </a:t>
            </a:r>
            <a:r>
              <a:rPr lang="es-MX" sz="2000" dirty="0">
                <a:latin typeface="Arial" panose="020B0604020202020204" pitchFamily="34" charset="0"/>
                <a:cs typeface="Arial" panose="020B0604020202020204" pitchFamily="34" charset="0"/>
              </a:rPr>
              <a:t>realizadas durante el periodo vacacional y la cantidad de horas acreditadas por este </a:t>
            </a:r>
            <a:r>
              <a:rPr lang="es-MX" sz="2000" dirty="0" smtClean="0">
                <a:latin typeface="Arial" panose="020B0604020202020204" pitchFamily="34" charset="0"/>
                <a:cs typeface="Arial" panose="020B0604020202020204" pitchFamily="34" charset="0"/>
              </a:rPr>
              <a:t>concepto.</a:t>
            </a:r>
            <a:endParaRPr lang="es-419" sz="2000" dirty="0">
              <a:latin typeface="Arial" panose="020B0604020202020204" pitchFamily="34" charset="0"/>
              <a:cs typeface="Arial" panose="020B0604020202020204" pitchFamily="34" charset="0"/>
            </a:endParaRPr>
          </a:p>
          <a:p>
            <a:r>
              <a:rPr lang="es-419" sz="2000" dirty="0">
                <a:latin typeface="Arial" panose="020B0604020202020204" pitchFamily="34" charset="0"/>
                <a:cs typeface="Arial" panose="020B0604020202020204" pitchFamily="34" charset="0"/>
              </a:rPr>
              <a:t>Tarea </a:t>
            </a:r>
            <a:r>
              <a:rPr lang="es-419" sz="2000" dirty="0" smtClean="0">
                <a:latin typeface="Arial" panose="020B0604020202020204" pitchFamily="34" charset="0"/>
                <a:cs typeface="Arial" panose="020B0604020202020204" pitchFamily="34" charset="0"/>
              </a:rPr>
              <a:t>2: Anexo </a:t>
            </a:r>
            <a:r>
              <a:rPr lang="es-419" sz="2000" dirty="0">
                <a:latin typeface="Arial" panose="020B0604020202020204" pitchFamily="34" charset="0"/>
                <a:cs typeface="Arial" panose="020B0604020202020204" pitchFamily="34" charset="0"/>
              </a:rPr>
              <a:t>1 </a:t>
            </a:r>
            <a:r>
              <a:rPr lang="es-MX" sz="2000" dirty="0">
                <a:latin typeface="Arial" panose="020B0604020202020204" pitchFamily="34" charset="0"/>
                <a:cs typeface="Arial" panose="020B0604020202020204" pitchFamily="34" charset="0"/>
              </a:rPr>
              <a:t>lleno y firmado por su organización de Servicio Social Significativo</a:t>
            </a:r>
            <a:r>
              <a:rPr lang="es-MX" sz="2000" dirty="0" smtClean="0">
                <a:latin typeface="Arial" panose="020B0604020202020204" pitchFamily="34" charset="0"/>
                <a:cs typeface="Arial" panose="020B0604020202020204" pitchFamily="34" charset="0"/>
              </a:rPr>
              <a:t>.</a:t>
            </a:r>
          </a:p>
          <a:p>
            <a:endParaRPr lang="es-419" sz="2000" dirty="0">
              <a:latin typeface="Arial" panose="020B0604020202020204" pitchFamily="34" charset="0"/>
              <a:cs typeface="Arial" panose="020B0604020202020204" pitchFamily="34" charset="0"/>
            </a:endParaRPr>
          </a:p>
          <a:p>
            <a:pPr marL="0" indent="0">
              <a:buNone/>
            </a:pPr>
            <a:r>
              <a:rPr lang="es-419" dirty="0" smtClean="0">
                <a:latin typeface="Arial" panose="020B0604020202020204" pitchFamily="34" charset="0"/>
                <a:cs typeface="Arial" panose="020B0604020202020204" pitchFamily="34" charset="0"/>
              </a:rPr>
              <a:t>Recuerda: </a:t>
            </a:r>
            <a:endParaRPr lang="es-MX" dirty="0">
              <a:latin typeface="Arial" panose="020B0604020202020204" pitchFamily="34" charset="0"/>
              <a:cs typeface="Arial" panose="020B0604020202020204" pitchFamily="34" charset="0"/>
            </a:endParaRPr>
          </a:p>
          <a:p>
            <a:r>
              <a:rPr lang="es-MX" sz="2000" dirty="0" smtClean="0">
                <a:latin typeface="Arial" panose="020B0604020202020204" pitchFamily="34" charset="0"/>
                <a:cs typeface="Arial" panose="020B0604020202020204" pitchFamily="34" charset="0"/>
              </a:rPr>
              <a:t>Descargar </a:t>
            </a:r>
            <a:r>
              <a:rPr lang="es-MX" sz="2000" dirty="0">
                <a:latin typeface="Arial" panose="020B0604020202020204" pitchFamily="34" charset="0"/>
                <a:cs typeface="Arial" panose="020B0604020202020204" pitchFamily="34" charset="0"/>
              </a:rPr>
              <a:t>e </a:t>
            </a:r>
            <a:r>
              <a:rPr lang="es-MX" sz="2000" dirty="0" smtClean="0">
                <a:latin typeface="Arial" panose="020B0604020202020204" pitchFamily="34" charset="0"/>
                <a:cs typeface="Arial" panose="020B0604020202020204" pitchFamily="34" charset="0"/>
              </a:rPr>
              <a:t>imprimir </a:t>
            </a:r>
            <a:r>
              <a:rPr lang="es-MX" sz="2000" dirty="0">
                <a:latin typeface="Arial" panose="020B0604020202020204" pitchFamily="34" charset="0"/>
                <a:cs typeface="Arial" panose="020B0604020202020204" pitchFamily="34" charset="0"/>
              </a:rPr>
              <a:t>la minuta para la sesión en la fecha que </a:t>
            </a:r>
            <a:r>
              <a:rPr lang="es-MX" sz="2000" dirty="0" smtClean="0">
                <a:latin typeface="Arial" panose="020B0604020202020204" pitchFamily="34" charset="0"/>
                <a:cs typeface="Arial" panose="020B0604020202020204" pitchFamily="34" charset="0"/>
              </a:rPr>
              <a:t>corresponde.</a:t>
            </a:r>
          </a:p>
          <a:p>
            <a:r>
              <a:rPr lang="es-419" sz="2000" dirty="0" smtClean="0">
                <a:latin typeface="Arial" panose="020B0604020202020204" pitchFamily="34" charset="0"/>
                <a:cs typeface="Arial" panose="020B0604020202020204" pitchFamily="34" charset="0"/>
              </a:rPr>
              <a:t>Empezar a preparar el video a entregar la última semana del semestre.</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6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7013" y="2667034"/>
            <a:ext cx="3475383" cy="1325563"/>
          </a:xfrm>
        </p:spPr>
        <p:txBody>
          <a:bodyPr>
            <a:normAutofit fontScale="90000"/>
          </a:bodyPr>
          <a:lstStyle/>
          <a:p>
            <a:r>
              <a:rPr lang="es-419" sz="2800" dirty="0">
                <a:latin typeface="Arial" panose="020B0604020202020204" pitchFamily="34" charset="0"/>
                <a:cs typeface="Arial" panose="020B0604020202020204" pitchFamily="34" charset="0"/>
              </a:rPr>
              <a:t/>
            </a:r>
            <a:br>
              <a:rPr lang="es-419" sz="2800" dirty="0">
                <a:latin typeface="Arial" panose="020B0604020202020204" pitchFamily="34" charset="0"/>
                <a:cs typeface="Arial" panose="020B0604020202020204" pitchFamily="34" charset="0"/>
              </a:rPr>
            </a:br>
            <a:r>
              <a:rPr lang="es-419" sz="2800" dirty="0">
                <a:latin typeface="Arial" panose="020B0604020202020204" pitchFamily="34" charset="0"/>
                <a:cs typeface="Arial" panose="020B0604020202020204" pitchFamily="34" charset="0"/>
              </a:rPr>
              <a:t>Minuta de </a:t>
            </a:r>
            <a:r>
              <a:rPr lang="es-419" sz="2800" dirty="0" smtClean="0">
                <a:latin typeface="Arial" panose="020B0604020202020204" pitchFamily="34" charset="0"/>
                <a:cs typeface="Arial" panose="020B0604020202020204" pitchFamily="34" charset="0"/>
              </a:rPr>
              <a:t>sesión “Fortalezas de carácter”</a:t>
            </a:r>
            <a:br>
              <a:rPr lang="es-419" sz="2800" dirty="0" smtClean="0">
                <a:latin typeface="Arial" panose="020B0604020202020204" pitchFamily="34" charset="0"/>
                <a:cs typeface="Arial" panose="020B0604020202020204" pitchFamily="34" charset="0"/>
              </a:rPr>
            </a:br>
            <a:r>
              <a:rPr lang="es-419" sz="2800" dirty="0" smtClean="0">
                <a:latin typeface="Arial" panose="020B0604020202020204" pitchFamily="34" charset="0"/>
                <a:cs typeface="Arial" panose="020B0604020202020204" pitchFamily="34" charset="0"/>
              </a:rPr>
              <a:t>* </a:t>
            </a:r>
            <a:r>
              <a:rPr lang="es-MX" sz="1800" dirty="0" smtClean="0">
                <a:latin typeface="Arial" panose="020B0604020202020204" pitchFamily="34" charset="0"/>
                <a:cs typeface="Arial" panose="020B0604020202020204" pitchFamily="34" charset="0"/>
              </a:rPr>
              <a:t>Descarga </a:t>
            </a:r>
            <a:r>
              <a:rPr lang="es-MX" sz="1800" dirty="0">
                <a:latin typeface="Arial" panose="020B0604020202020204" pitchFamily="34" charset="0"/>
                <a:cs typeface="Arial" panose="020B0604020202020204" pitchFamily="34" charset="0"/>
              </a:rPr>
              <a:t>e imprime la minuta para la sesión en la fecha que corresponde.</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3"/>
          <a:stretch>
            <a:fillRect/>
          </a:stretch>
        </p:blipFill>
        <p:spPr>
          <a:xfrm>
            <a:off x="6023113" y="760965"/>
            <a:ext cx="4781118" cy="5137702"/>
          </a:xfrm>
          <a:prstGeom prst="rect">
            <a:avLst/>
          </a:prstGeom>
        </p:spPr>
      </p:pic>
    </p:spTree>
    <p:extLst>
      <p:ext uri="{BB962C8B-B14F-4D97-AF65-F5344CB8AC3E}">
        <p14:creationId xmlns:p14="http://schemas.microsoft.com/office/powerpoint/2010/main" val="89231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6" y="2902514"/>
            <a:ext cx="3890990" cy="785287"/>
          </a:xfrm>
        </p:spPr>
        <p:txBody>
          <a:bodyPr>
            <a:normAutofit/>
          </a:bodyPr>
          <a:lstStyle/>
          <a:p>
            <a:r>
              <a:rPr lang="es-MX" sz="2000" b="1" kern="0" dirty="0">
                <a:latin typeface="Arial" panose="020B0604020202020204" pitchFamily="34" charset="0"/>
                <a:cs typeface="Arial" panose="020B0604020202020204" pitchFamily="34" charset="0"/>
              </a:rPr>
              <a:t>Comparte tu experiencia de Servicio Social Significativo</a:t>
            </a:r>
          </a:p>
        </p:txBody>
      </p:sp>
      <p:sp>
        <p:nvSpPr>
          <p:cNvPr id="3" name="Content Placeholder 2"/>
          <p:cNvSpPr>
            <a:spLocks noGrp="1"/>
          </p:cNvSpPr>
          <p:nvPr>
            <p:ph idx="1"/>
          </p:nvPr>
        </p:nvSpPr>
        <p:spPr>
          <a:xfrm>
            <a:off x="3971875" y="385321"/>
            <a:ext cx="7254194" cy="3881004"/>
          </a:xfrm>
        </p:spPr>
        <p:txBody>
          <a:bodyPr>
            <a:noAutofit/>
          </a:bodyPr>
          <a:lstStyle/>
          <a:p>
            <a:pPr marL="0" lvl="0" indent="0">
              <a:lnSpc>
                <a:spcPct val="100000"/>
              </a:lnSpc>
              <a:buNone/>
            </a:pPr>
            <a:r>
              <a:rPr lang="es-MX" sz="2000" dirty="0">
                <a:latin typeface="Arial" panose="020B0604020202020204" pitchFamily="34" charset="0"/>
                <a:cs typeface="Arial" panose="020B0604020202020204" pitchFamily="34" charset="0"/>
              </a:rPr>
              <a:t>Para la última sesión de </a:t>
            </a:r>
            <a:r>
              <a:rPr lang="es-MX" sz="2000" dirty="0" smtClean="0">
                <a:latin typeface="Arial" panose="020B0604020202020204" pitchFamily="34" charset="0"/>
                <a:cs typeface="Arial" panose="020B0604020202020204" pitchFamily="34" charset="0"/>
              </a:rPr>
              <a:t>SSS </a:t>
            </a:r>
            <a:r>
              <a:rPr lang="es-MX" sz="2000" b="1" dirty="0">
                <a:latin typeface="Arial" panose="020B0604020202020204" pitchFamily="34" charset="0"/>
                <a:cs typeface="Arial" panose="020B0604020202020204" pitchFamily="34" charset="0"/>
              </a:rPr>
              <a:t>(semana 15), </a:t>
            </a:r>
            <a:r>
              <a:rPr lang="es-MX" sz="2000" dirty="0">
                <a:latin typeface="Arial" panose="020B0604020202020204" pitchFamily="34" charset="0"/>
                <a:cs typeface="Arial" panose="020B0604020202020204" pitchFamily="34" charset="0"/>
              </a:rPr>
              <a:t>deberás:</a:t>
            </a:r>
          </a:p>
          <a:p>
            <a:pPr marL="0" lvl="0" indent="0">
              <a:lnSpc>
                <a:spcPct val="100000"/>
              </a:lnSpc>
              <a:buNone/>
            </a:pPr>
            <a:r>
              <a:rPr lang="es-MX" sz="2000" dirty="0">
                <a:latin typeface="Arial" panose="020B0604020202020204" pitchFamily="34" charset="0"/>
                <a:cs typeface="Arial" panose="020B0604020202020204" pitchFamily="34" charset="0"/>
              </a:rPr>
              <a:t>1. Realizar un video inspirador de máximo 2 minutos donde muestres la respuesta a las siguientes preguntas: </a:t>
            </a:r>
          </a:p>
          <a:p>
            <a:pPr lvl="2">
              <a:lnSpc>
                <a:spcPct val="100000"/>
              </a:lnSpc>
            </a:pPr>
            <a:r>
              <a:rPr lang="es-MX" sz="1800" dirty="0">
                <a:latin typeface="Arial" panose="020B0604020202020204" pitchFamily="34" charset="0"/>
                <a:cs typeface="Arial" panose="020B0604020202020204" pitchFamily="34" charset="0"/>
              </a:rPr>
              <a:t>Nombre, campus y nombre de tu institución o </a:t>
            </a:r>
            <a:r>
              <a:rPr lang="es-MX" sz="1800" dirty="0" smtClean="0">
                <a:latin typeface="Arial" panose="020B0604020202020204" pitchFamily="34" charset="0"/>
                <a:cs typeface="Arial" panose="020B0604020202020204" pitchFamily="34" charset="0"/>
              </a:rPr>
              <a:t>proyecto.</a:t>
            </a:r>
            <a:endParaRPr lang="es-MX" sz="1800" dirty="0">
              <a:latin typeface="Arial" panose="020B0604020202020204" pitchFamily="34" charset="0"/>
              <a:cs typeface="Arial" panose="020B0604020202020204" pitchFamily="34" charset="0"/>
            </a:endParaRPr>
          </a:p>
          <a:p>
            <a:pPr lvl="2">
              <a:lnSpc>
                <a:spcPct val="100000"/>
              </a:lnSpc>
            </a:pPr>
            <a:r>
              <a:rPr lang="es-MX" sz="1800" dirty="0">
                <a:latin typeface="Arial" panose="020B0604020202020204" pitchFamily="34" charset="0"/>
                <a:cs typeface="Arial" panose="020B0604020202020204" pitchFamily="34" charset="0"/>
              </a:rPr>
              <a:t>¿Qué hiciste durante tu SS+?</a:t>
            </a:r>
          </a:p>
          <a:p>
            <a:pPr lvl="2">
              <a:lnSpc>
                <a:spcPct val="100000"/>
              </a:lnSpc>
            </a:pPr>
            <a:r>
              <a:rPr lang="es-MX" sz="1800" dirty="0">
                <a:latin typeface="Arial" panose="020B0604020202020204" pitchFamily="34" charset="0"/>
                <a:cs typeface="Arial" panose="020B0604020202020204" pitchFamily="34" charset="0"/>
              </a:rPr>
              <a:t>¿A qué objetivo global de desarrollo sostenible estás contribuyendo? </a:t>
            </a:r>
          </a:p>
          <a:p>
            <a:pPr lvl="2">
              <a:lnSpc>
                <a:spcPct val="100000"/>
              </a:lnSpc>
            </a:pPr>
            <a:r>
              <a:rPr lang="es-MX" sz="1800" dirty="0">
                <a:latin typeface="Arial" panose="020B0604020202020204" pitchFamily="34" charset="0"/>
                <a:cs typeface="Arial" panose="020B0604020202020204" pitchFamily="34" charset="0"/>
              </a:rPr>
              <a:t>¿Por qué es importante tu proyecto?</a:t>
            </a:r>
          </a:p>
          <a:p>
            <a:pPr lvl="2">
              <a:lnSpc>
                <a:spcPct val="100000"/>
              </a:lnSpc>
            </a:pPr>
            <a:r>
              <a:rPr lang="es-MX" sz="1800" dirty="0">
                <a:latin typeface="Arial" panose="020B0604020202020204" pitchFamily="34" charset="0"/>
                <a:cs typeface="Arial" panose="020B0604020202020204" pitchFamily="34" charset="0"/>
              </a:rPr>
              <a:t>¿Cuál fue tu mejor experiencia dentro del SS+?</a:t>
            </a:r>
          </a:p>
          <a:p>
            <a:pPr lvl="2">
              <a:lnSpc>
                <a:spcPct val="100000"/>
              </a:lnSpc>
            </a:pPr>
            <a:r>
              <a:rPr lang="es-MX" sz="1800" dirty="0">
                <a:latin typeface="Arial" panose="020B0604020202020204" pitchFamily="34" charset="0"/>
                <a:cs typeface="Arial" panose="020B0604020202020204" pitchFamily="34" charset="0"/>
              </a:rPr>
              <a:t>¿Cuál fue el mayor reto al que te enfrentaste y </a:t>
            </a:r>
            <a:r>
              <a:rPr lang="es-MX" sz="1800" dirty="0" smtClean="0">
                <a:latin typeface="Arial" panose="020B0604020202020204" pitchFamily="34" charset="0"/>
                <a:cs typeface="Arial" panose="020B0604020202020204" pitchFamily="34" charset="0"/>
              </a:rPr>
              <a:t>cómo </a:t>
            </a:r>
            <a:r>
              <a:rPr lang="es-MX" sz="1800" dirty="0">
                <a:latin typeface="Arial" panose="020B0604020202020204" pitchFamily="34" charset="0"/>
                <a:cs typeface="Arial" panose="020B0604020202020204" pitchFamily="34" charset="0"/>
              </a:rPr>
              <a:t>lo resolviste?</a:t>
            </a:r>
          </a:p>
          <a:p>
            <a:pPr lvl="2">
              <a:lnSpc>
                <a:spcPct val="100000"/>
              </a:lnSpc>
            </a:pPr>
            <a:r>
              <a:rPr lang="es-MX" sz="1800" dirty="0">
                <a:latin typeface="Arial" panose="020B0604020202020204" pitchFamily="34" charset="0"/>
                <a:cs typeface="Arial" panose="020B0604020202020204" pitchFamily="34" charset="0"/>
              </a:rPr>
              <a:t>¿Consideras que este proyecto y lo que aprendiste te acerca a tu propósito de vida?</a:t>
            </a:r>
          </a:p>
          <a:p>
            <a:pPr marL="0" lvl="0" indent="0">
              <a:lnSpc>
                <a:spcPct val="100000"/>
              </a:lnSpc>
              <a:buNone/>
            </a:pPr>
            <a:r>
              <a:rPr lang="es-MX" sz="2000" dirty="0">
                <a:latin typeface="Arial" panose="020B0604020202020204" pitchFamily="34" charset="0"/>
                <a:cs typeface="Arial" panose="020B0604020202020204" pitchFamily="34" charset="0"/>
              </a:rPr>
              <a:t>2. Sube el video a YouTube en modo público. </a:t>
            </a:r>
          </a:p>
          <a:p>
            <a:pPr marL="0" lvl="0" indent="0">
              <a:lnSpc>
                <a:spcPct val="100000"/>
              </a:lnSpc>
              <a:buNone/>
            </a:pPr>
            <a:r>
              <a:rPr lang="es-MX" sz="2000" dirty="0">
                <a:latin typeface="Arial" panose="020B0604020202020204" pitchFamily="34" charset="0"/>
                <a:cs typeface="Arial" panose="020B0604020202020204" pitchFamily="34" charset="0"/>
              </a:rPr>
              <a:t>3. Envía el URL en el foro de VIDEO antes de la última sesión presencial.</a:t>
            </a:r>
          </a:p>
        </p:txBody>
      </p:sp>
      <p:grpSp>
        <p:nvGrpSpPr>
          <p:cNvPr id="4" name="Grupo 3"/>
          <p:cNvGrpSpPr/>
          <p:nvPr/>
        </p:nvGrpSpPr>
        <p:grpSpPr>
          <a:xfrm>
            <a:off x="571117" y="762524"/>
            <a:ext cx="6737694" cy="3729575"/>
            <a:chOff x="4865725" y="-828499"/>
            <a:chExt cx="6737694" cy="3729575"/>
          </a:xfrm>
        </p:grpSpPr>
        <p:sp>
          <p:nvSpPr>
            <p:cNvPr id="5" name="Rectángulo 4"/>
            <p:cNvSpPr/>
            <p:nvPr/>
          </p:nvSpPr>
          <p:spPr>
            <a:xfrm>
              <a:off x="9177798" y="774877"/>
              <a:ext cx="2425621" cy="21261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CuadroTexto 5"/>
            <p:cNvSpPr txBox="1"/>
            <p:nvPr/>
          </p:nvSpPr>
          <p:spPr>
            <a:xfrm>
              <a:off x="4865725" y="-828499"/>
              <a:ext cx="2425621" cy="2126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err="1">
                  <a:latin typeface="Arial" panose="020B0604020202020204" pitchFamily="34" charset="0"/>
                  <a:cs typeface="Arial" panose="020B0604020202020204" pitchFamily="34" charset="0"/>
                </a:rPr>
                <a:t>Preparar</a:t>
              </a:r>
              <a:r>
                <a:rPr lang="en-US" sz="2000" kern="1200" dirty="0">
                  <a:latin typeface="Arial" panose="020B0604020202020204" pitchFamily="34" charset="0"/>
                  <a:cs typeface="Arial" panose="020B0604020202020204" pitchFamily="34" charset="0"/>
                </a:rPr>
                <a:t> el video a </a:t>
              </a:r>
              <a:r>
                <a:rPr lang="en-US" sz="2000" kern="1200" dirty="0" err="1">
                  <a:latin typeface="Arial" panose="020B0604020202020204" pitchFamily="34" charset="0"/>
                  <a:cs typeface="Arial" panose="020B0604020202020204" pitchFamily="34" charset="0"/>
                </a:rPr>
                <a:t>entregar</a:t>
              </a:r>
              <a:r>
                <a:rPr lang="en-US" sz="2000" kern="1200" dirty="0">
                  <a:latin typeface="Arial" panose="020B0604020202020204" pitchFamily="34" charset="0"/>
                  <a:cs typeface="Arial" panose="020B0604020202020204" pitchFamily="34" charset="0"/>
                </a:rPr>
                <a:t> la </a:t>
              </a:r>
              <a:r>
                <a:rPr lang="en-US" sz="2000" kern="1200" dirty="0" err="1">
                  <a:latin typeface="Arial" panose="020B0604020202020204" pitchFamily="34" charset="0"/>
                  <a:cs typeface="Arial" panose="020B0604020202020204" pitchFamily="34" charset="0"/>
                </a:rPr>
                <a:t>última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semana</a:t>
              </a:r>
              <a:r>
                <a:rPr lang="en-US" sz="2000" kern="1200" dirty="0">
                  <a:latin typeface="Arial" panose="020B0604020202020204" pitchFamily="34" charset="0"/>
                  <a:cs typeface="Arial" panose="020B0604020202020204" pitchFamily="34" charset="0"/>
                </a:rPr>
                <a:t> del </a:t>
              </a:r>
              <a:r>
                <a:rPr lang="en-US" sz="2000" kern="1200" dirty="0" err="1">
                  <a:latin typeface="Arial" panose="020B0604020202020204" pitchFamily="34" charset="0"/>
                  <a:cs typeface="Arial" panose="020B0604020202020204" pitchFamily="34" charset="0"/>
                </a:rPr>
                <a:t>semestre</a:t>
              </a:r>
              <a:r>
                <a:rPr lang="en-US" sz="2000" kern="1200" dirty="0">
                  <a:latin typeface="Arial" panose="020B0604020202020204" pitchFamily="34" charset="0"/>
                  <a:cs typeface="Arial" panose="020B0604020202020204" pitchFamily="34" charset="0"/>
                </a:rPr>
                <a:t>.</a:t>
              </a:r>
            </a:p>
          </p:txBody>
        </p:sp>
      </p:grpSp>
      <p:sp>
        <p:nvSpPr>
          <p:cNvPr id="7" name="Forma en L 6"/>
          <p:cNvSpPr/>
          <p:nvPr/>
        </p:nvSpPr>
        <p:spPr>
          <a:xfrm rot="5400000">
            <a:off x="837676" y="-53419"/>
            <a:ext cx="1620931" cy="2697193"/>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Tree>
    <p:extLst>
      <p:ext uri="{BB962C8B-B14F-4D97-AF65-F5344CB8AC3E}">
        <p14:creationId xmlns:p14="http://schemas.microsoft.com/office/powerpoint/2010/main" val="3158493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4770784"/>
            <a:ext cx="11090367" cy="1808920"/>
          </a:xfrm>
        </p:spPr>
        <p:txBody>
          <a:bodyPr>
            <a:noAutofit/>
          </a:bodyPr>
          <a:lstStyle/>
          <a:p>
            <a:pPr algn="l"/>
            <a:r>
              <a:rPr lang="en-US" sz="2800" b="1" dirty="0">
                <a:solidFill>
                  <a:schemeClr val="bg1">
                    <a:lumMod val="50000"/>
                  </a:schemeClr>
                </a:solidFill>
                <a:latin typeface="Arial" panose="020B0604020202020204" pitchFamily="34" charset="0"/>
                <a:cs typeface="Arial" panose="020B0604020202020204" pitchFamily="34" charset="0"/>
              </a:rPr>
              <a:t>Taller de Servicio Social Significativo II</a:t>
            </a:r>
          </a:p>
          <a:p>
            <a:pPr algn="l"/>
            <a:r>
              <a:rPr lang="en-US" sz="2800" b="1" dirty="0">
                <a:solidFill>
                  <a:schemeClr val="bg1">
                    <a:lumMod val="50000"/>
                  </a:schemeClr>
                </a:solidFill>
                <a:latin typeface="Arial" panose="020B0604020202020204" pitchFamily="34" charset="0"/>
                <a:cs typeface="Arial" panose="020B0604020202020204" pitchFamily="34" charset="0"/>
              </a:rPr>
              <a:t>Sesión </a:t>
            </a:r>
            <a:r>
              <a:rPr lang="en-US" sz="2800" b="1" dirty="0" smtClean="0">
                <a:solidFill>
                  <a:schemeClr val="bg1">
                    <a:lumMod val="50000"/>
                  </a:schemeClr>
                </a:solidFill>
                <a:latin typeface="Arial" panose="020B0604020202020204" pitchFamily="34" charset="0"/>
                <a:cs typeface="Arial" panose="020B0604020202020204" pitchFamily="34" charset="0"/>
              </a:rPr>
              <a:t>1: </a:t>
            </a:r>
            <a:r>
              <a:rPr lang="en-US" sz="2800" b="1" dirty="0">
                <a:solidFill>
                  <a:schemeClr val="bg1">
                    <a:lumMod val="50000"/>
                  </a:schemeClr>
                </a:solidFill>
                <a:latin typeface="Arial" panose="020B0604020202020204" pitchFamily="34" charset="0"/>
                <a:cs typeface="Arial" panose="020B0604020202020204" pitchFamily="34" charset="0"/>
              </a:rPr>
              <a:t>Bienvenido, comienza </a:t>
            </a:r>
            <a:r>
              <a:rPr lang="en-US" sz="2800" b="1" dirty="0" smtClean="0">
                <a:solidFill>
                  <a:schemeClr val="bg1">
                    <a:lumMod val="50000"/>
                  </a:schemeClr>
                </a:solidFill>
                <a:latin typeface="Arial" panose="020B0604020202020204" pitchFamily="34" charset="0"/>
                <a:cs typeface="Arial" panose="020B0604020202020204" pitchFamily="34" charset="0"/>
              </a:rPr>
              <a:t>tu </a:t>
            </a:r>
            <a:r>
              <a:rPr lang="en-US" sz="2800" b="1" dirty="0">
                <a:solidFill>
                  <a:schemeClr val="bg1">
                    <a:lumMod val="50000"/>
                  </a:schemeClr>
                </a:solidFill>
                <a:latin typeface="Arial" panose="020B0604020202020204" pitchFamily="34" charset="0"/>
                <a:cs typeface="Arial" panose="020B0604020202020204" pitchFamily="34" charset="0"/>
              </a:rPr>
              <a:t>Servicio Social Significativo</a:t>
            </a:r>
          </a:p>
          <a:p>
            <a:pPr algn="l"/>
            <a:r>
              <a:rPr lang="en-US" sz="2800" b="1" dirty="0" smtClean="0">
                <a:solidFill>
                  <a:schemeClr val="bg1">
                    <a:lumMod val="50000"/>
                  </a:schemeClr>
                </a:solidFill>
                <a:latin typeface="Arial" panose="020B0604020202020204" pitchFamily="34" charset="0"/>
                <a:cs typeface="Arial" panose="020B0604020202020204" pitchFamily="34" charset="0"/>
              </a:rPr>
              <a:t>(Semana 1-3)</a:t>
            </a:r>
            <a:endParaRPr lang="en-US" sz="2800" b="1" dirty="0">
              <a:solidFill>
                <a:schemeClr val="bg1">
                  <a:lumMod val="50000"/>
                </a:schemeClr>
              </a:solidFill>
              <a:latin typeface="Arial" panose="020B0604020202020204" pitchFamily="34" charset="0"/>
              <a:cs typeface="Arial" panose="020B0604020202020204" pitchFamily="34" charset="0"/>
            </a:endParaRPr>
          </a:p>
          <a:p>
            <a:pPr algn="l"/>
            <a:endParaRPr lang="en-US" sz="28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418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2700" y="1"/>
            <a:ext cx="8750300" cy="1690688"/>
          </a:xfrm>
        </p:spPr>
        <p:txBody>
          <a:bodyPr>
            <a:normAutofit/>
          </a:bodyPr>
          <a:lstStyle/>
          <a:p>
            <a:pPr algn="ctr"/>
            <a:r>
              <a:rPr lang="es-MX" sz="2800" kern="0" dirty="0">
                <a:latin typeface="Arial" panose="020B0604020202020204" pitchFamily="34" charset="0"/>
                <a:cs typeface="Arial" panose="020B0604020202020204" pitchFamily="34" charset="0"/>
              </a:rPr>
              <a:t>¿Cuál ha sido tu mejor experiencia </a:t>
            </a:r>
            <a:r>
              <a:rPr lang="es-MX" sz="2800" kern="0" dirty="0" smtClean="0">
                <a:latin typeface="Arial" panose="020B0604020202020204" pitchFamily="34" charset="0"/>
                <a:cs typeface="Arial" panose="020B0604020202020204" pitchFamily="34" charset="0"/>
              </a:rPr>
              <a:t>hasta el </a:t>
            </a:r>
            <a:r>
              <a:rPr lang="es-MX" sz="2800" kern="0" dirty="0">
                <a:latin typeface="Arial" panose="020B0604020202020204" pitchFamily="34" charset="0"/>
                <a:cs typeface="Arial" panose="020B0604020202020204" pitchFamily="34" charset="0"/>
              </a:rPr>
              <a:t>día de hoy en el Servicio Social Significativo?</a:t>
            </a:r>
            <a:endParaRPr lang="es-MX"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46" y="2549320"/>
            <a:ext cx="10920087" cy="2021296"/>
          </a:xfrm>
          <a:prstGeom prst="rect">
            <a:avLst/>
          </a:prstGeom>
        </p:spPr>
      </p:pic>
    </p:spTree>
    <p:extLst>
      <p:ext uri="{BB962C8B-B14F-4D97-AF65-F5344CB8AC3E}">
        <p14:creationId xmlns:p14="http://schemas.microsoft.com/office/powerpoint/2010/main" val="403399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stretch>
            <a:fillRect/>
          </a:stretch>
        </p:blipFill>
        <p:spPr>
          <a:xfrm>
            <a:off x="4746627" y="241478"/>
            <a:ext cx="5873231" cy="6203957"/>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411" y="394347"/>
            <a:ext cx="4590216" cy="306225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56411" y="4150291"/>
            <a:ext cx="4777096" cy="2031325"/>
          </a:xfrm>
          <a:prstGeom prst="rect">
            <a:avLst/>
          </a:prstGeom>
          <a:noFill/>
        </p:spPr>
        <p:txBody>
          <a:bodyPr wrap="square" rtlCol="0">
            <a:spAutoFit/>
          </a:bodyPr>
          <a:lstStyle/>
          <a:p>
            <a:r>
              <a:rPr lang="es-419" b="1" dirty="0" smtClean="0">
                <a:latin typeface="Arial" panose="020B0604020202020204" pitchFamily="34" charset="0"/>
                <a:cs typeface="Arial" panose="020B0604020202020204" pitchFamily="34" charset="0"/>
              </a:rPr>
              <a:t>Asistencia mínima del 80% </a:t>
            </a:r>
            <a:endParaRPr lang="es-MX" b="1"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En caso de no completar con el </a:t>
            </a:r>
            <a:r>
              <a:rPr lang="es-MX" dirty="0" smtClean="0">
                <a:latin typeface="Arial" panose="020B0604020202020204" pitchFamily="34" charset="0"/>
                <a:cs typeface="Arial" panose="020B0604020202020204" pitchFamily="34" charset="0"/>
              </a:rPr>
              <a:t>porcentaje de asistencia </a:t>
            </a:r>
            <a:r>
              <a:rPr lang="es-MX" dirty="0">
                <a:latin typeface="Arial" panose="020B0604020202020204" pitchFamily="34" charset="0"/>
                <a:cs typeface="Arial" panose="020B0604020202020204" pitchFamily="34" charset="0"/>
              </a:rPr>
              <a:t>no acreditará el Servicio Social y deberá matricularse nuevamente el siguiente periodo donde se oferte el Servicio Social) </a:t>
            </a:r>
          </a:p>
          <a:p>
            <a:endParaRPr lang="es-MX" dirty="0"/>
          </a:p>
        </p:txBody>
      </p:sp>
    </p:spTree>
    <p:extLst>
      <p:ext uri="{BB962C8B-B14F-4D97-AF65-F5344CB8AC3E}">
        <p14:creationId xmlns:p14="http://schemas.microsoft.com/office/powerpoint/2010/main" val="3795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p:cNvGraphicFramePr>
            <a:graphicFrameLocks noGrp="1"/>
          </p:cNvGraphicFramePr>
          <p:nvPr>
            <p:extLst>
              <p:ext uri="{D42A27DB-BD31-4B8C-83A1-F6EECF244321}">
                <p14:modId xmlns:p14="http://schemas.microsoft.com/office/powerpoint/2010/main" val="767969450"/>
              </p:ext>
            </p:extLst>
          </p:nvPr>
        </p:nvGraphicFramePr>
        <p:xfrm>
          <a:off x="1863145" y="1391992"/>
          <a:ext cx="8735845" cy="4956272"/>
        </p:xfrm>
        <a:graphic>
          <a:graphicData uri="http://schemas.openxmlformats.org/drawingml/2006/table">
            <a:tbl>
              <a:tblPr>
                <a:tableStyleId>{69CF1AB2-1976-4502-BF36-3FF5EA218861}</a:tableStyleId>
              </a:tblPr>
              <a:tblGrid>
                <a:gridCol w="245055">
                  <a:extLst>
                    <a:ext uri="{9D8B030D-6E8A-4147-A177-3AD203B41FA5}">
                      <a16:colId xmlns:a16="http://schemas.microsoft.com/office/drawing/2014/main" val="3601161510"/>
                    </a:ext>
                  </a:extLst>
                </a:gridCol>
                <a:gridCol w="367870">
                  <a:extLst>
                    <a:ext uri="{9D8B030D-6E8A-4147-A177-3AD203B41FA5}">
                      <a16:colId xmlns:a16="http://schemas.microsoft.com/office/drawing/2014/main" val="2420179070"/>
                    </a:ext>
                  </a:extLst>
                </a:gridCol>
                <a:gridCol w="1581458">
                  <a:extLst>
                    <a:ext uri="{9D8B030D-6E8A-4147-A177-3AD203B41FA5}">
                      <a16:colId xmlns:a16="http://schemas.microsoft.com/office/drawing/2014/main" val="2267481876"/>
                    </a:ext>
                  </a:extLst>
                </a:gridCol>
                <a:gridCol w="1581458">
                  <a:extLst>
                    <a:ext uri="{9D8B030D-6E8A-4147-A177-3AD203B41FA5}">
                      <a16:colId xmlns:a16="http://schemas.microsoft.com/office/drawing/2014/main" val="3540009773"/>
                    </a:ext>
                  </a:extLst>
                </a:gridCol>
                <a:gridCol w="3611565">
                  <a:extLst>
                    <a:ext uri="{9D8B030D-6E8A-4147-A177-3AD203B41FA5}">
                      <a16:colId xmlns:a16="http://schemas.microsoft.com/office/drawing/2014/main" val="3839747558"/>
                    </a:ext>
                  </a:extLst>
                </a:gridCol>
                <a:gridCol w="563271">
                  <a:extLst>
                    <a:ext uri="{9D8B030D-6E8A-4147-A177-3AD203B41FA5}">
                      <a16:colId xmlns:a16="http://schemas.microsoft.com/office/drawing/2014/main" val="2820244161"/>
                    </a:ext>
                  </a:extLst>
                </a:gridCol>
                <a:gridCol w="785168">
                  <a:extLst>
                    <a:ext uri="{9D8B030D-6E8A-4147-A177-3AD203B41FA5}">
                      <a16:colId xmlns:a16="http://schemas.microsoft.com/office/drawing/2014/main" val="2177295428"/>
                    </a:ext>
                  </a:extLst>
                </a:gridCol>
              </a:tblGrid>
              <a:tr h="734096">
                <a:tc>
                  <a:txBody>
                    <a:bodyPr/>
                    <a:lstStyle/>
                    <a:p>
                      <a:pPr algn="l" fontAlgn="b"/>
                      <a:r>
                        <a:rPr lang="es-MX" sz="1200" b="1" u="none" strike="noStrike" dirty="0">
                          <a:solidFill>
                            <a:schemeClr val="bg1"/>
                          </a:solidFill>
                          <a:effectLst/>
                          <a:latin typeface="Arial" panose="020B0604020202020204" pitchFamily="34" charset="0"/>
                          <a:cs typeface="Arial" panose="020B0604020202020204" pitchFamily="34" charset="0"/>
                        </a:rPr>
                        <a:t> </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Sem</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Fechas</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Tema</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Actividad</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Puntos del Final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Sesión presencial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extLst>
                  <a:ext uri="{0D108BD9-81ED-4DB2-BD59-A6C34878D82A}">
                    <a16:rowId xmlns:a16="http://schemas.microsoft.com/office/drawing/2014/main" val="49349444"/>
                  </a:ext>
                </a:extLst>
              </a:tr>
              <a:tr h="947312">
                <a:tc>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1er</a:t>
                      </a:r>
                      <a:r>
                        <a:rPr lang="es-419" sz="1200" b="1" u="none" strike="noStrike" baseline="0" dirty="0" smtClean="0">
                          <a:solidFill>
                            <a:schemeClr val="bg1"/>
                          </a:solidFill>
                          <a:effectLst/>
                          <a:latin typeface="Arial" panose="020B0604020202020204" pitchFamily="34" charset="0"/>
                          <a:cs typeface="Arial" panose="020B0604020202020204" pitchFamily="34" charset="0"/>
                        </a:rPr>
                        <a:t> parcial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vert="vert270" anchor="ctr">
                    <a:solidFill>
                      <a:schemeClr val="accent1">
                        <a:lumMod val="75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1</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7 al 12 de agosto</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Sesión de arranque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l" fontAlgn="b"/>
                      <a:r>
                        <a:rPr lang="es-419" sz="1200" u="none" strike="noStrike" dirty="0" smtClean="0">
                          <a:effectLst/>
                          <a:latin typeface="Arial" panose="020B0604020202020204" pitchFamily="34" charset="0"/>
                          <a:cs typeface="Arial" panose="020B0604020202020204" pitchFamily="34" charset="0"/>
                        </a:rPr>
                        <a:t> Tarea</a:t>
                      </a:r>
                      <a:r>
                        <a:rPr lang="es-419" sz="1200" u="none" strike="noStrike" baseline="0" dirty="0" smtClean="0">
                          <a:effectLst/>
                          <a:latin typeface="Arial" panose="020B0604020202020204" pitchFamily="34" charset="0"/>
                          <a:cs typeface="Arial" panose="020B0604020202020204" pitchFamily="34" charset="0"/>
                        </a:rPr>
                        <a:t> 1 e</a:t>
                      </a:r>
                      <a:r>
                        <a:rPr lang="es-419" sz="1200" u="none" strike="noStrike" dirty="0" smtClean="0">
                          <a:effectLst/>
                          <a:latin typeface="Arial" panose="020B0604020202020204" pitchFamily="34" charset="0"/>
                          <a:cs typeface="Arial" panose="020B0604020202020204" pitchFamily="34" charset="0"/>
                        </a:rPr>
                        <a:t>nviar</a:t>
                      </a:r>
                      <a:r>
                        <a:rPr lang="es-419" sz="1200" u="none" strike="noStrike" baseline="0" dirty="0" smtClean="0">
                          <a:effectLst/>
                          <a:latin typeface="Arial" panose="020B0604020202020204" pitchFamily="34" charset="0"/>
                          <a:cs typeface="Arial" panose="020B0604020202020204" pitchFamily="34" charset="0"/>
                        </a:rPr>
                        <a:t> vía Blackboard reporte de actividades realizadas durante el periodo vacacional.</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5%</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extLst>
                  <a:ext uri="{0D108BD9-81ED-4DB2-BD59-A6C34878D82A}">
                    <a16:rowId xmlns:a16="http://schemas.microsoft.com/office/drawing/2014/main" val="262032139"/>
                  </a:ext>
                </a:extLst>
              </a:tr>
              <a:tr h="347730">
                <a:tc rowSpan="5">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2do parcial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vert="vert270" anchor="ctr">
                    <a:solidFill>
                      <a:schemeClr val="accent1">
                        <a:lumMod val="75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2</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Del 14 al 18 de agosto</a:t>
                      </a:r>
                      <a:endParaRPr lang="es-MX" sz="1200" u="none" strike="noStrike" dirty="0" smtClean="0">
                        <a:effectLst/>
                        <a:latin typeface="Arial" panose="020B0604020202020204" pitchFamily="34" charset="0"/>
                        <a:cs typeface="Arial" panose="020B0604020202020204" pitchFamily="34" charset="0"/>
                      </a:endParaRPr>
                    </a:p>
                    <a:p>
                      <a:pPr algn="ctr" fontAlgn="ct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Alumnos</a:t>
                      </a:r>
                      <a:r>
                        <a:rPr lang="es-MX" sz="1200" u="none" strike="noStrike" baseline="0" dirty="0" smtClean="0">
                          <a:effectLst/>
                          <a:latin typeface="Arial" panose="020B0604020202020204" pitchFamily="34" charset="0"/>
                          <a:cs typeface="Arial" panose="020B0604020202020204" pitchFamily="34" charset="0"/>
                        </a:rPr>
                        <a:t> sin institución</a:t>
                      </a:r>
                      <a:r>
                        <a:rPr lang="es-MX" sz="1200" u="none" strike="noStrike" dirty="0" smtClean="0">
                          <a:effectLst/>
                          <a:latin typeface="Arial" panose="020B0604020202020204" pitchFamily="34" charset="0"/>
                          <a:cs typeface="Arial" panose="020B0604020202020204" pitchFamily="34" charset="0"/>
                        </a:rPr>
                        <a:t> </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extLst>
                  <a:ext uri="{0D108BD9-81ED-4DB2-BD59-A6C34878D82A}">
                    <a16:rowId xmlns:a16="http://schemas.microsoft.com/office/drawing/2014/main" val="3969505903"/>
                  </a:ext>
                </a:extLst>
              </a:tr>
              <a:tr h="136210">
                <a:tc vMerge="1">
                  <a:txBody>
                    <a:bodyPr/>
                    <a:lstStyle/>
                    <a:p>
                      <a:endParaRPr lang="es-MX"/>
                    </a:p>
                  </a:txBody>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3</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21 al</a:t>
                      </a:r>
                      <a:r>
                        <a:rPr lang="es-419" sz="1200" u="none" strike="noStrike" baseline="0" dirty="0" smtClean="0">
                          <a:effectLst/>
                          <a:latin typeface="Arial" panose="020B0604020202020204" pitchFamily="34" charset="0"/>
                          <a:cs typeface="Arial" panose="020B0604020202020204" pitchFamily="34" charset="0"/>
                        </a:rPr>
                        <a:t> 25 de agosto</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Reporte de alumnos con institución</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l" fontAlgn="ctr"/>
                      <a:r>
                        <a:rPr lang="es-MX" sz="1200" u="none" strike="noStrike" dirty="0" smtClean="0">
                          <a:effectLst/>
                          <a:latin typeface="Arial" panose="020B0604020202020204" pitchFamily="34" charset="0"/>
                          <a:cs typeface="Arial" panose="020B0604020202020204" pitchFamily="34" charset="0"/>
                        </a:rPr>
                        <a:t>Tarea 2 enviar vía Blackboard</a:t>
                      </a:r>
                      <a:r>
                        <a:rPr lang="es-MX" sz="1200" u="none" strike="noStrike" baseline="0" dirty="0" smtClean="0">
                          <a:effectLst/>
                          <a:latin typeface="Arial" panose="020B0604020202020204" pitchFamily="34" charset="0"/>
                          <a:cs typeface="Arial" panose="020B0604020202020204" pitchFamily="34" charset="0"/>
                        </a:rPr>
                        <a:t> el anexo 1 firmado por la institución donde realizará su SSS.</a:t>
                      </a:r>
                      <a:r>
                        <a:rPr lang="es-MX" sz="1200" u="none" strike="noStrike" dirty="0" smtClean="0">
                          <a:effectLst/>
                          <a:latin typeface="Arial" panose="020B0604020202020204" pitchFamily="34" charset="0"/>
                          <a:cs typeface="Arial" panose="020B0604020202020204" pitchFamily="34" charset="0"/>
                        </a:rPr>
                        <a:t> Fecha límite </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10%</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extLst>
                  <a:ext uri="{0D108BD9-81ED-4DB2-BD59-A6C34878D82A}">
                    <a16:rowId xmlns:a16="http://schemas.microsoft.com/office/drawing/2014/main" val="2395148815"/>
                  </a:ext>
                </a:extLst>
              </a:tr>
              <a:tr h="646934">
                <a:tc vMerge="1">
                  <a:txBody>
                    <a:bodyPr/>
                    <a:lstStyle/>
                    <a:p>
                      <a:endParaRPr lang="es-MX"/>
                    </a:p>
                  </a:txBody>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4</a:t>
                      </a:r>
                      <a:r>
                        <a:rPr lang="es-419" sz="1200" u="none" strike="noStrike" baseline="0" dirty="0" smtClean="0">
                          <a:effectLst/>
                          <a:latin typeface="Arial" panose="020B0604020202020204" pitchFamily="34" charset="0"/>
                          <a:cs typeface="Arial" panose="020B0604020202020204" pitchFamily="34" charset="0"/>
                        </a:rPr>
                        <a:t> a 9</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28</a:t>
                      </a:r>
                      <a:r>
                        <a:rPr lang="es-419" sz="1200" u="none" strike="noStrike" baseline="0" dirty="0" smtClean="0">
                          <a:effectLst/>
                          <a:latin typeface="Arial" panose="020B0604020202020204" pitchFamily="34" charset="0"/>
                          <a:cs typeface="Arial" panose="020B0604020202020204" pitchFamily="34" charset="0"/>
                        </a:rPr>
                        <a:t> de agosto al</a:t>
                      </a:r>
                      <a:r>
                        <a:rPr lang="es-419" sz="1200" u="none" strike="noStrike" dirty="0" smtClean="0">
                          <a:effectLst/>
                          <a:latin typeface="Arial" panose="020B0604020202020204" pitchFamily="34" charset="0"/>
                          <a:cs typeface="Arial" panose="020B0604020202020204" pitchFamily="34" charset="0"/>
                        </a:rPr>
                        <a:t> 06 de octubre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Sesión “Fortalezas de carácter” por institución (monitoreo</a:t>
                      </a:r>
                      <a:r>
                        <a:rPr lang="es-MX" sz="1200" u="none" strike="noStrike" baseline="0" dirty="0" smtClean="0">
                          <a:effectLst/>
                          <a:latin typeface="Arial" panose="020B0604020202020204" pitchFamily="34" charset="0"/>
                          <a:cs typeface="Arial" panose="020B0604020202020204" pitchFamily="34" charset="0"/>
                        </a:rPr>
                        <a:t> individual)</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l" fontAlgn="ctr"/>
                      <a:r>
                        <a:rPr lang="es-MX" sz="1200" u="none" strike="noStrike" dirty="0" smtClean="0">
                          <a:effectLst/>
                          <a:latin typeface="Arial" panose="020B0604020202020204" pitchFamily="34" charset="0"/>
                          <a:cs typeface="Arial" panose="020B0604020202020204" pitchFamily="34" charset="0"/>
                        </a:rPr>
                        <a:t>Tarea</a:t>
                      </a:r>
                      <a:r>
                        <a:rPr lang="es-MX" sz="1200" u="none" strike="noStrike" baseline="0" dirty="0" smtClean="0">
                          <a:effectLst/>
                          <a:latin typeface="Arial" panose="020B0604020202020204" pitchFamily="34" charset="0"/>
                          <a:cs typeface="Arial" panose="020B0604020202020204" pitchFamily="34" charset="0"/>
                        </a:rPr>
                        <a:t> 3 e</a:t>
                      </a:r>
                      <a:r>
                        <a:rPr lang="es-MX" sz="1200" u="none" strike="noStrike" dirty="0" smtClean="0">
                          <a:effectLst/>
                          <a:latin typeface="Arial" panose="020B0604020202020204" pitchFamily="34" charset="0"/>
                          <a:cs typeface="Arial" panose="020B0604020202020204" pitchFamily="34" charset="0"/>
                        </a:rPr>
                        <a:t>nviar vía Blackboard una fotografía legible de la minuta de sesión “Fortalezas de carácter”</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ctr" fontAlgn="ctr"/>
                      <a:r>
                        <a:rPr lang="es-MX" sz="1200" u="none" strike="noStrike" dirty="0">
                          <a:effectLst/>
                          <a:latin typeface="Arial" panose="020B0604020202020204" pitchFamily="34" charset="0"/>
                          <a:cs typeface="Arial" panose="020B0604020202020204" pitchFamily="34" charset="0"/>
                        </a:rPr>
                        <a:t>10%</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extLst>
                  <a:ext uri="{0D108BD9-81ED-4DB2-BD59-A6C34878D82A}">
                    <a16:rowId xmlns:a16="http://schemas.microsoft.com/office/drawing/2014/main" val="4201697317"/>
                  </a:ext>
                </a:extLst>
              </a:tr>
              <a:tr h="0">
                <a:tc vMerge="1">
                  <a:txBody>
                    <a:bodyPr/>
                    <a:lstStyle/>
                    <a:p>
                      <a:endParaRPr lang="es-MX"/>
                    </a:p>
                  </a:txBody>
                  <a:tcPr/>
                </a:tc>
                <a:tc rowSpan="2">
                  <a:txBody>
                    <a:bodyPr/>
                    <a:lstStyle/>
                    <a:p>
                      <a:pPr algn="ctr" fontAlgn="ctr"/>
                      <a:r>
                        <a:rPr lang="es-419" sz="1200" u="none" strike="noStrike" dirty="0" smtClean="0">
                          <a:effectLst/>
                          <a:latin typeface="Arial" panose="020B0604020202020204" pitchFamily="34" charset="0"/>
                          <a:cs typeface="Arial" panose="020B0604020202020204" pitchFamily="34" charset="0"/>
                        </a:rPr>
                        <a:t>10</a:t>
                      </a:r>
                      <a:r>
                        <a:rPr lang="es-419" sz="1200" u="none" strike="noStrike" baseline="0" dirty="0" smtClean="0">
                          <a:effectLst/>
                          <a:latin typeface="Arial" panose="020B0604020202020204" pitchFamily="34" charset="0"/>
                          <a:cs typeface="Arial" panose="020B0604020202020204" pitchFamily="34" charset="0"/>
                        </a:rPr>
                        <a:t> a 14</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2">
                  <a:txBody>
                    <a:bodyPr/>
                    <a:lstStyle/>
                    <a:p>
                      <a:pPr algn="ctr" fontAlgn="ctr"/>
                      <a:r>
                        <a:rPr lang="es-419" sz="1200" u="none" strike="noStrike" dirty="0" smtClean="0">
                          <a:effectLst/>
                          <a:latin typeface="Arial" panose="020B0604020202020204" pitchFamily="34" charset="0"/>
                          <a:cs typeface="Arial" panose="020B0604020202020204" pitchFamily="34" charset="0"/>
                        </a:rPr>
                        <a:t>Del 09 de octubre al 10 de noviembre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2">
                  <a:txBody>
                    <a:bodyPr/>
                    <a:lstStyle/>
                    <a:p>
                      <a:pPr algn="ctr" fontAlgn="ctr"/>
                      <a:r>
                        <a:rPr lang="es-MX" sz="1200" u="none" strike="noStrike" dirty="0" smtClean="0">
                          <a:effectLst/>
                          <a:latin typeface="Arial" panose="020B0604020202020204" pitchFamily="34" charset="0"/>
                          <a:cs typeface="Arial" panose="020B0604020202020204" pitchFamily="34" charset="0"/>
                        </a:rPr>
                        <a:t>Sesión</a:t>
                      </a:r>
                      <a:r>
                        <a:rPr lang="es-MX" sz="1200" u="none" strike="noStrike" baseline="0" dirty="0" smtClean="0">
                          <a:effectLst/>
                          <a:latin typeface="Arial" panose="020B0604020202020204" pitchFamily="34" charset="0"/>
                          <a:cs typeface="Arial" panose="020B0604020202020204" pitchFamily="34" charset="0"/>
                        </a:rPr>
                        <a:t> por institución “Logros” (monitoreo individual)</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l" fontAlgn="ctr"/>
                      <a:r>
                        <a:rPr lang="es-MX" sz="1200" u="none" strike="noStrike" dirty="0" smtClean="0">
                          <a:effectLst/>
                          <a:latin typeface="Arial" panose="020B0604020202020204" pitchFamily="34" charset="0"/>
                          <a:cs typeface="Arial" panose="020B0604020202020204" pitchFamily="34" charset="0"/>
                        </a:rPr>
                        <a:t>Tarea</a:t>
                      </a:r>
                      <a:r>
                        <a:rPr lang="es-MX" sz="1200" u="none" strike="noStrike" baseline="0" dirty="0" smtClean="0">
                          <a:effectLst/>
                          <a:latin typeface="Arial" panose="020B0604020202020204" pitchFamily="34" charset="0"/>
                          <a:cs typeface="Arial" panose="020B0604020202020204" pitchFamily="34" charset="0"/>
                        </a:rPr>
                        <a:t> 4 e</a:t>
                      </a:r>
                      <a:r>
                        <a:rPr lang="es-MX" sz="1200" u="none" strike="noStrike" dirty="0" smtClean="0">
                          <a:effectLst/>
                          <a:latin typeface="Arial" panose="020B0604020202020204" pitchFamily="34" charset="0"/>
                          <a:cs typeface="Arial" panose="020B0604020202020204" pitchFamily="34" charset="0"/>
                        </a:rPr>
                        <a:t>nviar vía Blackboard una fotografía legible de la minuta de sesión “Logros”</a:t>
                      </a: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10%</a:t>
                      </a:r>
                    </a:p>
                  </a:txBody>
                  <a:tcPr marL="6030" marR="6030" marT="6030" marB="0" anchor="ctr">
                    <a:solidFill>
                      <a:schemeClr val="accent1">
                        <a:lumMod val="60000"/>
                        <a:lumOff val="40000"/>
                      </a:schemeClr>
                    </a:solidFill>
                  </a:tcPr>
                </a:tc>
                <a:tc rowSpan="2">
                  <a:txBody>
                    <a:bodyPr/>
                    <a:lstStyle/>
                    <a:p>
                      <a:pPr algn="ctr" fontAlgn="ctr"/>
                      <a:r>
                        <a:rPr lang="es-419" sz="1200" u="none" strike="noStrike" dirty="0" smtClean="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extLst>
                  <a:ext uri="{0D108BD9-81ED-4DB2-BD59-A6C34878D82A}">
                    <a16:rowId xmlns:a16="http://schemas.microsoft.com/office/drawing/2014/main" val="4205580024"/>
                  </a:ext>
                </a:extLst>
              </a:tr>
              <a:tr h="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Tarea 5</a:t>
                      </a:r>
                      <a:r>
                        <a:rPr lang="es-419" sz="1200" u="none" strike="noStrike" baseline="0" dirty="0" smtClean="0">
                          <a:effectLst/>
                          <a:latin typeface="Arial" panose="020B0604020202020204" pitchFamily="34" charset="0"/>
                          <a:cs typeface="Arial" panose="020B0604020202020204" pitchFamily="34" charset="0"/>
                        </a:rPr>
                        <a:t> (Foro video en Blackboard) compartir URL del v</a:t>
                      </a:r>
                      <a:r>
                        <a:rPr lang="es-419" sz="1200" u="none" strike="noStrike" dirty="0" smtClean="0">
                          <a:effectLst/>
                          <a:latin typeface="Arial" panose="020B0604020202020204" pitchFamily="34" charset="0"/>
                          <a:cs typeface="Arial" panose="020B0604020202020204" pitchFamily="34" charset="0"/>
                        </a:rPr>
                        <a:t>ideo final de tu experiencia</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20%</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vMerge="1">
                  <a:txBody>
                    <a:bodyPr/>
                    <a:lstStyle/>
                    <a:p>
                      <a:endParaRPr lang="es-MX"/>
                    </a:p>
                  </a:txBody>
                  <a:tcPr/>
                </a:tc>
                <a:extLst>
                  <a:ext uri="{0D108BD9-81ED-4DB2-BD59-A6C34878D82A}">
                    <a16:rowId xmlns:a16="http://schemas.microsoft.com/office/drawing/2014/main" val="4034995244"/>
                  </a:ext>
                </a:extLst>
              </a:tr>
              <a:tr h="324563">
                <a:tc rowSpan="4">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3er parcial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vert="vert270" anchor="ctr">
                    <a:solidFill>
                      <a:schemeClr val="accent1">
                        <a:lumMod val="75000"/>
                      </a:schemeClr>
                    </a:solidFill>
                  </a:tcPr>
                </a:tc>
                <a:tc rowSpan="3">
                  <a:txBody>
                    <a:bodyPr/>
                    <a:lstStyle/>
                    <a:p>
                      <a:pPr algn="ctr" fontAlgn="ctr"/>
                      <a:r>
                        <a:rPr lang="es-MX" sz="1200" u="none" strike="noStrike" dirty="0" smtClean="0">
                          <a:effectLst/>
                          <a:latin typeface="Arial" panose="020B0604020202020204" pitchFamily="34" charset="0"/>
                          <a:cs typeface="Arial" panose="020B0604020202020204" pitchFamily="34" charset="0"/>
                        </a:rPr>
                        <a:t>15</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3">
                  <a:txBody>
                    <a:bodyPr/>
                    <a:lstStyle/>
                    <a:p>
                      <a:pPr algn="ctr" fontAlgn="b"/>
                      <a:r>
                        <a:rPr lang="es-419" sz="1200" u="none" strike="noStrike" dirty="0" smtClean="0">
                          <a:effectLst/>
                          <a:latin typeface="Arial" panose="020B0604020202020204" pitchFamily="34" charset="0"/>
                          <a:cs typeface="Arial" panose="020B0604020202020204" pitchFamily="34" charset="0"/>
                        </a:rPr>
                        <a:t>Del 13 al 17 de noviembre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3">
                  <a:txBody>
                    <a:bodyPr/>
                    <a:lstStyle/>
                    <a:p>
                      <a:pPr algn="ctr" fontAlgn="b"/>
                      <a:r>
                        <a:rPr lang="es-419" sz="1200" u="none" strike="noStrike" dirty="0" smtClean="0">
                          <a:effectLst/>
                          <a:latin typeface="Arial" panose="020B0604020202020204" pitchFamily="34" charset="0"/>
                          <a:cs typeface="Arial" panose="020B0604020202020204" pitchFamily="34" charset="0"/>
                        </a:rPr>
                        <a:t>Propósito</a:t>
                      </a:r>
                      <a:r>
                        <a:rPr lang="es-419" sz="1200" u="none" strike="noStrike" baseline="0" dirty="0" smtClean="0">
                          <a:effectLst/>
                          <a:latin typeface="Arial" panose="020B0604020202020204" pitchFamily="34" charset="0"/>
                          <a:cs typeface="Arial" panose="020B0604020202020204" pitchFamily="34" charset="0"/>
                        </a:rPr>
                        <a:t> de vida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2">
                  <a:txBody>
                    <a:bodyPr/>
                    <a:lstStyle/>
                    <a:p>
                      <a:pPr algn="l" fontAlgn="ctr"/>
                      <a:r>
                        <a:rPr lang="es-MX" sz="1200" u="none" strike="noStrike" dirty="0" smtClean="0">
                          <a:effectLst/>
                          <a:latin typeface="Arial" panose="020B0604020202020204" pitchFamily="34" charset="0"/>
                          <a:cs typeface="Arial" panose="020B0604020202020204" pitchFamily="34" charset="0"/>
                        </a:rPr>
                        <a:t>Tarea</a:t>
                      </a:r>
                      <a:r>
                        <a:rPr lang="es-MX" sz="1200" u="none" strike="noStrike" baseline="0" dirty="0" smtClean="0">
                          <a:effectLst/>
                          <a:latin typeface="Arial" panose="020B0604020202020204" pitchFamily="34" charset="0"/>
                          <a:cs typeface="Arial" panose="020B0604020202020204" pitchFamily="34" charset="0"/>
                        </a:rPr>
                        <a:t> 6 e</a:t>
                      </a:r>
                      <a:r>
                        <a:rPr lang="es-MX" sz="1200" u="none" strike="noStrike" dirty="0" smtClean="0">
                          <a:effectLst/>
                          <a:latin typeface="Arial" panose="020B0604020202020204" pitchFamily="34" charset="0"/>
                          <a:cs typeface="Arial" panose="020B0604020202020204" pitchFamily="34" charset="0"/>
                        </a:rPr>
                        <a:t>nviar vía Blackboard anexo 2 firmado por la institución</a:t>
                      </a: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35%</a:t>
                      </a:r>
                      <a:endParaRPr lang="es-MX" sz="1200" u="none" strike="noStrike" dirty="0" smtClean="0">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extLst>
                  <a:ext uri="{0D108BD9-81ED-4DB2-BD59-A6C34878D82A}">
                    <a16:rowId xmlns:a16="http://schemas.microsoft.com/office/drawing/2014/main" val="3575165618"/>
                  </a:ext>
                </a:extLst>
              </a:tr>
              <a:tr h="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smtClean="0">
                          <a:effectLst/>
                          <a:latin typeface="Arial" panose="020B0604020202020204" pitchFamily="34" charset="0"/>
                          <a:cs typeface="Arial" panose="020B0604020202020204" pitchFamily="34" charset="0"/>
                        </a:rPr>
                        <a:t>10%</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vMerge="1">
                  <a:txBody>
                    <a:bodyPr/>
                    <a:lstStyle/>
                    <a:p>
                      <a:endParaRPr lang="es-MX"/>
                    </a:p>
                  </a:txBody>
                  <a:tcPr/>
                </a:tc>
                <a:extLst>
                  <a:ext uri="{0D108BD9-81ED-4DB2-BD59-A6C34878D82A}">
                    <a16:rowId xmlns:a16="http://schemas.microsoft.com/office/drawing/2014/main" val="1507299610"/>
                  </a:ext>
                </a:extLst>
              </a:tr>
              <a:tr h="27733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Evaluación final (herramienta de investigación)</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715336325"/>
                  </a:ext>
                </a:extLst>
              </a:tr>
              <a:tr h="401029">
                <a:tc vMerge="1">
                  <a:txBody>
                    <a:bodyPr/>
                    <a:lstStyle/>
                    <a:p>
                      <a:endParaRPr lang="es-MX"/>
                    </a:p>
                  </a:txBody>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16</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20</a:t>
                      </a:r>
                      <a:r>
                        <a:rPr lang="es-419" sz="1200" u="none" strike="noStrike" baseline="0" dirty="0" smtClean="0">
                          <a:effectLst/>
                          <a:latin typeface="Arial" panose="020B0604020202020204" pitchFamily="34" charset="0"/>
                          <a:cs typeface="Arial" panose="020B0604020202020204" pitchFamily="34" charset="0"/>
                        </a:rPr>
                        <a:t> al 24 de noviembre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Entrega de resultados</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b"/>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NO</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extLst>
                  <a:ext uri="{0D108BD9-81ED-4DB2-BD59-A6C34878D82A}">
                    <a16:rowId xmlns:a16="http://schemas.microsoft.com/office/drawing/2014/main" val="3237752480"/>
                  </a:ext>
                </a:extLst>
              </a:tr>
            </a:tbl>
          </a:graphicData>
        </a:graphic>
      </p:graphicFrame>
      <p:sp>
        <p:nvSpPr>
          <p:cNvPr id="6" name="CuadroTexto 5"/>
          <p:cNvSpPr txBox="1"/>
          <p:nvPr/>
        </p:nvSpPr>
        <p:spPr>
          <a:xfrm>
            <a:off x="0" y="450761"/>
            <a:ext cx="12192000" cy="523220"/>
          </a:xfrm>
          <a:prstGeom prst="rect">
            <a:avLst/>
          </a:prstGeom>
          <a:noFill/>
        </p:spPr>
        <p:txBody>
          <a:bodyPr wrap="square" rtlCol="0">
            <a:spAutoFit/>
          </a:bodyPr>
          <a:lstStyle/>
          <a:p>
            <a:pPr algn="ctr"/>
            <a:r>
              <a:rPr lang="es-419" sz="2800" dirty="0" smtClean="0">
                <a:latin typeface="Arial" panose="020B0604020202020204" pitchFamily="34" charset="0"/>
                <a:cs typeface="Arial" panose="020B0604020202020204" pitchFamily="34" charset="0"/>
              </a:rPr>
              <a:t>Calendario de actividades</a:t>
            </a: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268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6" y="0"/>
            <a:ext cx="10353995" cy="1325563"/>
          </a:xfrm>
        </p:spPr>
        <p:txBody>
          <a:bodyPr>
            <a:normAutofit/>
          </a:bodyPr>
          <a:lstStyle/>
          <a:p>
            <a:r>
              <a:rPr lang="es-MX" sz="2800" kern="0" dirty="0">
                <a:latin typeface="Arial" panose="020B0604020202020204" pitchFamily="34" charset="0"/>
                <a:ea typeface="+mn-ea"/>
                <a:cs typeface="Arial" panose="020B0604020202020204" pitchFamily="34" charset="0"/>
              </a:rPr>
              <a:t>Actividad. Conozcamos cada una de las instituciones en las que realizan su SSS</a:t>
            </a:r>
          </a:p>
        </p:txBody>
      </p:sp>
      <p:sp>
        <p:nvSpPr>
          <p:cNvPr id="3" name="Content Placeholder 2"/>
          <p:cNvSpPr>
            <a:spLocks noGrp="1"/>
          </p:cNvSpPr>
          <p:nvPr>
            <p:ph idx="1"/>
          </p:nvPr>
        </p:nvSpPr>
        <p:spPr>
          <a:xfrm>
            <a:off x="838200" y="1825625"/>
            <a:ext cx="5145157" cy="4351338"/>
          </a:xfrm>
        </p:spPr>
        <p:txBody>
          <a:bodyPr>
            <a:normAutofit/>
          </a:bodyPr>
          <a:lstStyle/>
          <a:p>
            <a:pPr marL="0" indent="0">
              <a:buNone/>
            </a:pPr>
            <a:r>
              <a:rPr lang="es-419" sz="2000" b="1" dirty="0" smtClean="0">
                <a:latin typeface="Arial" panose="020B0604020202020204" pitchFamily="34" charset="0"/>
                <a:cs typeface="Arial" panose="020B0604020202020204" pitchFamily="34" charset="0"/>
              </a:rPr>
              <a:t>Instrucciones</a:t>
            </a:r>
            <a:endParaRPr lang="es-MX" sz="2000" dirty="0">
              <a:latin typeface="Arial" panose="020B0604020202020204" pitchFamily="34" charset="0"/>
              <a:cs typeface="Arial" panose="020B0604020202020204" pitchFamily="34" charset="0"/>
            </a:endParaRPr>
          </a:p>
          <a:p>
            <a:pPr marL="457200" indent="-457200">
              <a:buAutoNum type="arabicPeriod"/>
            </a:pPr>
            <a:r>
              <a:rPr lang="es-419" sz="2000" dirty="0">
                <a:latin typeface="Arial" panose="020B0604020202020204" pitchFamily="34" charset="0"/>
                <a:cs typeface="Arial" panose="020B0604020202020204" pitchFamily="34" charset="0"/>
              </a:rPr>
              <a:t>Hagan equipos de acuerdo a la institución con la que </a:t>
            </a:r>
            <a:r>
              <a:rPr lang="es-419" sz="2000" dirty="0" smtClean="0">
                <a:latin typeface="Arial" panose="020B0604020202020204" pitchFamily="34" charset="0"/>
                <a:cs typeface="Arial" panose="020B0604020202020204" pitchFamily="34" charset="0"/>
              </a:rPr>
              <a:t>trabajan</a:t>
            </a:r>
            <a:r>
              <a:rPr lang="es-MX" sz="2000" dirty="0" smtClean="0">
                <a:latin typeface="Arial" panose="020B0604020202020204" pitchFamily="34" charset="0"/>
                <a:cs typeface="Arial" panose="020B0604020202020204" pitchFamily="34" charset="0"/>
              </a:rPr>
              <a:t>. Si </a:t>
            </a:r>
            <a:r>
              <a:rPr lang="es-MX" sz="2000" dirty="0">
                <a:latin typeface="Arial" panose="020B0604020202020204" pitchFamily="34" charset="0"/>
                <a:cs typeface="Arial" panose="020B0604020202020204" pitchFamily="34" charset="0"/>
              </a:rPr>
              <a:t>eres el único de tu institución, no te </a:t>
            </a:r>
            <a:r>
              <a:rPr lang="es-MX" sz="2000" dirty="0" smtClean="0">
                <a:latin typeface="Arial" panose="020B0604020202020204" pitchFamily="34" charset="0"/>
                <a:cs typeface="Arial" panose="020B0604020202020204" pitchFamily="34" charset="0"/>
              </a:rPr>
              <a:t>preocupes, reúnete </a:t>
            </a:r>
            <a:r>
              <a:rPr lang="es-MX" sz="2000" dirty="0">
                <a:latin typeface="Arial" panose="020B0604020202020204" pitchFamily="34" charset="0"/>
                <a:cs typeface="Arial" panose="020B0604020202020204" pitchFamily="34" charset="0"/>
              </a:rPr>
              <a:t>con algún grupo. (Deben ser 5 o 6 grupos).</a:t>
            </a:r>
          </a:p>
          <a:p>
            <a:pPr marL="0" indent="0">
              <a:buNone/>
            </a:pP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IMPORTANTE: Si no tienes </a:t>
            </a:r>
            <a:r>
              <a:rPr lang="es-MX" sz="2000" dirty="0" smtClean="0">
                <a:latin typeface="Arial" panose="020B0604020202020204" pitchFamily="34" charset="0"/>
                <a:cs typeface="Arial" panose="020B0604020202020204" pitchFamily="34" charset="0"/>
              </a:rPr>
              <a:t>institución</a:t>
            </a:r>
            <a:r>
              <a:rPr lang="es-MX" sz="2000" dirty="0">
                <a:latin typeface="Arial" panose="020B0604020202020204" pitchFamily="34" charset="0"/>
                <a:cs typeface="Arial" panose="020B0604020202020204" pitchFamily="34" charset="0"/>
              </a:rPr>
              <a:t>, debes venir la siguiente semana para definir un plan de acción a realizar para tener institución lo antes posible. </a:t>
            </a:r>
          </a:p>
          <a:p>
            <a:pPr marL="0" indent="0">
              <a:buNone/>
            </a:pPr>
            <a:endParaRPr lang="es-MX"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0" y="1826426"/>
            <a:ext cx="4919732" cy="32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65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7066" y="1219200"/>
            <a:ext cx="10515600" cy="5322198"/>
          </a:xfrm>
        </p:spPr>
        <p:txBody>
          <a:bodyPr>
            <a:normAutofit/>
          </a:bodyPr>
          <a:lstStyle/>
          <a:p>
            <a:pPr marL="0" indent="0">
              <a:buNone/>
            </a:pPr>
            <a:r>
              <a:rPr lang="es-MX" sz="2000" b="1" dirty="0">
                <a:latin typeface="Arial" panose="020B0604020202020204" pitchFamily="34" charset="0"/>
                <a:cs typeface="Arial" panose="020B0604020202020204" pitchFamily="34" charset="0"/>
              </a:rPr>
              <a:t>De la semana 4 a la 14, tendremos 2 sesiones con cada grupo. </a:t>
            </a:r>
          </a:p>
          <a:p>
            <a:pPr marL="0" indent="0">
              <a:buNone/>
            </a:pPr>
            <a:r>
              <a:rPr lang="es-MX" sz="2000" dirty="0">
                <a:latin typeface="Arial" panose="020B0604020202020204" pitchFamily="34" charset="0"/>
                <a:cs typeface="Arial" panose="020B0604020202020204" pitchFamily="34" charset="0"/>
              </a:rPr>
              <a:t>Es muy importante que asistas y envíes tu minuta de cada una de las sesiones.</a:t>
            </a:r>
          </a:p>
          <a:p>
            <a:pPr marL="0" indent="0">
              <a:buNone/>
            </a:pPr>
            <a:r>
              <a:rPr lang="es-MX" sz="2000" dirty="0">
                <a:latin typeface="Arial" panose="020B0604020202020204" pitchFamily="34" charset="0"/>
                <a:cs typeface="Arial" panose="020B0604020202020204" pitchFamily="34" charset="0"/>
              </a:rPr>
              <a:t> Debes estar al pendiente del calendario de sesiones. </a:t>
            </a:r>
          </a:p>
          <a:p>
            <a:pPr marL="0" indent="0">
              <a:buNone/>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De la semana 4 a la 9, tendremos una sesión por institución en el salón de clases a la hora del taller con el tema </a:t>
            </a:r>
            <a:r>
              <a:rPr lang="es-MX" sz="2000" dirty="0" smtClean="0">
                <a:latin typeface="Arial" panose="020B0604020202020204" pitchFamily="34" charset="0"/>
                <a:cs typeface="Arial" panose="020B0604020202020204" pitchFamily="34" charset="0"/>
              </a:rPr>
              <a:t>Fortalezas </a:t>
            </a:r>
            <a:r>
              <a:rPr lang="es-MX" sz="2000" dirty="0">
                <a:latin typeface="Arial" panose="020B0604020202020204" pitchFamily="34" charset="0"/>
                <a:cs typeface="Arial" panose="020B0604020202020204" pitchFamily="34" charset="0"/>
              </a:rPr>
              <a:t>de </a:t>
            </a:r>
            <a:r>
              <a:rPr lang="es-MX" sz="2000" dirty="0" smtClean="0">
                <a:latin typeface="Arial" panose="020B0604020202020204" pitchFamily="34" charset="0"/>
                <a:cs typeface="Arial" panose="020B0604020202020204" pitchFamily="34" charset="0"/>
              </a:rPr>
              <a:t>carácter.</a:t>
            </a: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De la semana 10 a la 14, agendaremos una sesión en su institución con el tema </a:t>
            </a:r>
            <a:r>
              <a:rPr lang="es-MX" sz="2000" dirty="0" smtClean="0">
                <a:latin typeface="Arial" panose="020B0604020202020204" pitchFamily="34" charset="0"/>
                <a:cs typeface="Arial" panose="020B0604020202020204" pitchFamily="34" charset="0"/>
              </a:rPr>
              <a:t>Logros</a:t>
            </a:r>
            <a:r>
              <a:rPr lang="es-MX" sz="2000" dirty="0">
                <a:latin typeface="Arial" panose="020B0604020202020204" pitchFamily="34" charset="0"/>
                <a:cs typeface="Arial" panose="020B0604020202020204" pitchFamily="34" charset="0"/>
              </a:rPr>
              <a:t>.</a:t>
            </a:r>
          </a:p>
          <a:p>
            <a:pPr marL="0" indent="0">
              <a:buNone/>
            </a:pPr>
            <a:endParaRPr lang="es-MX" sz="2000" dirty="0">
              <a:latin typeface="Arial" panose="020B0604020202020204" pitchFamily="34" charset="0"/>
              <a:cs typeface="Arial" panose="020B0604020202020204" pitchFamily="34" charset="0"/>
            </a:endParaRPr>
          </a:p>
          <a:p>
            <a:pPr marL="971550" lvl="1" indent="-514350">
              <a:buFont typeface="+mj-lt"/>
              <a:buAutoNum type="arabicPeriod"/>
            </a:pPr>
            <a:r>
              <a:rPr lang="es-MX" sz="2000" dirty="0">
                <a:latin typeface="Arial" panose="020B0604020202020204" pitchFamily="34" charset="0"/>
                <a:cs typeface="Arial" panose="020B0604020202020204" pitchFamily="34" charset="0"/>
              </a:rPr>
              <a:t>En grupo deberán agendar la sesión por institución y asistir a la sesión. </a:t>
            </a:r>
          </a:p>
          <a:p>
            <a:pPr marL="971550" lvl="1" indent="-514350">
              <a:buFont typeface="+mj-lt"/>
              <a:buAutoNum type="arabicPeriod"/>
            </a:pPr>
            <a:r>
              <a:rPr lang="es-MX" sz="2000" dirty="0">
                <a:latin typeface="Arial" panose="020B0604020202020204" pitchFamily="34" charset="0"/>
                <a:cs typeface="Arial" panose="020B0604020202020204" pitchFamily="34" charset="0"/>
              </a:rPr>
              <a:t>Durante la sesión deberás completar individualmente la minuta que encuentras en el espacio de Blackboard y enviar una fotografía con las conclusiones escritas al finalizar</a:t>
            </a:r>
            <a:r>
              <a:rPr lang="es-MX" sz="1600" dirty="0" smtClean="0">
                <a:latin typeface="Arial" panose="020B0604020202020204" pitchFamily="34" charset="0"/>
                <a:cs typeface="Arial" panose="020B0604020202020204" pitchFamily="34" charset="0"/>
              </a:rPr>
              <a:t>.</a:t>
            </a:r>
            <a:endParaRPr lang="es-419" sz="2000" dirty="0">
              <a:latin typeface="Arial" panose="020B0604020202020204" pitchFamily="34" charset="0"/>
              <a:cs typeface="Arial" panose="020B0604020202020204" pitchFamily="34" charset="0"/>
            </a:endParaRPr>
          </a:p>
          <a:p>
            <a:pPr marL="0" lvl="0" indent="0">
              <a:buNone/>
            </a:pPr>
            <a:endParaRPr lang="es-419" sz="2000" dirty="0">
              <a:latin typeface="Arial" panose="020B0604020202020204" pitchFamily="34" charset="0"/>
              <a:cs typeface="Arial" panose="020B0604020202020204" pitchFamily="34" charset="0"/>
            </a:endParaRPr>
          </a:p>
          <a:p>
            <a:pPr marL="0" lvl="0" indent="0">
              <a:buNone/>
            </a:pPr>
            <a:endParaRPr lang="es-MX" sz="2000" dirty="0">
              <a:latin typeface="Arial" panose="020B0604020202020204" pitchFamily="34" charset="0"/>
              <a:cs typeface="Arial" panose="020B0604020202020204" pitchFamily="34" charset="0"/>
            </a:endParaRPr>
          </a:p>
        </p:txBody>
      </p:sp>
      <p:sp>
        <p:nvSpPr>
          <p:cNvPr id="3" name="Title 1"/>
          <p:cNvSpPr>
            <a:spLocks noGrp="1"/>
          </p:cNvSpPr>
          <p:nvPr>
            <p:ph type="title"/>
          </p:nvPr>
        </p:nvSpPr>
        <p:spPr>
          <a:xfrm>
            <a:off x="0" y="250190"/>
            <a:ext cx="11860186" cy="1325563"/>
          </a:xfrm>
        </p:spPr>
        <p:txBody>
          <a:bodyPr anchor="t">
            <a:normAutofit/>
          </a:bodyPr>
          <a:lstStyle/>
          <a:p>
            <a:pPr algn="ctr"/>
            <a:r>
              <a:rPr lang="es-MX" sz="2800" kern="0" dirty="0">
                <a:latin typeface="Arial" panose="020B0604020202020204" pitchFamily="34" charset="0"/>
                <a:ea typeface="+mn-ea"/>
                <a:cs typeface="Arial" panose="020B0604020202020204" pitchFamily="34" charset="0"/>
              </a:rPr>
              <a:t>Sesiones de monitoreo</a:t>
            </a:r>
          </a:p>
        </p:txBody>
      </p:sp>
    </p:spTree>
    <p:extLst>
      <p:ext uri="{BB962C8B-B14F-4D97-AF65-F5344CB8AC3E}">
        <p14:creationId xmlns:p14="http://schemas.microsoft.com/office/powerpoint/2010/main" val="68366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96" y="492906"/>
            <a:ext cx="11860186" cy="1325563"/>
          </a:xfrm>
        </p:spPr>
        <p:txBody>
          <a:bodyPr anchor="t">
            <a:normAutofit/>
          </a:bodyPr>
          <a:lstStyle/>
          <a:p>
            <a:pPr algn="ctr"/>
            <a:r>
              <a:rPr lang="es-MX" sz="2800" kern="0" dirty="0">
                <a:latin typeface="Arial" panose="020B0604020202020204" pitchFamily="34" charset="0"/>
                <a:ea typeface="+mn-ea"/>
                <a:cs typeface="Arial" panose="020B0604020202020204" pitchFamily="34" charset="0"/>
              </a:rPr>
              <a:t>Sesiones de monitoreo</a:t>
            </a:r>
          </a:p>
        </p:txBody>
      </p:sp>
      <p:graphicFrame>
        <p:nvGraphicFramePr>
          <p:cNvPr id="5" name="Table 4"/>
          <p:cNvGraphicFramePr>
            <a:graphicFrameLocks noGrp="1"/>
          </p:cNvGraphicFramePr>
          <p:nvPr>
            <p:extLst>
              <p:ext uri="{D42A27DB-BD31-4B8C-83A1-F6EECF244321}">
                <p14:modId xmlns:p14="http://schemas.microsoft.com/office/powerpoint/2010/main" val="1520885905"/>
              </p:ext>
            </p:extLst>
          </p:nvPr>
        </p:nvGraphicFramePr>
        <p:xfrm>
          <a:off x="1551013" y="1577169"/>
          <a:ext cx="9320186" cy="3116700"/>
        </p:xfrm>
        <a:graphic>
          <a:graphicData uri="http://schemas.openxmlformats.org/drawingml/2006/table">
            <a:tbl>
              <a:tblPr>
                <a:tableStyleId>{22838BEF-8BB2-4498-84A7-C5851F593DF1}</a:tableStyleId>
              </a:tblPr>
              <a:tblGrid>
                <a:gridCol w="311795">
                  <a:extLst>
                    <a:ext uri="{9D8B030D-6E8A-4147-A177-3AD203B41FA5}">
                      <a16:colId xmlns:a16="http://schemas.microsoft.com/office/drawing/2014/main" val="2124624115"/>
                    </a:ext>
                  </a:extLst>
                </a:gridCol>
                <a:gridCol w="799627">
                  <a:extLst>
                    <a:ext uri="{9D8B030D-6E8A-4147-A177-3AD203B41FA5}">
                      <a16:colId xmlns:a16="http://schemas.microsoft.com/office/drawing/2014/main" val="783187343"/>
                    </a:ext>
                  </a:extLst>
                </a:gridCol>
                <a:gridCol w="2398034">
                  <a:extLst>
                    <a:ext uri="{9D8B030D-6E8A-4147-A177-3AD203B41FA5}">
                      <a16:colId xmlns:a16="http://schemas.microsoft.com/office/drawing/2014/main" val="2355750841"/>
                    </a:ext>
                  </a:extLst>
                </a:gridCol>
                <a:gridCol w="2398034">
                  <a:extLst>
                    <a:ext uri="{9D8B030D-6E8A-4147-A177-3AD203B41FA5}">
                      <a16:colId xmlns:a16="http://schemas.microsoft.com/office/drawing/2014/main" val="3819940785"/>
                    </a:ext>
                  </a:extLst>
                </a:gridCol>
                <a:gridCol w="2599897">
                  <a:extLst>
                    <a:ext uri="{9D8B030D-6E8A-4147-A177-3AD203B41FA5}">
                      <a16:colId xmlns:a16="http://schemas.microsoft.com/office/drawing/2014/main" val="4205283821"/>
                    </a:ext>
                  </a:extLst>
                </a:gridCol>
                <a:gridCol w="812799">
                  <a:extLst>
                    <a:ext uri="{9D8B030D-6E8A-4147-A177-3AD203B41FA5}">
                      <a16:colId xmlns:a16="http://schemas.microsoft.com/office/drawing/2014/main" val="3145121660"/>
                    </a:ext>
                  </a:extLst>
                </a:gridCol>
              </a:tblGrid>
              <a:tr h="805062">
                <a:tc>
                  <a:txBody>
                    <a:bodyPr/>
                    <a:lstStyle/>
                    <a:p>
                      <a:pPr algn="l" fontAlgn="ct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Semana</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s-419" sz="1600" b="1" i="0" u="none" strike="noStrike" dirty="0" smtClean="0">
                          <a:solidFill>
                            <a:schemeClr val="bg1"/>
                          </a:solidFill>
                          <a:effectLst/>
                          <a:latin typeface="Arial" panose="020B0604020202020204" pitchFamily="34" charset="0"/>
                          <a:cs typeface="Arial" panose="020B0604020202020204" pitchFamily="34" charset="0"/>
                        </a:rPr>
                        <a:t>Fechas</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Tema</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Actividad</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Puntos</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3322529979"/>
                  </a:ext>
                </a:extLst>
              </a:tr>
              <a:tr h="1237270">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2do parcial</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vert="vert270" anchor="ctr">
                    <a:solidFill>
                      <a:schemeClr val="accent1">
                        <a:lumMod val="75000"/>
                      </a:schemeClr>
                    </a:solidFill>
                  </a:tcPr>
                </a:tc>
                <a:tc>
                  <a:txBody>
                    <a:bodyPr/>
                    <a:lstStyle/>
                    <a:p>
                      <a:pPr algn="ctr" fontAlgn="ctr"/>
                      <a:r>
                        <a:rPr lang="es-MX" sz="1600" b="0" u="none" strike="noStrike" dirty="0">
                          <a:effectLst/>
                          <a:latin typeface="Arial" panose="020B0604020202020204" pitchFamily="34" charset="0"/>
                          <a:cs typeface="Arial" panose="020B0604020202020204" pitchFamily="34" charset="0"/>
                        </a:rPr>
                        <a:t>4 a 9</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419" sz="1600" b="0" i="0" u="none" strike="noStrike" dirty="0" smtClean="0">
                          <a:solidFill>
                            <a:srgbClr val="000000"/>
                          </a:solidFill>
                          <a:effectLst/>
                          <a:latin typeface="Arial" panose="020B0604020202020204" pitchFamily="34" charset="0"/>
                          <a:cs typeface="Arial" panose="020B0604020202020204" pitchFamily="34" charset="0"/>
                        </a:rPr>
                        <a:t>Del 28 de agosto al 06 de octubre</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b="0" u="none" strike="noStrike" dirty="0">
                          <a:effectLst/>
                          <a:latin typeface="Arial" panose="020B0604020202020204" pitchFamily="34" charset="0"/>
                          <a:cs typeface="Arial" panose="020B0604020202020204" pitchFamily="34" charset="0"/>
                        </a:rPr>
                        <a:t>Sesión </a:t>
                      </a:r>
                      <a:r>
                        <a:rPr lang="es-MX" sz="1600" b="0" u="none" strike="noStrike" dirty="0" smtClean="0">
                          <a:effectLst/>
                          <a:latin typeface="Arial" panose="020B0604020202020204" pitchFamily="34" charset="0"/>
                          <a:cs typeface="Arial" panose="020B0604020202020204" pitchFamily="34" charset="0"/>
                        </a:rPr>
                        <a:t>por institución: Fortalezas </a:t>
                      </a:r>
                      <a:r>
                        <a:rPr lang="es-MX" sz="1600" b="0" u="none" strike="noStrike" dirty="0">
                          <a:effectLst/>
                          <a:latin typeface="Arial" panose="020B0604020202020204" pitchFamily="34" charset="0"/>
                          <a:cs typeface="Arial" panose="020B0604020202020204" pitchFamily="34" charset="0"/>
                        </a:rPr>
                        <a:t>de </a:t>
                      </a:r>
                      <a:r>
                        <a:rPr lang="es-MX" sz="1600" b="0" u="none" strike="noStrike" dirty="0" smtClean="0">
                          <a:effectLst/>
                          <a:latin typeface="Arial" panose="020B0604020202020204" pitchFamily="34" charset="0"/>
                          <a:cs typeface="Arial" panose="020B0604020202020204" pitchFamily="34" charset="0"/>
                        </a:rPr>
                        <a:t>carácter</a:t>
                      </a:r>
                      <a:r>
                        <a:rPr lang="es-MX" sz="1600" b="0" u="none" strike="noStrike" baseline="0" dirty="0" smtClean="0">
                          <a:effectLst/>
                          <a:latin typeface="Arial" panose="020B0604020202020204" pitchFamily="34" charset="0"/>
                          <a:cs typeface="Arial" panose="020B0604020202020204" pitchFamily="34" charset="0"/>
                        </a:rPr>
                        <a:t> </a:t>
                      </a:r>
                      <a:r>
                        <a:rPr lang="es-MX" sz="1600" b="0" u="none" strike="noStrike" dirty="0" smtClean="0">
                          <a:effectLst/>
                          <a:latin typeface="Arial" panose="020B0604020202020204" pitchFamily="34" charset="0"/>
                          <a:cs typeface="Arial" panose="020B0604020202020204" pitchFamily="34" charset="0"/>
                        </a:rPr>
                        <a:t>(monitoreo </a:t>
                      </a:r>
                      <a:r>
                        <a:rPr lang="es-MX" sz="1600" b="0" u="none" strike="noStrike" dirty="0">
                          <a:effectLst/>
                          <a:latin typeface="Arial" panose="020B0604020202020204" pitchFamily="34" charset="0"/>
                          <a:cs typeface="Arial" panose="020B0604020202020204" pitchFamily="34" charset="0"/>
                        </a:rPr>
                        <a:t>individual</a:t>
                      </a:r>
                      <a:r>
                        <a:rPr lang="es-MX" sz="1600" b="0" u="none" strike="noStrike" dirty="0" smtClean="0">
                          <a:effectLst/>
                          <a:latin typeface="Arial" panose="020B0604020202020204" pitchFamily="34" charset="0"/>
                          <a:cs typeface="Arial" panose="020B0604020202020204" pitchFamily="34" charset="0"/>
                        </a:rPr>
                        <a:t>).</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MX" sz="1600" b="0" u="none" strike="noStrike" dirty="0">
                          <a:effectLst/>
                          <a:latin typeface="Arial" panose="020B0604020202020204" pitchFamily="34" charset="0"/>
                          <a:cs typeface="Arial" panose="020B0604020202020204" pitchFamily="34" charset="0"/>
                        </a:rPr>
                        <a:t>Enviar vía Blackboard </a:t>
                      </a:r>
                      <a:r>
                        <a:rPr lang="es-MX" sz="1600" b="0" u="none" strike="noStrike" dirty="0" smtClean="0">
                          <a:effectLst/>
                          <a:latin typeface="Arial" panose="020B0604020202020204" pitchFamily="34" charset="0"/>
                          <a:cs typeface="Arial" panose="020B0604020202020204" pitchFamily="34" charset="0"/>
                        </a:rPr>
                        <a:t>la minuta </a:t>
                      </a:r>
                      <a:r>
                        <a:rPr lang="es-MX" sz="1600" b="0" u="none" strike="noStrike" dirty="0">
                          <a:effectLst/>
                          <a:latin typeface="Arial" panose="020B0604020202020204" pitchFamily="34" charset="0"/>
                          <a:cs typeface="Arial" panose="020B0604020202020204" pitchFamily="34" charset="0"/>
                        </a:rPr>
                        <a:t>de </a:t>
                      </a:r>
                      <a:r>
                        <a:rPr lang="es-MX" sz="1600" b="0" u="none" strike="noStrike" dirty="0" smtClean="0">
                          <a:effectLst/>
                          <a:latin typeface="Arial" panose="020B0604020202020204" pitchFamily="34" charset="0"/>
                          <a:cs typeface="Arial" panose="020B0604020202020204" pitchFamily="34" charset="0"/>
                        </a:rPr>
                        <a:t>sesión: Fortalezas </a:t>
                      </a:r>
                      <a:r>
                        <a:rPr lang="es-MX" sz="1600" b="0" u="none" strike="noStrike" dirty="0">
                          <a:effectLst/>
                          <a:latin typeface="Arial" panose="020B0604020202020204" pitchFamily="34" charset="0"/>
                          <a:cs typeface="Arial" panose="020B0604020202020204" pitchFamily="34" charset="0"/>
                        </a:rPr>
                        <a:t>de </a:t>
                      </a:r>
                      <a:r>
                        <a:rPr lang="es-MX" sz="1600" b="0" u="none" strike="noStrike" dirty="0" smtClean="0">
                          <a:effectLst/>
                          <a:latin typeface="Arial" panose="020B0604020202020204" pitchFamily="34" charset="0"/>
                          <a:cs typeface="Arial" panose="020B0604020202020204" pitchFamily="34" charset="0"/>
                        </a:rPr>
                        <a:t>carácter.</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b="0" u="none" strike="noStrike">
                          <a:effectLst/>
                          <a:latin typeface="Arial" panose="020B0604020202020204" pitchFamily="34" charset="0"/>
                          <a:cs typeface="Arial" panose="020B0604020202020204" pitchFamily="34" charset="0"/>
                        </a:rPr>
                        <a:t>10%</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564790018"/>
                  </a:ext>
                </a:extLst>
              </a:tr>
              <a:tr h="1074368">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3er parcial</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vert="vert270" anchor="ctr">
                    <a:solidFill>
                      <a:schemeClr val="accent1">
                        <a:lumMod val="75000"/>
                      </a:schemeClr>
                    </a:solidFill>
                  </a:tcPr>
                </a:tc>
                <a:tc>
                  <a:txBody>
                    <a:bodyPr/>
                    <a:lstStyle/>
                    <a:p>
                      <a:pPr algn="ctr" fontAlgn="ctr"/>
                      <a:r>
                        <a:rPr lang="es-MX" sz="1600" b="0" u="none" strike="noStrike" dirty="0">
                          <a:effectLst/>
                          <a:latin typeface="Arial" panose="020B0604020202020204" pitchFamily="34" charset="0"/>
                          <a:cs typeface="Arial" panose="020B0604020202020204" pitchFamily="34" charset="0"/>
                        </a:rPr>
                        <a:t>10 a 14</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419" sz="1600" b="0" i="0" u="none" strike="noStrike" dirty="0" smtClean="0">
                          <a:solidFill>
                            <a:srgbClr val="000000"/>
                          </a:solidFill>
                          <a:effectLst/>
                          <a:latin typeface="Arial" panose="020B0604020202020204" pitchFamily="34" charset="0"/>
                          <a:cs typeface="Arial" panose="020B0604020202020204" pitchFamily="34" charset="0"/>
                        </a:rPr>
                        <a:t>Del 09 de</a:t>
                      </a:r>
                      <a:r>
                        <a:rPr lang="es-419" sz="1600" b="0" i="0" u="none" strike="noStrike" baseline="0" dirty="0" smtClean="0">
                          <a:solidFill>
                            <a:srgbClr val="000000"/>
                          </a:solidFill>
                          <a:effectLst/>
                          <a:latin typeface="Arial" panose="020B0604020202020204" pitchFamily="34" charset="0"/>
                          <a:cs typeface="Arial" panose="020B0604020202020204" pitchFamily="34" charset="0"/>
                        </a:rPr>
                        <a:t> octubre al 10 de noviembre</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b="0" u="none" strike="noStrike" dirty="0">
                          <a:effectLst/>
                          <a:latin typeface="Arial" panose="020B0604020202020204" pitchFamily="34" charset="0"/>
                          <a:cs typeface="Arial" panose="020B0604020202020204" pitchFamily="34" charset="0"/>
                        </a:rPr>
                        <a:t>Sesión por </a:t>
                      </a:r>
                      <a:r>
                        <a:rPr lang="es-MX" sz="1600" b="0" u="none" strike="noStrike" dirty="0" smtClean="0">
                          <a:effectLst/>
                          <a:latin typeface="Arial" panose="020B0604020202020204" pitchFamily="34" charset="0"/>
                          <a:cs typeface="Arial" panose="020B0604020202020204" pitchFamily="34" charset="0"/>
                        </a:rPr>
                        <a:t>institución:</a:t>
                      </a:r>
                      <a:r>
                        <a:rPr lang="es-MX" sz="1600" b="0" u="none" strike="noStrike" baseline="0" dirty="0" smtClean="0">
                          <a:effectLst/>
                          <a:latin typeface="Arial" panose="020B0604020202020204" pitchFamily="34" charset="0"/>
                          <a:cs typeface="Arial" panose="020B0604020202020204" pitchFamily="34" charset="0"/>
                        </a:rPr>
                        <a:t> </a:t>
                      </a:r>
                      <a:r>
                        <a:rPr lang="es-MX" sz="1600" b="0" u="none" strike="noStrike" dirty="0" smtClean="0">
                          <a:effectLst/>
                          <a:latin typeface="Arial" panose="020B0604020202020204" pitchFamily="34" charset="0"/>
                          <a:cs typeface="Arial" panose="020B0604020202020204" pitchFamily="34" charset="0"/>
                        </a:rPr>
                        <a:t>Logros </a:t>
                      </a:r>
                      <a:r>
                        <a:rPr lang="es-MX" sz="1600" b="0" u="none" strike="noStrike" dirty="0">
                          <a:effectLst/>
                          <a:latin typeface="Arial" panose="020B0604020202020204" pitchFamily="34" charset="0"/>
                          <a:cs typeface="Arial" panose="020B0604020202020204" pitchFamily="34" charset="0"/>
                        </a:rPr>
                        <a:t/>
                      </a:r>
                      <a:br>
                        <a:rPr lang="es-MX" sz="1600" b="0" u="none" strike="noStrike" dirty="0">
                          <a:effectLst/>
                          <a:latin typeface="Arial" panose="020B0604020202020204" pitchFamily="34" charset="0"/>
                          <a:cs typeface="Arial" panose="020B0604020202020204" pitchFamily="34" charset="0"/>
                        </a:rPr>
                      </a:br>
                      <a:r>
                        <a:rPr lang="es-MX" sz="1600" b="0" u="none" strike="noStrike" dirty="0">
                          <a:effectLst/>
                          <a:latin typeface="Arial" panose="020B0604020202020204" pitchFamily="34" charset="0"/>
                          <a:cs typeface="Arial" panose="020B0604020202020204" pitchFamily="34" charset="0"/>
                        </a:rPr>
                        <a:t>(monitoreo individual</a:t>
                      </a:r>
                      <a:r>
                        <a:rPr lang="es-MX" sz="1600" b="0" u="none" strike="noStrike" dirty="0" smtClean="0">
                          <a:effectLst/>
                          <a:latin typeface="Arial" panose="020B0604020202020204" pitchFamily="34" charset="0"/>
                          <a:cs typeface="Arial" panose="020B0604020202020204" pitchFamily="34" charset="0"/>
                        </a:rPr>
                        <a:t>).</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s-MX" sz="1600" b="0" u="none" strike="noStrike" dirty="0">
                          <a:effectLst/>
                          <a:latin typeface="Arial" panose="020B0604020202020204" pitchFamily="34" charset="0"/>
                          <a:cs typeface="Arial" panose="020B0604020202020204" pitchFamily="34" charset="0"/>
                        </a:rPr>
                        <a:t>Enviar vía Blackboard </a:t>
                      </a:r>
                      <a:r>
                        <a:rPr lang="es-MX" sz="1600" b="0" u="none" strike="noStrike" dirty="0" smtClean="0">
                          <a:effectLst/>
                          <a:latin typeface="Arial" panose="020B0604020202020204" pitchFamily="34" charset="0"/>
                          <a:cs typeface="Arial" panose="020B0604020202020204" pitchFamily="34" charset="0"/>
                        </a:rPr>
                        <a:t>la minuta </a:t>
                      </a:r>
                      <a:r>
                        <a:rPr lang="es-MX" sz="1600" b="0" u="none" strike="noStrike" dirty="0">
                          <a:effectLst/>
                          <a:latin typeface="Arial" panose="020B0604020202020204" pitchFamily="34" charset="0"/>
                          <a:cs typeface="Arial" panose="020B0604020202020204" pitchFamily="34" charset="0"/>
                        </a:rPr>
                        <a:t>de </a:t>
                      </a:r>
                      <a:r>
                        <a:rPr lang="es-MX" sz="1600" b="0" u="none" strike="noStrike" dirty="0" smtClean="0">
                          <a:effectLst/>
                          <a:latin typeface="Arial" panose="020B0604020202020204" pitchFamily="34" charset="0"/>
                          <a:cs typeface="Arial" panose="020B0604020202020204" pitchFamily="34" charset="0"/>
                        </a:rPr>
                        <a:t>sesión:</a:t>
                      </a:r>
                      <a:r>
                        <a:rPr lang="es-MX" sz="1600" b="0" u="none" strike="noStrike" baseline="0" dirty="0" smtClean="0">
                          <a:effectLst/>
                          <a:latin typeface="Arial" panose="020B0604020202020204" pitchFamily="34" charset="0"/>
                          <a:cs typeface="Arial" panose="020B0604020202020204" pitchFamily="34" charset="0"/>
                        </a:rPr>
                        <a:t> </a:t>
                      </a:r>
                      <a:r>
                        <a:rPr lang="es-MX" sz="1600" b="0" u="none" strike="noStrike" dirty="0" smtClean="0">
                          <a:effectLst/>
                          <a:latin typeface="Arial" panose="020B0604020202020204" pitchFamily="34" charset="0"/>
                          <a:cs typeface="Arial" panose="020B0604020202020204" pitchFamily="34" charset="0"/>
                        </a:rPr>
                        <a:t>Logros.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MX" sz="1600" b="0" u="none" strike="noStrike" dirty="0">
                          <a:effectLst/>
                          <a:latin typeface="Arial" panose="020B0604020202020204" pitchFamily="34" charset="0"/>
                          <a:cs typeface="Arial" panose="020B0604020202020204" pitchFamily="34" charset="0"/>
                        </a:rPr>
                        <a:t>10%</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00603171"/>
                  </a:ext>
                </a:extLst>
              </a:tr>
            </a:tbl>
          </a:graphicData>
        </a:graphic>
      </p:graphicFrame>
    </p:spTree>
    <p:extLst>
      <p:ext uri="{BB962C8B-B14F-4D97-AF65-F5344CB8AC3E}">
        <p14:creationId xmlns:p14="http://schemas.microsoft.com/office/powerpoint/2010/main" val="464018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1"/>
            <a:ext cx="11396251" cy="1066800"/>
          </a:xfrm>
        </p:spPr>
        <p:txBody>
          <a:bodyPr>
            <a:normAutofit/>
          </a:bodyPr>
          <a:lstStyle/>
          <a:p>
            <a:pPr algn="ctr"/>
            <a:r>
              <a:rPr lang="es-MX" sz="2800" kern="0" dirty="0">
                <a:latin typeface="Arial" panose="020B0604020202020204" pitchFamily="34" charset="0"/>
                <a:cs typeface="Arial" panose="020B0604020202020204" pitchFamily="34" charset="0"/>
              </a:rPr>
              <a:t>Fecha de sesiones por grupo</a:t>
            </a:r>
            <a:br>
              <a:rPr lang="es-MX" sz="2800" kern="0" dirty="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Se aconseja que sea en la hora y fecha del taller</a:t>
            </a:r>
            <a:r>
              <a:rPr lang="es-MX" sz="2800" dirty="0">
                <a:latin typeface="Arial" panose="020B0604020202020204" pitchFamily="34" charset="0"/>
                <a:cs typeface="Arial" panose="020B0604020202020204" pitchFamily="34" charset="0"/>
              </a:rPr>
              <a:t>.</a:t>
            </a:r>
            <a:endParaRPr lang="es-MX" sz="2800" kern="0" dirty="0">
              <a:latin typeface="Arial" panose="020B0604020202020204" pitchFamily="34" charset="0"/>
              <a:ea typeface="+mn-ea"/>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955450886"/>
              </p:ext>
            </p:extLst>
          </p:nvPr>
        </p:nvGraphicFramePr>
        <p:xfrm>
          <a:off x="1682251" y="1054102"/>
          <a:ext cx="8737600" cy="5219699"/>
        </p:xfrm>
        <a:graphic>
          <a:graphicData uri="http://schemas.openxmlformats.org/drawingml/2006/table">
            <a:tbl>
              <a:tblPr firstRow="1" bandRow="1">
                <a:tableStyleId>{7DF18680-E054-41AD-8BC1-D1AEF772440D}</a:tableStyleId>
              </a:tblPr>
              <a:tblGrid>
                <a:gridCol w="3124653">
                  <a:extLst>
                    <a:ext uri="{9D8B030D-6E8A-4147-A177-3AD203B41FA5}">
                      <a16:colId xmlns:a16="http://schemas.microsoft.com/office/drawing/2014/main" val="526984395"/>
                    </a:ext>
                  </a:extLst>
                </a:gridCol>
                <a:gridCol w="666796">
                  <a:extLst>
                    <a:ext uri="{9D8B030D-6E8A-4147-A177-3AD203B41FA5}">
                      <a16:colId xmlns:a16="http://schemas.microsoft.com/office/drawing/2014/main" val="2771512167"/>
                    </a:ext>
                  </a:extLst>
                </a:gridCol>
                <a:gridCol w="1155700">
                  <a:extLst>
                    <a:ext uri="{9D8B030D-6E8A-4147-A177-3AD203B41FA5}">
                      <a16:colId xmlns:a16="http://schemas.microsoft.com/office/drawing/2014/main" val="3833947636"/>
                    </a:ext>
                  </a:extLst>
                </a:gridCol>
                <a:gridCol w="1409700">
                  <a:extLst>
                    <a:ext uri="{9D8B030D-6E8A-4147-A177-3AD203B41FA5}">
                      <a16:colId xmlns:a16="http://schemas.microsoft.com/office/drawing/2014/main" val="1104764248"/>
                    </a:ext>
                  </a:extLst>
                </a:gridCol>
                <a:gridCol w="2380751">
                  <a:extLst>
                    <a:ext uri="{9D8B030D-6E8A-4147-A177-3AD203B41FA5}">
                      <a16:colId xmlns:a16="http://schemas.microsoft.com/office/drawing/2014/main" val="371715669"/>
                    </a:ext>
                  </a:extLst>
                </a:gridCol>
              </a:tblGrid>
              <a:tr h="352914">
                <a:tc>
                  <a:txBody>
                    <a:bodyPr/>
                    <a:lstStyle/>
                    <a:p>
                      <a:r>
                        <a:rPr lang="es-419" sz="1200" dirty="0" smtClean="0">
                          <a:latin typeface="Arial" panose="020B0604020202020204" pitchFamily="34" charset="0"/>
                          <a:cs typeface="Arial" panose="020B0604020202020204" pitchFamily="34" charset="0"/>
                        </a:rPr>
                        <a:t>Fechas</a:t>
                      </a:r>
                      <a:endParaRPr lang="es-MX" sz="1200" dirty="0">
                        <a:latin typeface="Arial" panose="020B0604020202020204" pitchFamily="34" charset="0"/>
                        <a:cs typeface="Arial" panose="020B0604020202020204" pitchFamily="34" charset="0"/>
                      </a:endParaRPr>
                    </a:p>
                  </a:txBody>
                  <a:tcPr/>
                </a:tc>
                <a:tc>
                  <a:txBody>
                    <a:bodyPr/>
                    <a:lstStyle/>
                    <a:p>
                      <a:r>
                        <a:rPr lang="es-MX" sz="1200" dirty="0">
                          <a:latin typeface="Arial" panose="020B0604020202020204" pitchFamily="34" charset="0"/>
                          <a:cs typeface="Arial" panose="020B0604020202020204" pitchFamily="34" charset="0"/>
                        </a:rPr>
                        <a:t>Hora</a:t>
                      </a:r>
                    </a:p>
                  </a:txBody>
                  <a:tcPr/>
                </a:tc>
                <a:tc>
                  <a:txBody>
                    <a:bodyPr/>
                    <a:lstStyle/>
                    <a:p>
                      <a:r>
                        <a:rPr lang="es-MX" sz="1200" dirty="0">
                          <a:latin typeface="Arial" panose="020B0604020202020204" pitchFamily="34" charset="0"/>
                          <a:cs typeface="Arial" panose="020B0604020202020204" pitchFamily="34" charset="0"/>
                        </a:rPr>
                        <a:t>Institución</a:t>
                      </a:r>
                    </a:p>
                  </a:txBody>
                  <a:tcPr/>
                </a:tc>
                <a:tc>
                  <a:txBody>
                    <a:bodyPr/>
                    <a:lstStyle/>
                    <a:p>
                      <a:r>
                        <a:rPr lang="es-MX" sz="1200" dirty="0">
                          <a:latin typeface="Arial" panose="020B0604020202020204" pitchFamily="34" charset="0"/>
                          <a:cs typeface="Arial" panose="020B0604020202020204" pitchFamily="34" charset="0"/>
                        </a:rPr>
                        <a:t>Lugar</a:t>
                      </a:r>
                    </a:p>
                  </a:txBody>
                  <a:tcPr/>
                </a:tc>
                <a:tc>
                  <a:txBody>
                    <a:bodyPr/>
                    <a:lstStyle/>
                    <a:p>
                      <a:r>
                        <a:rPr lang="es-MX" sz="1200" dirty="0">
                          <a:latin typeface="Arial" panose="020B0604020202020204" pitchFamily="34" charset="0"/>
                          <a:cs typeface="Arial" panose="020B0604020202020204" pitchFamily="34" charset="0"/>
                        </a:rPr>
                        <a:t>Integrantes</a:t>
                      </a:r>
                      <a:r>
                        <a:rPr lang="es-MX" sz="1200" baseline="0" dirty="0">
                          <a:latin typeface="Arial" panose="020B0604020202020204" pitchFamily="34" charset="0"/>
                          <a:cs typeface="Arial" panose="020B0604020202020204" pitchFamily="34" charset="0"/>
                        </a:rPr>
                        <a:t> del grupo</a:t>
                      </a:r>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8965891"/>
                  </a:ext>
                </a:extLst>
              </a:tr>
              <a:tr h="442435">
                <a:tc>
                  <a:txBody>
                    <a:bodyPr/>
                    <a:lstStyle/>
                    <a:p>
                      <a:r>
                        <a:rPr lang="es-419" sz="1200" dirty="0" smtClean="0">
                          <a:latin typeface="Arial" panose="020B0604020202020204" pitchFamily="34" charset="0"/>
                          <a:cs typeface="Arial" panose="020B0604020202020204" pitchFamily="34" charset="0"/>
                        </a:rPr>
                        <a:t>Semana</a:t>
                      </a:r>
                      <a:r>
                        <a:rPr lang="es-419" sz="1200" baseline="0" dirty="0" smtClean="0">
                          <a:latin typeface="Arial" panose="020B0604020202020204" pitchFamily="34" charset="0"/>
                          <a:cs typeface="Arial" panose="020B0604020202020204" pitchFamily="34" charset="0"/>
                        </a:rPr>
                        <a:t> 4 (28 agosto)</a:t>
                      </a:r>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r>
                        <a:rPr lang="es-MX" sz="1200" dirty="0">
                          <a:latin typeface="Arial" panose="020B0604020202020204" pitchFamily="34" charset="0"/>
                          <a:cs typeface="Arial" panose="020B0604020202020204" pitchFamily="34" charset="0"/>
                        </a:rPr>
                        <a:t>Salón- (Campus)</a:t>
                      </a: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857836"/>
                  </a:ext>
                </a:extLst>
              </a:tr>
              <a:tr h="442435">
                <a:tc>
                  <a:txBody>
                    <a:bodyPr/>
                    <a:lstStyle/>
                    <a:p>
                      <a:r>
                        <a:rPr lang="es-419" sz="1200" dirty="0" smtClean="0">
                          <a:latin typeface="Arial" panose="020B0604020202020204" pitchFamily="34" charset="0"/>
                          <a:cs typeface="Arial" panose="020B0604020202020204" pitchFamily="34" charset="0"/>
                        </a:rPr>
                        <a:t>Semana 5 (04 septiembre)</a:t>
                      </a:r>
                      <a:endParaRPr lang="es-MX" sz="1200" dirty="0">
                        <a:latin typeface="Arial" panose="020B0604020202020204" pitchFamily="34" charset="0"/>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9054566"/>
                  </a:ext>
                </a:extLst>
              </a:tr>
              <a:tr h="442435">
                <a:tc>
                  <a:txBody>
                    <a:bodyPr/>
                    <a:lstStyle/>
                    <a:p>
                      <a:r>
                        <a:rPr lang="es-419" sz="1200" dirty="0" smtClean="0">
                          <a:latin typeface="Arial" panose="020B0604020202020204" pitchFamily="34" charset="0"/>
                          <a:cs typeface="Arial" panose="020B0604020202020204" pitchFamily="34" charset="0"/>
                        </a:rPr>
                        <a:t>Semana</a:t>
                      </a:r>
                      <a:r>
                        <a:rPr lang="es-419" sz="1200" baseline="0" dirty="0" smtClean="0">
                          <a:latin typeface="Arial" panose="020B0604020202020204" pitchFamily="34" charset="0"/>
                          <a:cs typeface="Arial" panose="020B0604020202020204" pitchFamily="34" charset="0"/>
                        </a:rPr>
                        <a:t> 6 (11 septiembre)</a:t>
                      </a:r>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8162513"/>
                  </a:ext>
                </a:extLst>
              </a:tr>
              <a:tr h="442435">
                <a:tc>
                  <a:txBody>
                    <a:bodyPr/>
                    <a:lstStyle/>
                    <a:p>
                      <a:r>
                        <a:rPr lang="es-419" sz="1200" dirty="0" smtClean="0">
                          <a:latin typeface="Arial" panose="020B0604020202020204" pitchFamily="34" charset="0"/>
                          <a:cs typeface="Arial" panose="020B0604020202020204" pitchFamily="34" charset="0"/>
                        </a:rPr>
                        <a:t>Semana 7 (18 septiembre)</a:t>
                      </a:r>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4891246"/>
                  </a:ext>
                </a:extLst>
              </a:tr>
              <a:tr h="442435">
                <a:tc>
                  <a:txBody>
                    <a:bodyPr/>
                    <a:lstStyle/>
                    <a:p>
                      <a:r>
                        <a:rPr lang="es-419" sz="1200" dirty="0" smtClean="0">
                          <a:latin typeface="Arial" panose="020B0604020202020204" pitchFamily="34" charset="0"/>
                          <a:cs typeface="Arial" panose="020B0604020202020204" pitchFamily="34" charset="0"/>
                        </a:rPr>
                        <a:t>Semana 8 (25 septiembre)</a:t>
                      </a:r>
                      <a:endParaRPr lang="es-MX" sz="1200" dirty="0">
                        <a:latin typeface="Arial" panose="020B0604020202020204" pitchFamily="34" charset="0"/>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5716743"/>
                  </a:ext>
                </a:extLst>
              </a:tr>
              <a:tr h="442435">
                <a:tc>
                  <a:txBody>
                    <a:bodyPr/>
                    <a:lstStyle/>
                    <a:p>
                      <a:r>
                        <a:rPr lang="es-419" sz="1200" dirty="0" smtClean="0">
                          <a:latin typeface="Arial" panose="020B0604020202020204" pitchFamily="34" charset="0"/>
                          <a:cs typeface="Arial" panose="020B0604020202020204" pitchFamily="34" charset="0"/>
                        </a:rPr>
                        <a:t>Semana 9 (02</a:t>
                      </a:r>
                      <a:r>
                        <a:rPr lang="es-419" sz="1200" baseline="0" dirty="0" smtClean="0">
                          <a:latin typeface="Arial" panose="020B0604020202020204" pitchFamily="34" charset="0"/>
                          <a:cs typeface="Arial" panose="020B0604020202020204" pitchFamily="34" charset="0"/>
                        </a:rPr>
                        <a:t> octubre)</a:t>
                      </a:r>
                      <a:endParaRPr lang="es-MX" sz="1200" dirty="0">
                        <a:latin typeface="Arial" panose="020B0604020202020204" pitchFamily="34" charset="0"/>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7162140"/>
                  </a:ext>
                </a:extLst>
              </a:tr>
              <a:tr h="442435">
                <a:tc>
                  <a:txBody>
                    <a:bodyPr/>
                    <a:lstStyle/>
                    <a:p>
                      <a:r>
                        <a:rPr lang="es-419" sz="1200" dirty="0" smtClean="0">
                          <a:latin typeface="Arial" panose="020B0604020202020204" pitchFamily="34" charset="0"/>
                          <a:cs typeface="Arial" panose="020B0604020202020204" pitchFamily="34" charset="0"/>
                        </a:rPr>
                        <a:t>Semana 10 (09 octubre)</a:t>
                      </a:r>
                      <a:endParaRPr lang="es-MX" sz="1200" dirty="0">
                        <a:latin typeface="Arial" panose="020B0604020202020204" pitchFamily="34" charset="0"/>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tc>
                  <a:txBody>
                    <a:bodyPr/>
                    <a:lstStyle/>
                    <a:p>
                      <a:endParaRPr lang="es-MX" sz="1200">
                        <a:latin typeface="Arial" panose="020B0604020202020204" pitchFamily="34" charset="0"/>
                        <a:cs typeface="Arial" panose="020B0604020202020204" pitchFamily="34" charset="0"/>
                      </a:endParaRPr>
                    </a:p>
                  </a:txBody>
                  <a:tcPr/>
                </a:tc>
                <a:tc>
                  <a:txBody>
                    <a:bodyPr/>
                    <a:lstStyle/>
                    <a:p>
                      <a:r>
                        <a:rPr lang="es-MX" sz="1200" dirty="0">
                          <a:latin typeface="Arial" panose="020B0604020202020204" pitchFamily="34" charset="0"/>
                          <a:cs typeface="Arial" panose="020B0604020202020204" pitchFamily="34" charset="0"/>
                        </a:rPr>
                        <a:t>Salón- (Campus)</a:t>
                      </a: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1362680"/>
                  </a:ext>
                </a:extLst>
              </a:tr>
              <a:tr h="442435">
                <a:tc>
                  <a:txBody>
                    <a:bodyPr/>
                    <a:lstStyle/>
                    <a:p>
                      <a:r>
                        <a:rPr lang="es-419" sz="1200" dirty="0" smtClean="0">
                          <a:latin typeface="Arial" panose="020B0604020202020204" pitchFamily="34" charset="0"/>
                          <a:cs typeface="Arial" panose="020B0604020202020204" pitchFamily="34" charset="0"/>
                        </a:rPr>
                        <a:t>Semana 11 (16</a:t>
                      </a:r>
                      <a:r>
                        <a:rPr lang="es-419" sz="1200" baseline="0" dirty="0" smtClean="0">
                          <a:latin typeface="Arial" panose="020B0604020202020204" pitchFamily="34" charset="0"/>
                          <a:cs typeface="Arial" panose="020B0604020202020204" pitchFamily="34" charset="0"/>
                        </a:rPr>
                        <a:t> octubre)</a:t>
                      </a:r>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7273564"/>
                  </a:ext>
                </a:extLst>
              </a:tr>
              <a:tr h="442435">
                <a:tc>
                  <a:txBody>
                    <a:bodyPr/>
                    <a:lstStyle/>
                    <a:p>
                      <a:r>
                        <a:rPr lang="es-419" sz="1200" dirty="0" smtClean="0">
                          <a:latin typeface="Arial" panose="020B0604020202020204" pitchFamily="34" charset="0"/>
                          <a:cs typeface="Arial" panose="020B0604020202020204" pitchFamily="34" charset="0"/>
                        </a:rPr>
                        <a:t>Semana 12 (23 octubre)</a:t>
                      </a:r>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8358719"/>
                  </a:ext>
                </a:extLst>
              </a:tr>
              <a:tr h="442435">
                <a:tc>
                  <a:txBody>
                    <a:bodyPr/>
                    <a:lstStyle/>
                    <a:p>
                      <a:r>
                        <a:rPr lang="es-419" sz="1200" dirty="0" smtClean="0">
                          <a:latin typeface="Arial" panose="020B0604020202020204" pitchFamily="34" charset="0"/>
                          <a:cs typeface="Arial" panose="020B0604020202020204" pitchFamily="34" charset="0"/>
                        </a:rPr>
                        <a:t>Semana 13 (30 octubre)</a:t>
                      </a:r>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4350884"/>
                  </a:ext>
                </a:extLst>
              </a:tr>
              <a:tr h="442435">
                <a:tc>
                  <a:txBody>
                    <a:bodyPr/>
                    <a:lstStyle/>
                    <a:p>
                      <a:r>
                        <a:rPr lang="es-419" sz="1200" dirty="0" smtClean="0">
                          <a:latin typeface="Arial" panose="020B0604020202020204" pitchFamily="34" charset="0"/>
                          <a:cs typeface="Arial" panose="020B0604020202020204" pitchFamily="34" charset="0"/>
                        </a:rPr>
                        <a:t>Semana 14 (07 de noviembre)</a:t>
                      </a:r>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u="none" strike="noStrike" kern="1200" cap="none" spc="0" normalizeH="0" baseline="0" noProof="0" dirty="0">
                          <a:ln>
                            <a:noFill/>
                          </a:ln>
                          <a:effectLst/>
                          <a:uLnTx/>
                          <a:uFillTx/>
                          <a:latin typeface="Arial" panose="020B0604020202020204" pitchFamily="34" charset="0"/>
                          <a:cs typeface="Arial" panose="020B0604020202020204" pitchFamily="34" charset="0"/>
                        </a:rPr>
                        <a:t>Salón- (Campus)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endParaRPr lang="es-MX"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7673906"/>
                  </a:ext>
                </a:extLst>
              </a:tr>
            </a:tbl>
          </a:graphicData>
        </a:graphic>
      </p:graphicFrame>
    </p:spTree>
    <p:extLst>
      <p:ext uri="{BB962C8B-B14F-4D97-AF65-F5344CB8AC3E}">
        <p14:creationId xmlns:p14="http://schemas.microsoft.com/office/powerpoint/2010/main" val="4560139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4ED07C5-1492-4860-B9E4-611FBB4911DD"/>
  <p:tag name="ISPRING_SCORM_RATE_SLIDES" val="1"/>
  <p:tag name="ISPRINGONLINEFOLDERID" val="0"/>
  <p:tag name="ISPRINGONLINEFOLDERPATH" val="Каталог"/>
  <p:tag name="ISPRINGCLOUDFOLDERID" val="0"/>
  <p:tag name="ISPRINGCLOUDFOLDERPATH" val="Каталог"/>
  <p:tag name="ISPRING_PLAYERS_CUSTOMIZATION" val="UEsDBBQAAgAIADGQSEozECp20wUAAEkWAAAdAAAAdW5pdmVyc2FsL2NvbW1vbl9tZXNzYWdlcy5sbmfNWG1P21YU/l6p/8GKVGmTVtpOalVNvMhJLsGqY1PbAboXWWgghESD1GxTPybQrUxshaFOZWzQjU370n3wICmBvPAX7v0L+yU751w7sQOVbRDaPhDFJve5zzn3Oc899w6PPX28pHw1/6SyuFweydwZup1R5sufL88tlhdGMiVn/Ob9jFL5YrY8N7u0XJ4fyZSXM8rY6PVrw0uz5YUvZxfm4fv1a4oy/Hi+UoHHyig+9Z+VxbmRzGTWzZnFSdV45OpmwXSzWiEzyn/mXX7Iu2KFN/mpwk/gsc1Pucc78KL56ZP3Prx3/+mdu/feH77lgyXBtouqrseiKwR+93YCbMOxTN2FCZjuGmzGyYziZ7pxZsnRNYMBrd+A2Cb/ib/kb9JBTFpsKjOKn7HjSpbFDMe1dS3PXM12DdOhHOnMYXng8JK3xIbCT0UVklKHvxZ/yxuYGHzdga9d/rf4mv7ZhKx1/d+KGj6IFfjegM/vFHjRgowe87qCODLLHfEN9+I45s2iqhmuxWzH0nKOZhrAa5MfwHJ1RVXhRwB7KucBCq0zBOSLBvwOeMNvPJgUlxXYe4r4HmF4m0jBCAytMRRLyVKnNaPgOqap2y4z8sEbYPYK6BwAmapYgyRR6FX4UgP4A19SjZT4lmozi3TqiRpFeXIBBFeKfU88RzoIQ+wgkbW0jCa0woQOfw7R+gVoVWE9IeZ0MJMMl/IPEAamXsaWAAQEyyyQum1PmxaKdAsTjgLE8QpWLsm1hdHVQwIOidJ7hyri5taMnAklk3PC8+8CBi05IK3z4wiDOMAis221wNysOQPFR2A/8v00o8wHuKp8J82YR8ym4t6MG2SoU1pBxaJDdwhqkKxhS6wrmE80BD/x51f+iswEVjymBn/REN9SqWG+GiFvEOtD6RjZ7GEJ9KCpOhlmDyZg1ok6kke8mliJ53OTBKtiA4RzIlZj2YDJ5lgeJf2wpH3sjquazvIuaDxvTrsObQEyUZ1+gtaAZlMhrYPifR/qpQB+d8O3YyPPZm4o0qoayXKNMFAKYlW8gBQ30yZ3IJzIbjAQVbAzkO4b/hbgyWjwm7+6xxHnP3fDODrrmAlzc5F4sG6vLhhIfI1g1kLS48fotlcRlZ1jhmppZozwpE6gxyHhDVA8m36KxiNbPvyfyrMX+EUlegFVpknLRUNJrc60grz6sGy5P2c13M1+AGzAxR1XPMOmMTkAg7YPXJ3dfDy7uJR8mGaMm5SzLpg6hlHHhie+Y+ojGGYAsou6BYVD8T/DbYF2EL977MqWMTJHfB/Vn2UKsmpS89LEPJ+P5yXHm2ZZW3PkucFDx4kbSo4oFzcqt910Jv1B0Eq9Jb0A8wb2075afe/znRSGr+JRK+KksaIKtf6RLsbRHJ1R80MCo1PJc3k6QQ/qEOUmzJewuYN5SkUW5FT2GGcdFfMiu2ec5ACCOcJ0YXnhdLKmEp5BRK2fPKzeQ0x1W+aVe2OXIezn5nXk5BZiN0BGvIibrOdTl9BM2GuuXjc2U63chJtTjRyTR58V/4jnJRwKVoA51h3b1dUsk00mLjPeDtR9qR37G2An8EyUQsIJ5IE9z8ZVmCRI5muYAk+MJ/9U/0yIM8jyVzhFvOK/w5HxL74Pp+V9/kYB3D2+DQHs8M2PUuGCH+LuxHr4n9Axt027/QlvfhaH5qjZKACM34SDIxx1gM12kuH+vUhoHRLfjjgaFEn0/mCLlovKrCs26DSCxUzKa59zYOx1gaTBd98oNBRyoiPaqNfw/4qE9oILCzzrDsUzhur1xaE6jpqbKEKB27SwaA6rUBA1sZ4GpqhaD2CboJM34GwD8xpGBoXVlnGgtw1cVcTv1+EpaIX9K5CeNtIA9O++9qhZRftoBYaeBujy7QDmydEmXTWfp8tCwNjB9hlQOoH3+3cLdbL/EFd82QrfKaKHDdwqJp0/N6EasN39FxSoQwl8HpxQPgf15/dGB0H7EkXrPVXo0nf4VugO+F9QSwMEFAACAAgAMZBISoCUerEjBQAAJRIAAC4AAAB1bml2ZXJzYWwvY3VzdG9tX3ByZXNldHMvMC9jb21tb25fbWVzc2FnZXMubG5nvVjdbptIFL7PU4yQKu1K3bRdqVW1SogwTBwUDC7gJN0foQlM3dkFxp2BqOo77EPsA+Si6t3erLR+sT0HcGInTjFttVLiGJxzzsec833fjA+O3hc5ueJKC1keGs/2nxqEl6nMRDk/NGbx8Q8vDaIrVmYslyU/NEppkCNz7yBn5bxmc27u7RFyUHCt4UKbcHF7SUR2aExHiR1Mppb/OvGCcZCM3LFhenIuScaJLYsFW34U7Ff13Y8vXr5/9vzF9wdPuvAdkkUTy/O2pCNNtudP+5P5cRh4CWSkXuLTi9gw8XVQWDCLPdenhrn803dcmw4Knob0zDDxtS9sFobUj5PIcx2auFHiB3GzGB6NqWOYseAlJ+9qjt0klcwYyRnJBFtILSpxxciCKUZSWVairJnqKecEE8v1k5BGcejasRv4uMyQsuBlxQqpHxOeE1ZXUpG3UIfrt+xS5KJiGf4XkYtULD+V2BXEA3cWimuMbe9z+NEVJ5ksRCnkfh+c0Dp3/XESB4EXJdR3VncM81hglZw44rL+XQ7LE1oRDQ1zJJUC3Gp4cNLMXxOvSCyzYfVP3PGJB78xggi5Znk1GMaUQmemeV2wnjAYHhrC1EXReRDCwLhlpWRWf0jboVBM8+XHbkq2tawnvevbAUyoHa+V8DZTc00EaItSPK360E5oFFljmoyCC5h0YKUcEBCcGmZwOiDgNY0MM3J7InzrzB1byAXk34oaSL5I5pIsag7TztIU/iiC9NPr/NOElRVXQiqkENBCgK7qQSUj+moGbXQt7y7f79VCfuVEqgzeAFsrnO+eWiBCNnVwsl7N3J+TY8v1qJPAqDnBeRK32ihJ1dRdcFVAJeA6u2LlBxj+hVQIpoR1YHr5CaunNVAcfIXBQ6MQ3NGjR52U+Q69eLQ/DNyG+G1idPglRMEKw+CqoTDa8e+e6Qsw4exvBQSL8r+hiWzqW6EbPNRC4CHWu8z5rR08Xmug5ijpLFU8a/UcYGdi+Vfe2eznIA8H2dNKTRRnucARA44hQo3tzQToVjvkCGYXaMMM8AGkDzVY36yXGrJcgzFFrYyPXNDEkZBzxd4sr9nOcRRcHcTDRhHGvoISK9B2kcqdU7j+cYDu8QaEjK1MPifTziv6/es2lR902SLw8G+S8QyWFvKdLa8zLr84yzkdRW5MERdQlZzzy57Qhv9tX+9TP4Vdac63iREagsYRAecXCt/AhxvT0kf6tf3ZhqHFbuzRxoB9dsXnLF1eS9xxkVwUyGnWn3c2oaslaQ1o48n+/cfjZF4DXAXzhxwt64xt2ejBzrDlwPLvvBLFJhcaDzz6CiztY4ar6tMBG5YbWm/pm921rKVyqy4NUzcbtYAGsjzv7VJErdA+SWzLtymyj5Upz3vZ3kUBSXAFvDhKPGuE8X4j0XhMw72VgsamEjZWArw+Fb1bii5te/xw6LEFqbvHHtU6BaPZ3/F57sAazSLbCkl713KC6KchaUAJUGDpTbpffAn7o996csTWaDMMLqxoh6Du1LYK2+3sFrswiJ87E4GJ4swUEm/Jrzoi7fdigdnv2mjFsWWfTIAeEbIhrZWWekD8xApPQfeaE4VhnnA4zhQCkTTqNGEq3UE/1xM2LcFJ7d/iroetHaXR4fmA0G9oULgMsTtNLMdpvmaAFWFzcOlcpH90WzI4zmSiafWay6ft1w/9frwqYJ9YPgj29hq3m4n7JURfhcYHV5oGCtJed7OObnvVOORGlpsLbe7tHTy5/YbnP1BLAwQUAAIACAAxkEhKwwIbNc4FAAAOFgAALgAAAHVuaXZlcnNhbC9jdXN0b21fcHJlc2V0cy8xL2NvbW1vbl9tZXNzYWdlcy5sbmfNWG1P21YU/s6vsCJV2qSVtpNaVRMEOcklWHVsajtA9yILDYSQaJDKNvVjAt3KxFYY6lTGBt3YtC/dBw+SEsgLf+Hev7BfsnPOtRM7UNkGoe0DUWxyn/vcc5/z3HPuyNjTx0vKV/NPVhaXK6OZO8O3M8p85fPlucXKwmim7IzfvJ9RVr6YrczNLi1X5kczleWMMpYdGlmarSx8Obswnx0aUpSRx/MrK/CwkoWH/qOyODeamcy5ebM0qRqPXN0smm5OK2ay/Gfe5Ue8K1Z5k58p/BQe2/yMe7wDL5qfPnnvw3v3n965e+/9kVs+WAJou6Tqeiy4Qth3b8dDG45l6i7gM9012IyTyeJnqmFm2dE1gwGp34DWFv+Jv+RvUiFMWmwqk8XPuGFly2KG49q6VmCuZruG6VB8dOawAjB4yVtiU+FnogoBqcNfi7/lDQwKvu7A1y7/W3xN/2xCxLr+b0UNH8QqfG/A53cKvGhBNE94XUEcGeGO+IZ7MRQLZknVDNditmNpeUczDaC1xQ9hp7qiqvBjQD2T0wCD1rn55YsG/A5ow288mBN3FMh7ivgeYXibOMEIXFljOI6RpU5rRtF1TFO3XWYUgjdA7BWwOQQuVbEOIaKFV+FLDdAPfTE10sFbqs0sEqgnarTG0/QArhT5vniOZBCFuEEUayn5TGjFCR3+HCL1C5CqwlbCglOhTDLcxT9AEhh1ubB4DFAqs0Ditj1tWqjObYw1Kg+HK5iupNMWLq0eUm5Ijd479BAztWbkTUiVvBOefg8gaLMBaIOfRAjE4JWYbatF5ubMGcg5wvqRH6QYZD7A/eS7KYY8YjZl9FbMGEOd0ooqZho6QpB4ZAfbYkPBUKIJ+DG/ONtXZRQwyzEs+IuG+JbyC2PVCPmB2BhORchmD8ugBE3VySF7KAGxTtSEPKLVxPS7mJrkVxWbIJlTsRZHBlw1zwoo5Ydl7WN3XNV0VnBB2wVz2nXI8WWYOv3wrAPLpkIaB6X71tMLAPzuhm/ARoHN3FCkOzWSRRphIAfEmngBAW6mDO3AaiL2P7Co4CggwTd8z/fkYvCbv7UnEau/8IQ4Pm+SCUNzieVgvl7fWiDsNYJZD+mOn6DDXsOi7DwzVEszY1QnRQLlDKlugOH54NNiPPLio/+nNnvrvqw+LyHJNFG55EpSSzOtGq99VbY8knMaHmE/ADTA4iErnmGBmHg8gxIP3JzdfDy7uJR4lGaMmxSwLng5rqGO5U1sedQHMMwAYw8VC9qGrH+GhwGdG36d2JXFYWSK2KKpP8kUBNSkWqWJIb4YzksMN81ytubI5sBDo4kZST4odzWqs710zvxBUDe9JaEA7waWzb5Mfcfz/ROGr2EzFfHPODWFCvxI1eJojs6o1iFlUevxXLYg6DwdYtyE6ZIVcjBNucSCgMqi4ryNYlRklYxzHMJSjjFYmFU4m0ylhI2GqPVDh0l7hIFuy6hyb+wKfP3IvI40ZyFyA1zEi5i5euZ0Bb2EDebaNWMz1cpPuHnVyDPZ36z6TZyXbCQ4AAZYd2xXV3NMVpS4xdj5132VnfgnXiewSZRBMnzZjhfYuApzBJF8DTNgS3j6T/XPZDCDHH+FZuEV/x16wr/4ATTDB/yNArD7fAfo7/Ktj9LAggfiacR68J9QF9ums/2UNz+LAXPUXHQ8DN+CzhD6GeCyk2C0f+ER2oKk1x6OBrkRvRrYpo2i5OqKTeo5MIVJce0LOsJevUfae/dlQUMh+zmmU3kd/69IaC+4i8BedjiWMOSsLwvVcdT8RAnS2qY9RUdYgzyoiY0UKCXVegDnAvXVALMDvGu4LkintlwF+tnAJUTs2RyegTbXv9voqSLF+P591j7VpGgZrcDBU+Bc+eTHGDnapKsWCnT5BxC7WCMDSCfwev/aoE52H2KKL1vhO0J0rYFbwoTT5ydUAw63/4AB1SKBr4P3yecg7fwi6DAoVCJgvYeV7NDQyK3+Ve6/UEsDBBQAAgAIADGQSEp/yZY9BwQAALkPAAAnAAAAdW5pdmVyc2FsL2ZsYXNoX3B1Ymxpc2hpbmdfc2V0dGluZ3MueG1s1VfdThtHFL73U4y2yl3jhZQkFNlGERgVlQCK3Si9QmPvgEfZnbV2xyX0ygS1oSJKqqq5qdRW7UWvt8HbmIDdV5h5hT5Jz9kfYxPX2hITJUKLvTPnfOc7Z74ZnyksPnJs8hXzfO6KojGbnzEIE3XX4mKnaHxRXbk+bxBfUmFR2xWsaAjXIIulXKHZqtncb1SYlGDqE4AR/kJTFo2GlM0F09zd3c1zv+nhrGu3JOD7+brrmE2P+UxI5plNm+7Bh9xrMt9IEDIAwOO4InEr5XKEFGKku67VshnhFjAXHJOi9opN/YZhxmY1Wn+447ktYS25tusRb6dWND6av4N/qU0MtcwdJrAmfgkGcVguUMviyILaFf41Iw3GdxpA9/acQXa5JRtF48YcooC1+SZKhB2nThFlyYUaCJnAO0xSi0oav8bxJHsk/XQgHrL2BHV4vQozBPMvGsvVrc++3CzfW1td/3yrurGxVl3djElEPuYoTsEcDVQAQm7Lq7NBnAKVktYbwBt8tqnts4I5PJSabbtihBy+k5prQ+0jL5CRU2PWOnXY0GpUHnKxApazBtmGROy9orHRZIJUqAAFcEltXh8A+K2aL7mMVn4lsb7jcWoTwAOJMnK3YpxTiCtUb1DPZ8PU0hkf614vqR/0EdHfqL5+rLrwhES9VH31Cp4/VQ/+v8Rh/ZSov3UbrPbVGdrqdjwQgmWoeuAY6G9VV3WJ3k9n/gL/UB2rPgGfUO+j0WK0BEns/+T0M/hBfKSlOoB6hhivVABkQt3WhwklpIuwH59H7EAC+gl8PYMxNIavJ5gaATIBUR1wP0BO6gSYqlPAPFGdfCZWP6pT/XwAm5ALUmBA6kEhjkaASVSCi6noA7BAmEOscFLZhGaaUwx7jgR5XausrS6Xt1bXl8sPrr1jyhOqPx2mKEOMnOrsEOCyV4PECxyi0voggzBW8gXJ4jASR5gQpHCgn+nvIMFwCFkf5acp0WguAPC+On4PZPp/lTk5oavX6CVkOX2CA2nGSoJliaQ51VK9ewGnZY/Ong48pxgWOHRxeGyxJ7BJ1qiDZq/Bpwe/BkH26mZJ+jFy1E8RHtWCFiFkHyZn2GVq8Nu5Q8qhN5poEDHowsoG41nEVNr6OeT+Wh9kijsze+OTuZu3bs9/upA3/2n/cX2iU9LkbNqUi7TLWZrY5gxanTd//QsmdibjGxXptd7fPmXzXvl+ltqulx9UM+r/+4wH/Qv1eybLX9RPmex+HdlyQ93VhWZKP8sY9hh8g2jnPol3MO6iXnQedeG0SjqzaSrzEup66zY4lufVqOsK837bXfXBpB2/DW5WI1epgjn2roczDhfcgWLY3GKDC2Lp5twMXM7GTuVygDZ63S7l/gVQSwMEFAACAAgAMZBISrX8CWS6AgAAVQoAACEAAAB1bml2ZXJzYWwvZmxhc2hfc2tpbl9zZXR0aW5ncy54bWyVVm1v4jAM/n6/AnHf6e6VndQhMcZJk3a36Tbte9qaNiJNqiRlx7+/OE3WBCj0sCYR+3lsx7HNUrWlfPFhMklzwYR8Bq0pLxVqvG5Ci5tp1mot+CwXXAPXMy5kTdh08fGn/aSJRV5iiR3IsZwNyaEPM7efMRQX49scZYiQi7ohfP8gSjHLSL4tpWh5cTG1at+AZJRvDfLqx3y1HgzAqNL3Guoop/U1yjhKI0EpwJS+r1EushjJgPlIV/YzktOHOn/7A9qOKqotbfkJZYjWkBLiIl8vUYbx3HiPX2WOcp6g4a820C+fUQahjOxBxs7vvqIMMkTTNv/TI40UJRY05px/xHcOE6Qw44dZXaFcJOCFMNDFV3DlsXe9C0Duazj3KY6rFOwJ63qwEPDRMwYLLVtIE3/qbKoSb4+tNvMBiw1hygBCVQ96Mkk/kVZ5N7Gux/2BN8qL0JfT9JBXwdoaVl3CgbtY3+NXq1u7K0Kn77ogQwk7pwxS7JU98rep6xEyUPbIZ0YLeORsf5zBoakj+Ue+Je45z9ffWIETcyyc1Z+8FSM94OiqIFWn8JhaFLBQmM4LrQHfLU2srkspOcop5WRHS6Kp4L8Ql+3tZVSaHBhcr53urFRTzeBUw9kczZoOy2XPcT86a9yQ3c9Cf7nuPNFmi99MidYkr2rzs6SmE8czY2IKM01OM3BPGjjIe74RAcfGHiLVRG5BvgjBxobhQoMa6150wzUET5OgBmlyusqpc3Kq/LytM5Br82oUlK9yrOyAFS0rZv70K4U3KA4YA9aOqivjjxP63peBwjUBEJlXvmu7Q2epW6Ypgx344Q8U9spDd0uV6dKhhlvqB9josOWcZlRPul3R90q8QwL9CfyrSStyfGAZ0faaZMreLJp8v4b7XKLF7NcZNl+4yezZ9VLk2NiPK2iU+O/kP1BLAwQUAAIACAAxkEhK70znV/EDAABKDwAAJgAAAHVuaXZlcnNhbC9odG1sX3B1Ymxpc2hpbmdfc2V0dGluZ3MueG1s3VdRbxtFEH73r1gd6hv1tSXQEJ0dVYmjRqSJVRtUnqL13SY+cd6z7tZNw5PTCBqUqkUIXpAAwQPPR+OjThObv7D7F/glzNzeOXFirCNyCkLRxb7ZmW++mf32PGctPml55DELQtfnJeN28ZZBGLd9x+XbJePj+srNeYOEgnKHej5nJYP7BlksF6x2p+G5YbPGhADXkAAMDxfaomQ0hWgvmObOzk7RDdsBrvpeRwB+WLT9ltkOWMi4YIHZ9ugufIjdNguNFCEHAFwtn6dh5UKBEEsjPfCdjseI6wBz7mJR1LsvWp5haq8GtT/bDvwOd5Z8zw9IsN0oGe/M38O/zEcjLbstxrElYRmMaBYL1HFcJEG9mvs5I03mbjeB7d05g+y4jmiWjDtziALe5mWUBFtXThFlyYcWcJHCt5igDhVU3+p8gj0RYWbQJmeX05Zr12GFYPklY7m+ef/TauXh2ur6R5v1jY21+mpVk0hizHEcyxxPZAEhvxPYbJTHokJQuwm8IWaLeiGzzPOmzG3L52Pk8J40fA9an0SBiloN5qzTFpCsrnCDbAFzb7dkbLQZJzXKYcddQT3XHkWEnUYoXJHs9ErqfS9wqUdgN0GSjDyoGWc5dUvsJg1Cdp5LthJio+2y/EYdEvWFHKqnsg9XTOQrOZSv4fpNDuD/KzSr50T+obrgtSdP0Vd1tSEGz1gOIDBSX8q+7BO1l638DvGxPJJDAjGx2kOnxaTnae6/5fQDxEF+pCV7gHqKGK9lBGRi1VUHKSWki7DvnmXsQQHqGXw9BRs6w9djLI0AmYjIHoTvIyd5DEzlCWAey14xF6tv5Yl6OYJNyUUZMCANoBGHY8AkacHFUtQ+eCDMAXY47WxKM6tJw54hQV03amury5XN1fXlyqMbb5nylO7PhinKEDNnOjsAuPzdIHqDY1TaEGQQayVfkCyakTjCxCCFffVCfQUFxueQ1WFxlhJN1iIAH8qj/4BM/6kypxd0/Rq9gixnT3AkTa0k2JZEmjNt1dsXcNb25NnTg+sE0wKHPponNnsKm3SPeuj2BmIG8GsQ5e9unqKfIkf1HOFRLegRQ/Vx+gy7Sg9+PgvIOAzGC40SBn3Y2WgyC02lq15C7W/Ufq68t27feW/u/Q/uzn+4UDT/7P56c2pQOtVUPerybKxZmjrXjGaby7/+lomjyOTJRASdS4NJ49+bTKoPK5/k6eZ65VE9p+K/zvlo/07+ksvzR/l9Lr+fxg7ZuXnqwvikXuRMewSxUXJWn+kzi+dmkDyB+vB8SmexWWrxCnqaOOm6UwWlJXg9errGSieenP9Jpfpu9IY09kpkmRPf2QpgH3//LRf+AlBLAwQUAAIACAAxkEhKaHFSkZoBAAAfBgAAHwAAAHVuaXZlcnNhbC9odG1sX3NraW5fc2V0dGluZ3MuanONlE1vwjAMhu/8CpRdJ8Q+YbuhwaRJHCaN27RDKKZUpEmVpB0d4r+vDl9N6o7FF/Ly5HXsKt52utViEes+d7fut9u/+3unAWpW53Dt66JFT1FnRiQLmCUpiEQCC5DiePQk784EZcykM52XH2hran5M4T9LLkwdzwgLTWiGOlwQ4DehbajDPyexU6trX1Ot0fPcWiV7kZIWpO1JpVPuGHb16la9xABWBegL6JJH4JkO3Gojz44PA4w6F6k047Kcqlj15jxax1rlctGWf1VmoKtPvt4D/afBy8SzE4mxbxbSMPFkiNFOZhqMgUPexwkGCQs+B1Hz7bv1B+oZNwsK6CIxiT3SoxuMOp3xGBpdGo4wfExWXo1uDjCanIWN3RN3txgeIXgJumE1vsfwQJXl2T8+YKZVjB1poM2en1Ch+CKR8SF1H4Pk8LJo29a9c6Hu+mPmPSEVPKEV9fzSttkRgoYArTeWjnlNkHdK2QlKlEQORWjUtCroOWLDOYL7zy7j1vJolVbjoRqOVRu4XoOeKSWq239dumeYq7P7BVBLAwQUAAIACAAxkEhKw6Xsm/wAAAC9AgAAGgAAAHVuaXZlcnNhbC9pMThuX3ByZXNldHMueG1snZIxb8MgEIV3/wp0e0y8RRZ2tkrdOrSzRTFxqeCwOBz35xcHJ0qlVo6KhAToe++4B+L45Sw760DGYwNVuQemUfne4NDA2+vT7gCMosReWo+6AfTAjm0hTHXAl6BJR2LJAqmBjxjHmvN5nktDY0gO5O0UkzGVyjuepvPIFyUfsxSytjb/Uq9n0BYFY+J9MjY+Y5vWaZcRRkE1sGg6haXBkwf+F9DrDUBvOWjaAE5hA/gcN4Aw3QGC33pedmqi6N1PJUqXHs3JeImJXYYwdQ4u+2ZZd810v6baOU0kh9STxeF2oTX634ooGWScrHywTvVoHcGvjRWC3327tvgGUEsDBBQAAgAIADGQSEpfT8qobwAAAHAAAAAcAAAAdW5pdmVyc2FsL2xvY2FsX3NldHRpbmdzLnhtbLOxr8jNUShLLSrOzM+zVTLUM1BSSM1Lzk/JzEu3VQoNcdO1UFIoLknMS0nMyc9LtVXKy1dSsLfjssnJT07MCU4tKQEqLFYoyEmsTC0KSc0FMkpS/RJzgSovTLyw9cJ2hQs7LuwBMvZe2KGkb8cFAFBLAwQUAAIACABNnJVHqQHEdvsCAACwCAAAFAAAAHVuaXZlcnNhbC9wbGF5ZXIueG1srVVNb9swDD2nQP+DoXulpB9rG9gtugLFDutQIOu2W6Daiq3FtjxJrpv++lGSv+d0K7BDApvie6TIR9q/fslS75lJxUUeoAWeI4/loYh4Hgfo8evd0QW6vjo88IuU7pj0eBSgMucGQFPkRUyFkhcawA9UJwHqGTAwI6+QXEiud8B9BtxtpONTdHgwA5dcBSjRulgSUlUV5goQeaxEWhoShUORkUIyxXLNJHFpIK/BLvXf0fDLRE70rmCqhyz0+wPXJC3Hi+IDkuoECxmT4/l8QX7cf16FCcvoEc+VpnnIkAeVnNlSPtFwey+iMmXK2Ga+S3LFtDZJWNvM10u+uMg9JcMAOYd1xpSiMVM4zWNEHJZMgP1NSlVS86gBreFVW17zWr+1eV83brZzpHMuyqeUqwSO+pDOOgn0yTCqn9nrWgU9Ngq6M0zIk+xXySWL7Ou3VozzBXIBW8XZPLGqQjiApzsaaiF3twADFdUdxG3TsGsatqCWA7fRVx0Fam67YVSXkjWlmvnPPGLiC5WSGllcaVkyn4yMNZYMwT5xV66b1DXET3SWnv1Db4zfqDU/1VudsYD/0ZhPQNTWhOcRe7nj4KNZBjXVDIptbFgXKTYxu5xU+ZT1dD0wuRzrpsBFPE1lzGAMI6op6exkH5RJqsAlLOUI2zvYC054nKTw05MM49O9NBmV20mG3sFecCrC7QS0NbdlJOM6jsTUKsgnE+vED0ulRcZfrTwHe0YvrQ7fGrnm6Kbg7cH5/I9RHMRoBnODJlaXeertq+bwwcypVp3PunCWgVphHpguC+fVzEJZjHwitqFlqm/7OTX7sAcd5Tw1HdNc30HvolrxV+ZVPDJfusWJqUnCjGYC9OHipMcA/YTtMghvTfsibkTe1AFjYt/cv61os+Xr1rmu7+uwDzV85qxyGDdTH0EdsRRlHo16iIvuI6JS2Gk3klEvZRu40eIYRCqKAJ3CQ33ny7PL7srni8sGa/N6cIFdLu9Y6XXCnYJIrev2In69G+DxN1BLAwQUAAIACAAxkEhKUxvEdGYBAAD3AgAAKQAAAHVuaXZlcnNhbC9za2luX2N1c3RvbWl6YXRpb25fc2V0dGluZ3MueG1sjVLLahwxELz7K4R/YCW1XgPjBb0m7C0QQ87DjmwG2xojabEJ+vho7Czrjdck0qmrqkt0q/r8MEd7yGV5mn+NZV7ij1DKHO/z9gqhfr88Lul7CjmUvDkhP+c4LS+7eLesWENzGeM0psmubN5iNLwdpKRWTrWKGUaRZJ56hZzntnEduA5s4xwltt/8ZfHum8I+xHLZtd+csZ8bdjGHVHZxCq9bOFd/pM4n+JbGaW66vBVsvfX4anVsvYgRLrmvVAOAQJY74nCVspOaII8Zx1CNokABEc5JJyqRlEOrhk40F+Y7gZhkjLpKPW3dSGvjqK0SOkJ0e82rztZhMBJjRAgB5ioXMBiMmhqahwa1LhAcGBBVG00UoMEOZmDVOy8sR4p6gXFlxgDGp+Wepvu4rhP63+Mc1/kPw4tfcJFds7W5EK5+f0ipiW/D0/PjWAJ6PqTwHtib65IO4fpPLt+go2oNa5v6y2z/BlBLAwQUAAIACAAykEhKYwn2FfIMAADDHAAAFwAAAHVuaXZlcnNhbC91bml2ZXJzYWwucG5n7Zl5XFPXtscPji0UkHoVRSRtqVcvVXFihlCBimgJUKOgCIiIkSFhiGFOYm0LqAzPZxmqJFyZEk0IM5EEAhUhFoSAQFIJh4h5YUgIyJCEEELuQe/rH++P+8f7mz+Sc9b37LP3Xmuvvdfv8zl3fBGehvpm+gAAGHqd9vgBADbmAcCGyU+2QGQyrD8Juuhhf/B0Axi95lOQsQl10vskANTkGqyEbobsT2NPX8QCgFH72k+PG0O9BgDmAV4eJ5FJwXLQ+941CcidS/ZO1uMAzB8PvvAuJGUykEf+uctkv8HuzSc/34azKTntZvuV2+UbhZs2bL/2rVsm5vufb7H27IVRR3QIRlMVfJVtQQhyQQjSjNKoMwtIHOI8bojJezJjQIt4FifulA74uAbhV+a4noyQViMAaAvCnLiquIoTO4/c7SJqZSHy59A0j9AI5u1+SMJch6k8C7L7nuQ43+16ZBfTeByy2hyHHphKi/7EfAUZ9HMuyWMxRE2gkwlk8Z+Qm/u8oZtb6Mwz0OVqyefQfSF1EwB88XcrPQDIvLOO1/E6XsfreB2v43W8jtfxOl7H63gdr+P/L04Yo1VxLkGPvnVDbgCAbdvzoAYvPPZB/0f9PoXw9/8J3yuZ77ZuvdyiVQppBcEpEYrpOh7DInW6xgkBMlh4nJNMmSCEOo9GYW7NaFUkOgarlscQ2ef2DDY3vArgBKqSfZnag+wbE9QV6NULPnD1tdSwWSQuVZaQKNwIAHTVH/uLR2q2Pkg4j/YVDqAn6OMOMWCdF5ghjNYwEnK6vvFn1Nu9R/gz2UKLt8pCIrsp13QfyhJok/ttRRntO5DhH5xcDvIv9gwcSh0dwjfNbsQ4eUqSKxUsEFQCqFk6L5aKc9qjByirCHGp6nmJUqFqljUm8g9hD0jh4IS1JDGna+YUyRRUFnVyYcTmlKWxDH8YYSnUqWXhXsjKuxtNySNOs83YevI9U2uLZMWQf643qnV1ies6OizCOYhgMS0KfqVm7HX5WRpRpxFx88HrHLSgZtDFNvKNaUjaHH95nHuqJ7A7K6IhaKFW2Osv8GPWYVTOhGIMd7dR7ynglpZ2/DZLALr3oWfpgeP/NYgXohPdkOnSbDWPoKwbalGNpr57pC6/y7t03YHj9vh57eiIgEWYf1A8/ben0xUzdcOihqookX/s0NLdqjhivn7v4Xp+D1PumI9IiR6sbcip4TykMEorhuSMt/S5BhdcS7fErsdf9lQhSIkiJzfhWXtR9vZrIaLBUwUt4xZ3MY9Q4LGMslEnuWwhr+QYMqZXFg+alJQ7mtX3+L0M4v+BkRJomQ+5IJbnwszh96h45ik7QixZ0KiYYcf9a56rTT+z8ekJZDIhT2PQgqTLF7L4YTcG0nAXFwYbSeHIBB63ri/IDqhmO9rM98E9mwbRKsj5vsGIarBx9gyS/Pqwnv278ke2NEsv7Olq1yDnbE0121pGjQvia49evQmmySoqsa/Dwpqm05xk8WTbmMBfUJvFFWp+tpAyo07ayZJtARISqcSy6/wPPW8bav1+qpFoWjL/KytzcvB+adxDiSPu68jkr7O1U+8icuol+Debx1jqxiBuNBhmmd0VKlSz4jSDLjCeWyIItGEYwS3DnF6LhxjhWnCkww1Rcvif/Nyded2hwghKP5oXgTPp/83Hwdlrb9ClLYBmqGPAPKJbM5/gIWFxO0HzvFmOBuNEAHk/z7D0bslJipDo1gc3ha6yfAckRXt2+cPEAsyIzZDTg/1Pl1dGbCnc/6YlBVp8Ojp+PK8Ot4Bm54QOhFlqv5dUy9MSf0DyjRuIK2LYfrjKxyxkzd/GRKoOXjaA1q2lEWkcWrv5XxvvdJlsAOuP3a7lH3/15e+E89eytYFxNjn/M/RMv9lEKa6q4At2EHGu6IcxYH1vBfeUd7FlkjNCKjNz3dCIEa00vWJV2mAG0tpJn+e1riqq/O0wI0ui47oMV9PxbsRaZBKkdThQJmskE1fVpYL513vldJVz2HL88JEKXmSQWCZZCSPhmooavZjG18Fjj7LwvgULSzWG4oRe4QlaxIKg7ihhNPdstww8v6w+45d8BkfB6Lfp35vb0nrOrw4pk49LFqUcat9T7eUC7JXz1TjVyezi3CXSCVFFxNlHFnvKb8fSY35GPxEGyWAD49xQvKtbPJjmXpkYrOLgeNxQsLoohjN9U2AIRCv7PWENVZXsXSiznvaQ1fmCwAFZ6aHusWLdykS/5tejPnbIg0NpNgdLp5YVMk9xSKq8IUzM7JdnXGS++vsCvJBJa3ycPjdHntPGUyMaeJFJ4mw7zKGQEIGvZqwsPIoqg3WXSWv65Lk4j32x46wJcTVm1wD7Y5Sua5aiqiypBOiIgHUMQAdD3KI2s9Qkb4e3QlHY+jyWHvbZDoT73iEajv9+VTMresjsFPiiHLLj2JPKdnrg9QcOVhNysy+fZXWZ3HH3psmfoq0UiiVO+l3pMuGV61W20gdPHLbMK7cwAFcDPJEbUIxUuJEs/WgL+6Pv/BbGTOSmIWjI+5Zl+SJBf4fZeGlU2C6RseUX3yC5z+IWMUY9QTc1ofxDdV7os7+MZrbVWEtr08ORvUL4HuEFPXjO5ZxwVDeeY/0fBthtb5kuPXAJ71pS2ylwFmsc9Lm+MrPO+rinMvvKm3RXF0fBx2iGwbIsaTsKbVbLqPQlc2FTlriGYdaZkt/pXDJPbG8cQJRC5/30h/U7UpFYQFrbMz1kvPKNsgFnit3U057ZZnJ/wbemfup4XtiwfYrdVw23o+HxTTSM6ytWuO1uzT85FpQKvhz+D6uJx/kkgc3z+vSanrMokzxFwKSS61gSn92q087SRCvjdp7GixezaRHgsTbj/5swo6mzHxLmx3NHz4cI7r9QG09mUekRYqp4qVlyJD155Ajix0oJ90nd1JOqcqFxHeY37044tUr2SaThjlax8nBp7XhxAaxz4gDKBuMgesbBnwp32cnS1uRQo5FHLjjDF/vcaSFaqT/NNDhprBBFTr6uaNtobN5jeTi0bkb958XVLViyLQf20X958+Lrs3Jop9lu7k0iVXXrlzl2BdQgZ59wncMKCx5l79pbQFG3nwDhhbju6GOe4U8mK0OzRLZW3Hjcz/HmNUW697zqWSqd+y3T2tYkz6AY2q/S+54W0BotZz/3CiaoJaXJkaOXKgJN34eAC3NfK9xrgq8gUmaKT3A+RGMC0gLRuenoqAIqfVbmgjPEBmQ/7jTE2ueER9pPYdOFUuXva5laY9ypEmeKd+X7XRwYR5MoPUI7RHkQeYsTIwbmd5HZYLER5PzpgTw8eP8lVHFXAr5lnFvgHwNZt3RScq5s0Lhh7idcxF/n5LjuPEa/KByZH/ci7sUPdgcFdl/Jy3i7MTTh6sdEeiXuRJ2MCjglgTal5RcThWSfclLu9Mxxq6ogNn8mA71yw08dNtmIuqD7GwcRJX8XR9LMthIVbJEWoxC0ruZhx3vsRM6OPb89GDKumVHX3vurfCwohTHMqrqMCqESGuoxK15yhm3cuM9qv2JrkvT4r9036KIDae9/3+oplUkWKcWEFMXgOZ+G/uekKoN/5MjI1uxJci7qMRsDXEkssA7BhEQZezFBKEfckUS5jYscty3vwVZY2vvJvjnzLFwAfveXNhgyBd6XIsKrtFfgvRmHS+wZqZzpklQ4+Ze1YIBQ/qMoy2mS5L6PNQ0//8d+uXLWDYk4HNycdHDnWdMvwx1EPsTlgQT4TFqQR9xlVdqbDnmS31PZJGMP8HIQNc0SjLj3oxfWau3llpQGUBl0p+sOtdkJZ9IRBy6Em+LIBFXRCGWAsBMAlh4L58xWw6Y+yKXTSvVoxATVuSrjd6bD3X7S6qXix5dPvZzH5iGILiJW5rtna7Grg/9SwQ8S9EOlPdaRotXlJZYsm4cyK+seUgKV28p0ufNfr+kzLbrDdl+wzqxM4+5CXGqHYTafxrcUBROplNWGl+ZWRbB/z/08qYq40/pMQy8+DZrP5N53E98wI35ydzmTurM1S+RgxRP/FCncq6K4aqcmDRePmdmp1TwiJ0WrEAivjPUqJ1x16q16HXG58OUbmjQ9YMZCYTDi/mk3Wvh2WxirceIgYXcrFplf5/gudmeCy925F9t96OTk8d9sLZxsYg4NVBoAgFFHcuStB9PDWzKqe9oZQs69A1bGb9bWevFN11oJQXsYWbeuzPc7/+8Lb/vudJ367iqeU4vQ0LrDfeGqEawnZTP/xElIV4/0eEjMZiFFJ4X0oqcu8toFceQl5mcA0AZ6fFDc7PcKQQhzO6TDr5CkfxiI0ha8//qA9l6rEjG36/37EU23x7wSkvhXTIfu25h/F24oImjQTpZQ21dPYdzYb6yilmbYsxfsYkajTaGe385caAkAl3TtkQqYjK7090R7fAK1Bby+Q3gw3K7c/hdQSwMEFAACAAgAMpBISrE0Q2lKAAAAagAAABsAAAB1bml2ZXJzYWwvdW5pdmVyc2FsLnBuZy54bWyzsa/IzVEoSy0qzszPs1Uy1DNQsrfj5bIpKEoty0wtV6gAihnpGUCAkkIlKrc8M6Ukw1bJwtIYIZaRmpmeUWKrZGZuABfUBxoJAFBLAQIAABQAAgAIADGQSEozECp20wUAAEkWAAAdAAAAAAAAAAEAAAAAAAAAAAB1bml2ZXJzYWwvY29tbW9uX21lc3NhZ2VzLmxuZ1BLAQIAABQAAgAIADGQSEqAlHqxIwUAACUSAAAuAAAAAAAAAAEAAAAAAA4GAAB1bml2ZXJzYWwvY3VzdG9tX3ByZXNldHMvMC9jb21tb25fbWVzc2FnZXMubG5nUEsBAgAAFAACAAgAMZBISsMCGzXOBQAADhYAAC4AAAAAAAAAAQAAAAAAfQsAAHVuaXZlcnNhbC9jdXN0b21fcHJlc2V0cy8xL2NvbW1vbl9tZXNzYWdlcy5sbmdQSwECAAAUAAIACAAxkEhKf8mWPQcEAAC5DwAAJwAAAAAAAAABAAAAAACXEQAAdW5pdmVyc2FsL2ZsYXNoX3B1Ymxpc2hpbmdfc2V0dGluZ3MueG1sUEsBAgAAFAACAAgAMZBISrX8CWS6AgAAVQoAACEAAAAAAAAAAQAAAAAA4xUAAHVuaXZlcnNhbC9mbGFzaF9za2luX3NldHRpbmdzLnhtbFBLAQIAABQAAgAIADGQSErvTOdX8QMAAEoPAAAmAAAAAAAAAAEAAAAAANwYAAB1bml2ZXJzYWwvaHRtbF9wdWJsaXNoaW5nX3NldHRpbmdzLnhtbFBLAQIAABQAAgAIADGQSEpocVKRmgEAAB8GAAAfAAAAAAAAAAEAAAAAABEdAAB1bml2ZXJzYWwvaHRtbF9za2luX3NldHRpbmdzLmpzUEsBAgAAFAACAAgAMZBISsOl7Jv8AAAAvQIAABoAAAAAAAAAAQAAAAAA6B4AAHVuaXZlcnNhbC9pMThuX3ByZXNldHMueG1sUEsBAgAAFAACAAgAMZBISl9PyqhvAAAAcAAAABwAAAAAAAAAAQAAAAAAHCAAAHVuaXZlcnNhbC9sb2NhbF9zZXR0aW5ncy54bWxQSwECAAAUAAIACABNnJVHqQHEdvsCAACwCAAAFAAAAAAAAAABAAAAAADFIAAAdW5pdmVyc2FsL3BsYXllci54bWxQSwECAAAUAAIACAAxkEhKUxvEdGYBAAD3AgAAKQAAAAAAAAABAAAAAADyIwAAdW5pdmVyc2FsL3NraW5fY3VzdG9taXphdGlvbl9zZXR0aW5ncy54bWxQSwECAAAUAAIACAAykEhKYwn2FfIMAADDHAAAFwAAAAAAAAAAAAAAAACfJQAAdW5pdmVyc2FsL3VuaXZlcnNhbC5wbmdQSwECAAAUAAIACAAykEhKsTRDaUoAAABqAAAAGwAAAAAAAAABAAAAAADGMgAAdW5pdmVyc2FsL3VuaXZlcnNhbC5wbmcueG1sUEsFBgAAAAANAA0AAQQAAEkzA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C9C144-E820-43F7-B775-26AF33A3F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0B8C42-9D22-466E-A889-1DBA34EA2F6E}">
  <ds:schemaRefs>
    <ds:schemaRef ds:uri="http://schemas.microsoft.com/sharepoint/v3/contenttype/forms"/>
  </ds:schemaRefs>
</ds:datastoreItem>
</file>

<file path=customXml/itemProps3.xml><?xml version="1.0" encoding="utf-8"?>
<ds:datastoreItem xmlns:ds="http://schemas.openxmlformats.org/officeDocument/2006/customXml" ds:itemID="{9EF814EE-0FB5-4C1A-8D12-EA635CCDF456}">
  <ds:schemaRef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908</TotalTime>
  <Words>1239</Words>
  <Application>Microsoft Office PowerPoint</Application>
  <PresentationFormat>Panorámica</PresentationFormat>
  <Paragraphs>192</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17</vt:i4>
      </vt:variant>
    </vt:vector>
  </HeadingPairs>
  <TitlesOfParts>
    <vt:vector size="22" baseType="lpstr">
      <vt:lpstr>Arial</vt:lpstr>
      <vt:lpstr>Calibri</vt:lpstr>
      <vt:lpstr>Calibri Light</vt:lpstr>
      <vt:lpstr>Office Theme</vt:lpstr>
      <vt:lpstr>1_Office Theme</vt:lpstr>
      <vt:lpstr>¡BIENVENIDOS!</vt:lpstr>
      <vt:lpstr>Presentación de PowerPoint</vt:lpstr>
      <vt:lpstr>¿Cuál ha sido tu mejor experiencia hasta el día de hoy en el Servicio Social Significativo?</vt:lpstr>
      <vt:lpstr>Presentación de PowerPoint</vt:lpstr>
      <vt:lpstr>Presentación de PowerPoint</vt:lpstr>
      <vt:lpstr>Actividad. Conozcamos cada una de las instituciones en las que realizan su SSS</vt:lpstr>
      <vt:lpstr>Sesiones de monitoreo</vt:lpstr>
      <vt:lpstr>Sesiones de monitoreo</vt:lpstr>
      <vt:lpstr>Fecha de sesiones por grupo Se aconseja que sea en la hora y fecha del taller.</vt:lpstr>
      <vt:lpstr>Tarea 1 y 2   </vt:lpstr>
      <vt:lpstr> El siguiente paso es que la institución te acepte para realizar tu SSS durante todo el año, solicita que te firmen el Anexo 1.   En caso de no contar con el Anexo 1, la Universidad NO podrá acreditar tus horas de Servicio Social Significativo.</vt:lpstr>
      <vt:lpstr>Presentación de PowerPoint</vt:lpstr>
      <vt:lpstr>Presentación de PowerPoint</vt:lpstr>
      <vt:lpstr>Presentación de PowerPoint</vt:lpstr>
      <vt:lpstr>Presentación de PowerPoint</vt:lpstr>
      <vt:lpstr> Minuta de sesión “Fortalezas de carácter” * Descarga e imprime la minuta para la sesión en la fecha que corresponde. </vt:lpstr>
      <vt:lpstr>Comparte tu experiencia de Servicio Social Significativo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Larissa</dc:creator>
  <cp:lastModifiedBy>JUAN ENRIQUE TOVAR FLORES</cp:lastModifiedBy>
  <cp:revision>104</cp:revision>
  <dcterms:created xsi:type="dcterms:W3CDTF">2015-10-27T22:23:45Z</dcterms:created>
  <dcterms:modified xsi:type="dcterms:W3CDTF">2017-07-21T19:57:39Z</dcterms:modified>
</cp:coreProperties>
</file>