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Override1.xml" ContentType="application/vnd.openxmlformats-officedocument.themeOverride+xml"/>
  <Override PartName="/ppt/theme/theme4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ppt/tags/tag1.xml" ContentType="application/vnd.openxmlformats-officedocument.presentationml.tag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9" r:id="rId5"/>
  </p:sldMasterIdLst>
  <p:notesMasterIdLst>
    <p:notesMasterId r:id="rId13"/>
  </p:notesMasterIdLst>
  <p:handoutMasterIdLst>
    <p:handoutMasterId r:id="rId14"/>
  </p:handoutMasterIdLst>
  <p:sldIdLst>
    <p:sldId id="272" r:id="rId6"/>
    <p:sldId id="256" r:id="rId7"/>
    <p:sldId id="257" r:id="rId8"/>
    <p:sldId id="275" r:id="rId9"/>
    <p:sldId id="276" r:id="rId10"/>
    <p:sldId id="277" r:id="rId11"/>
    <p:sldId id="270" r:id="rId12"/>
  </p:sldIdLst>
  <p:sldSz cx="9144000" cy="6858000" type="screen4x3"/>
  <p:notesSz cx="6858000" cy="9144000"/>
  <p:custDataLst>
    <p:tags r:id="rId15"/>
  </p:custDataLst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95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4660"/>
  </p:normalViewPr>
  <p:slideViewPr>
    <p:cSldViewPr>
      <p:cViewPr varScale="1">
        <p:scale>
          <a:sx n="84" d="100"/>
          <a:sy n="84" d="100"/>
        </p:scale>
        <p:origin x="1686" y="78"/>
      </p:cViewPr>
      <p:guideLst>
        <p:guide orient="horz" pos="61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09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openxmlformats.org/officeDocument/2006/relationships/customXml" Target="../customXml/item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ags" Target="tags/tag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6098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872011-4491-474C-ADA9-1CC1BF9CCDEC}" type="datetimeFigureOut">
              <a:rPr lang="es-MX" smtClean="0"/>
              <a:t>29/01/2015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44652B-2737-4D07-86B8-ACBC8EAF76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1189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4652B-2737-4D07-86B8-ACBC8EAF763A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926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4652B-2737-4D07-86B8-ACBC8EAF763A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926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4652B-2737-4D07-86B8-ACBC8EAF763A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9416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4652B-2737-4D07-86B8-ACBC8EAF763A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0878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4652B-2737-4D07-86B8-ACBC8EAF763A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659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4652B-2737-4D07-86B8-ACBC8EAF763A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38058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4652B-2737-4D07-86B8-ACBC8EAF763A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4091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248" y="-99392"/>
            <a:ext cx="9324469" cy="69933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404664"/>
            <a:ext cx="4752528" cy="136815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4800" b="1"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767" y="2924944"/>
            <a:ext cx="6400800" cy="15563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lang="es-MX" sz="3000" b="0" kern="1200" dirty="0">
                <a:solidFill>
                  <a:srgbClr val="002060"/>
                </a:solidFill>
                <a:latin typeface="Century Gothic" pitchFamily="34" charset="0"/>
                <a:ea typeface="+mj-ea"/>
                <a:cs typeface="EucrosiaUPC" pitchFamily="18" charset="-34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95739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entury Gothic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4772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248" y="-99392"/>
            <a:ext cx="9324469" cy="69933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404664"/>
            <a:ext cx="4752528" cy="136815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4800" b="1"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767" y="2924944"/>
            <a:ext cx="6400800" cy="15563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lang="es-MX" sz="3000" b="0" kern="1200" dirty="0">
                <a:solidFill>
                  <a:srgbClr val="002060"/>
                </a:solidFill>
                <a:latin typeface="Century Gothic" pitchFamily="34" charset="0"/>
                <a:ea typeface="+mj-ea"/>
                <a:cs typeface="EucrosiaUPC" pitchFamily="18" charset="-34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s-MX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248" y="-99392"/>
            <a:ext cx="9324469" cy="6993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739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ólo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  <p:sp>
        <p:nvSpPr>
          <p:cNvPr id="5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637480" y="1"/>
            <a:ext cx="8399016" cy="65973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300">
                <a:latin typeface="Century Gothic" pitchFamily="34" charset="0"/>
              </a:defRPr>
            </a:lvl1pPr>
            <a:lvl2pPr>
              <a:defRPr sz="3300">
                <a:latin typeface="Century Gothic" pitchFamily="34" charset="0"/>
              </a:defRPr>
            </a:lvl2pPr>
            <a:lvl3pPr>
              <a:defRPr sz="3300">
                <a:latin typeface="Century Gothic" pitchFamily="34" charset="0"/>
              </a:defRPr>
            </a:lvl3pPr>
            <a:lvl4pPr>
              <a:defRPr sz="3300">
                <a:latin typeface="Century Gothic" pitchFamily="34" charset="0"/>
              </a:defRPr>
            </a:lvl4pPr>
            <a:lvl5pPr>
              <a:defRPr sz="3300"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84442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ól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961528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37480" y="0"/>
            <a:ext cx="8399016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637480" y="1052513"/>
            <a:ext cx="8399016" cy="554483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300">
                <a:latin typeface="Century Gothic" pitchFamily="34" charset="0"/>
              </a:defRPr>
            </a:lvl1pPr>
            <a:lvl2pPr>
              <a:defRPr sz="3300">
                <a:latin typeface="Century Gothic" pitchFamily="34" charset="0"/>
              </a:defRPr>
            </a:lvl2pPr>
            <a:lvl3pPr>
              <a:defRPr sz="3300">
                <a:latin typeface="Century Gothic" pitchFamily="34" charset="0"/>
              </a:defRPr>
            </a:lvl3pPr>
            <a:lvl4pPr>
              <a:defRPr sz="3300">
                <a:latin typeface="Century Gothic" pitchFamily="34" charset="0"/>
              </a:defRPr>
            </a:lvl4pPr>
            <a:lvl5pPr>
              <a:defRPr sz="3300"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66367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98592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2988" y="1395760"/>
            <a:ext cx="4038600" cy="5129584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entury Gothic" pitchFamily="34" charset="0"/>
              </a:defRPr>
            </a:lvl1pPr>
            <a:lvl2pPr>
              <a:defRPr sz="2400">
                <a:latin typeface="Century Gothic" pitchFamily="34" charset="0"/>
              </a:defRPr>
            </a:lvl2pPr>
            <a:lvl3pPr>
              <a:defRPr sz="2000">
                <a:latin typeface="Century Gothic" pitchFamily="34" charset="0"/>
              </a:defRPr>
            </a:lvl3pPr>
            <a:lvl4pPr>
              <a:defRPr sz="1800">
                <a:latin typeface="Century Gothic" pitchFamily="34" charset="0"/>
              </a:defRPr>
            </a:lvl4pPr>
            <a:lvl5pPr>
              <a:defRPr sz="1800">
                <a:latin typeface="Century Gothic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3988" y="1395760"/>
            <a:ext cx="4038600" cy="5129584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entury Gothic" pitchFamily="34" charset="0"/>
              </a:defRPr>
            </a:lvl1pPr>
            <a:lvl2pPr>
              <a:defRPr sz="2400">
                <a:latin typeface="Century Gothic" pitchFamily="34" charset="0"/>
              </a:defRPr>
            </a:lvl2pPr>
            <a:lvl3pPr>
              <a:defRPr sz="2000">
                <a:latin typeface="Century Gothic" pitchFamily="34" charset="0"/>
              </a:defRPr>
            </a:lvl3pPr>
            <a:lvl4pPr>
              <a:defRPr sz="1800">
                <a:latin typeface="Century Gothic" pitchFamily="34" charset="0"/>
              </a:defRPr>
            </a:lvl4pPr>
            <a:lvl5pPr>
              <a:defRPr sz="1800">
                <a:latin typeface="Century Gothic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37480" y="71438"/>
            <a:ext cx="83990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911427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480" y="71438"/>
            <a:ext cx="8399016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4764" y="1387376"/>
            <a:ext cx="4040188" cy="76209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Century Gothic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4764" y="2149474"/>
            <a:ext cx="4040188" cy="4447877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entury Gothic" pitchFamily="34" charset="0"/>
              </a:defRPr>
            </a:lvl1pPr>
            <a:lvl2pPr>
              <a:defRPr sz="2000">
                <a:latin typeface="Century Gothic" pitchFamily="34" charset="0"/>
              </a:defRPr>
            </a:lvl2pPr>
            <a:lvl3pPr>
              <a:defRPr sz="1800">
                <a:latin typeface="Century Gothic" pitchFamily="34" charset="0"/>
              </a:defRPr>
            </a:lvl3pPr>
            <a:lvl4pPr>
              <a:defRPr sz="1600">
                <a:latin typeface="Century Gothic" pitchFamily="34" charset="0"/>
              </a:defRPr>
            </a:lvl4pPr>
            <a:lvl5pPr>
              <a:defRPr sz="1600">
                <a:latin typeface="Century Gothic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2589" y="1387376"/>
            <a:ext cx="4041775" cy="76209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Century Gothic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2589" y="2149474"/>
            <a:ext cx="4041775" cy="4447877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entury Gothic" pitchFamily="34" charset="0"/>
              </a:defRPr>
            </a:lvl1pPr>
            <a:lvl2pPr>
              <a:defRPr sz="2000">
                <a:latin typeface="Century Gothic" pitchFamily="34" charset="0"/>
              </a:defRPr>
            </a:lvl2pPr>
            <a:lvl3pPr>
              <a:defRPr sz="1800">
                <a:latin typeface="Century Gothic" pitchFamily="34" charset="0"/>
              </a:defRPr>
            </a:lvl3pPr>
            <a:lvl4pPr>
              <a:defRPr sz="1600">
                <a:latin typeface="Century Gothic" pitchFamily="34" charset="0"/>
              </a:defRPr>
            </a:lvl4pPr>
            <a:lvl5pPr>
              <a:defRPr sz="1600">
                <a:latin typeface="Century Gothic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67174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959612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317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8250" y="31750"/>
            <a:ext cx="5258246" cy="6493594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entury Gothic" pitchFamily="34" charset="0"/>
              </a:defRPr>
            </a:lvl1pPr>
            <a:lvl2pPr>
              <a:defRPr sz="2800">
                <a:latin typeface="Century Gothic" pitchFamily="34" charset="0"/>
              </a:defRPr>
            </a:lvl2pPr>
            <a:lvl3pPr>
              <a:defRPr sz="2400">
                <a:latin typeface="Century Gothic" pitchFamily="34" charset="0"/>
              </a:defRPr>
            </a:lvl3pPr>
            <a:lvl4pPr>
              <a:defRPr sz="2000">
                <a:latin typeface="Century Gothic" pitchFamily="34" charset="0"/>
              </a:defRPr>
            </a:lvl4pPr>
            <a:lvl5pPr>
              <a:defRPr sz="2000">
                <a:latin typeface="Century Gothic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400" y="1193800"/>
            <a:ext cx="3008313" cy="53315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entury Gothic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60196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  <p:sp>
        <p:nvSpPr>
          <p:cNvPr id="5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637480" y="1"/>
            <a:ext cx="8399016" cy="65973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300">
                <a:latin typeface="Century Gothic" pitchFamily="34" charset="0"/>
              </a:defRPr>
            </a:lvl1pPr>
            <a:lvl2pPr>
              <a:defRPr sz="3300">
                <a:latin typeface="Century Gothic" pitchFamily="34" charset="0"/>
              </a:defRPr>
            </a:lvl2pPr>
            <a:lvl3pPr>
              <a:defRPr sz="3300">
                <a:latin typeface="Century Gothic" pitchFamily="34" charset="0"/>
              </a:defRPr>
            </a:lvl3pPr>
            <a:lvl4pPr>
              <a:defRPr sz="3300">
                <a:latin typeface="Century Gothic" pitchFamily="34" charset="0"/>
              </a:defRPr>
            </a:lvl4pPr>
            <a:lvl5pPr>
              <a:defRPr sz="3300"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84442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entury Gothic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4772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96152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37480" y="0"/>
            <a:ext cx="8399016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637480" y="1052513"/>
            <a:ext cx="8399016" cy="554483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300">
                <a:latin typeface="Century Gothic" pitchFamily="34" charset="0"/>
              </a:defRPr>
            </a:lvl1pPr>
            <a:lvl2pPr>
              <a:defRPr sz="3300">
                <a:latin typeface="Century Gothic" pitchFamily="34" charset="0"/>
              </a:defRPr>
            </a:lvl2pPr>
            <a:lvl3pPr>
              <a:defRPr sz="3300">
                <a:latin typeface="Century Gothic" pitchFamily="34" charset="0"/>
              </a:defRPr>
            </a:lvl3pPr>
            <a:lvl4pPr>
              <a:defRPr sz="3300">
                <a:latin typeface="Century Gothic" pitchFamily="34" charset="0"/>
              </a:defRPr>
            </a:lvl4pPr>
            <a:lvl5pPr>
              <a:defRPr sz="3300"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66367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98592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2988" y="1395760"/>
            <a:ext cx="4038600" cy="5129584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entury Gothic" pitchFamily="34" charset="0"/>
              </a:defRPr>
            </a:lvl1pPr>
            <a:lvl2pPr>
              <a:defRPr sz="2400">
                <a:latin typeface="Century Gothic" pitchFamily="34" charset="0"/>
              </a:defRPr>
            </a:lvl2pPr>
            <a:lvl3pPr>
              <a:defRPr sz="2000">
                <a:latin typeface="Century Gothic" pitchFamily="34" charset="0"/>
              </a:defRPr>
            </a:lvl3pPr>
            <a:lvl4pPr>
              <a:defRPr sz="1800">
                <a:latin typeface="Century Gothic" pitchFamily="34" charset="0"/>
              </a:defRPr>
            </a:lvl4pPr>
            <a:lvl5pPr>
              <a:defRPr sz="1800">
                <a:latin typeface="Century Gothic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3988" y="1395760"/>
            <a:ext cx="4038600" cy="5129584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entury Gothic" pitchFamily="34" charset="0"/>
              </a:defRPr>
            </a:lvl1pPr>
            <a:lvl2pPr>
              <a:defRPr sz="2400">
                <a:latin typeface="Century Gothic" pitchFamily="34" charset="0"/>
              </a:defRPr>
            </a:lvl2pPr>
            <a:lvl3pPr>
              <a:defRPr sz="2000">
                <a:latin typeface="Century Gothic" pitchFamily="34" charset="0"/>
              </a:defRPr>
            </a:lvl3pPr>
            <a:lvl4pPr>
              <a:defRPr sz="1800">
                <a:latin typeface="Century Gothic" pitchFamily="34" charset="0"/>
              </a:defRPr>
            </a:lvl4pPr>
            <a:lvl5pPr>
              <a:defRPr sz="1800">
                <a:latin typeface="Century Gothic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37480" y="71438"/>
            <a:ext cx="83990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91142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480" y="71438"/>
            <a:ext cx="8399016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4764" y="1387376"/>
            <a:ext cx="4040188" cy="76209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Century Gothic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4764" y="2149474"/>
            <a:ext cx="4040188" cy="4447877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entury Gothic" pitchFamily="34" charset="0"/>
              </a:defRPr>
            </a:lvl1pPr>
            <a:lvl2pPr>
              <a:defRPr sz="2000">
                <a:latin typeface="Century Gothic" pitchFamily="34" charset="0"/>
              </a:defRPr>
            </a:lvl2pPr>
            <a:lvl3pPr>
              <a:defRPr sz="1800">
                <a:latin typeface="Century Gothic" pitchFamily="34" charset="0"/>
              </a:defRPr>
            </a:lvl3pPr>
            <a:lvl4pPr>
              <a:defRPr sz="1600">
                <a:latin typeface="Century Gothic" pitchFamily="34" charset="0"/>
              </a:defRPr>
            </a:lvl4pPr>
            <a:lvl5pPr>
              <a:defRPr sz="1600">
                <a:latin typeface="Century Gothic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2589" y="1387376"/>
            <a:ext cx="4041775" cy="76209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Century Gothic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2589" y="2149474"/>
            <a:ext cx="4041775" cy="4447877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entury Gothic" pitchFamily="34" charset="0"/>
              </a:defRPr>
            </a:lvl1pPr>
            <a:lvl2pPr>
              <a:defRPr sz="2000">
                <a:latin typeface="Century Gothic" pitchFamily="34" charset="0"/>
              </a:defRPr>
            </a:lvl2pPr>
            <a:lvl3pPr>
              <a:defRPr sz="1800">
                <a:latin typeface="Century Gothic" pitchFamily="34" charset="0"/>
              </a:defRPr>
            </a:lvl3pPr>
            <a:lvl4pPr>
              <a:defRPr sz="1600">
                <a:latin typeface="Century Gothic" pitchFamily="34" charset="0"/>
              </a:defRPr>
            </a:lvl4pPr>
            <a:lvl5pPr>
              <a:defRPr sz="1600">
                <a:latin typeface="Century Gothic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6717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95961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317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8250" y="31750"/>
            <a:ext cx="5258246" cy="6493594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entury Gothic" pitchFamily="34" charset="0"/>
              </a:defRPr>
            </a:lvl1pPr>
            <a:lvl2pPr>
              <a:defRPr sz="2800">
                <a:latin typeface="Century Gothic" pitchFamily="34" charset="0"/>
              </a:defRPr>
            </a:lvl2pPr>
            <a:lvl3pPr>
              <a:defRPr sz="2400">
                <a:latin typeface="Century Gothic" pitchFamily="34" charset="0"/>
              </a:defRPr>
            </a:lvl3pPr>
            <a:lvl4pPr>
              <a:defRPr sz="2000">
                <a:latin typeface="Century Gothic" pitchFamily="34" charset="0"/>
              </a:defRPr>
            </a:lvl4pPr>
            <a:lvl5pPr>
              <a:defRPr sz="2000">
                <a:latin typeface="Century Gothic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400" y="1193800"/>
            <a:ext cx="3008313" cy="53315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entury Gothic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-3126718" y="3128676"/>
            <a:ext cx="6794949" cy="537594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err="1" smtClean="0"/>
              <a:t>Título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60196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04" y="-52784"/>
            <a:ext cx="9202791" cy="6921108"/>
          </a:xfrm>
          <a:prstGeom prst="rect">
            <a:avLst/>
          </a:prstGeom>
        </p:spPr>
      </p:pic>
      <p:grpSp>
        <p:nvGrpSpPr>
          <p:cNvPr id="11" name="Group 10"/>
          <p:cNvGrpSpPr/>
          <p:nvPr userDrawn="1"/>
        </p:nvGrpSpPr>
        <p:grpSpPr>
          <a:xfrm>
            <a:off x="573966" y="6648380"/>
            <a:ext cx="8613522" cy="235744"/>
            <a:chOff x="559768" y="6627832"/>
            <a:chExt cx="8613522" cy="235744"/>
          </a:xfrm>
        </p:grpSpPr>
        <p:sp>
          <p:nvSpPr>
            <p:cNvPr id="9" name="Rectangle 8"/>
            <p:cNvSpPr/>
            <p:nvPr userDrawn="1"/>
          </p:nvSpPr>
          <p:spPr>
            <a:xfrm>
              <a:off x="559768" y="6635452"/>
              <a:ext cx="8613522" cy="216024"/>
            </a:xfrm>
            <a:prstGeom prst="rect">
              <a:avLst/>
            </a:prstGeom>
            <a:solidFill>
              <a:schemeClr val="dk1">
                <a:alpha val="82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Rectangle 9"/>
            <p:cNvSpPr>
              <a:spLocks noChangeArrowheads="1"/>
            </p:cNvSpPr>
            <p:nvPr userDrawn="1"/>
          </p:nvSpPr>
          <p:spPr bwMode="auto">
            <a:xfrm>
              <a:off x="2258124" y="6627832"/>
              <a:ext cx="6858000" cy="235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4743" tIns="47371" rIns="94743" bIns="47371" anchor="b"/>
            <a:lstStyle>
              <a:defPPr>
                <a:defRPr lang="es-ES_trad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9pPr>
            </a:lstStyle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MX" sz="1000" b="1" dirty="0" smtClean="0">
                  <a:solidFill>
                    <a:schemeClr val="bg1"/>
                  </a:solidFill>
                  <a:latin typeface="Arial" pitchFamily="34" charset="0"/>
                </a:rPr>
                <a:t>Universidad </a:t>
              </a:r>
              <a:r>
                <a:rPr lang="es-MX" sz="1000" b="1" dirty="0" err="1" smtClean="0">
                  <a:solidFill>
                    <a:schemeClr val="bg1"/>
                  </a:solidFill>
                  <a:latin typeface="Arial" pitchFamily="34" charset="0"/>
                </a:rPr>
                <a:t>TecMilenio</a:t>
              </a:r>
              <a:r>
                <a:rPr lang="es-MX" sz="1000" b="1" dirty="0" smtClean="0">
                  <a:solidFill>
                    <a:schemeClr val="bg1"/>
                  </a:solidFill>
                  <a:latin typeface="Arial" pitchFamily="34" charset="0"/>
                </a:rPr>
                <a:t> ©  Todos los Derechos Reservados </a:t>
              </a:r>
            </a:p>
          </p:txBody>
        </p:sp>
      </p:grp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637480" y="0"/>
            <a:ext cx="8399016" cy="989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645864" y="1051560"/>
            <a:ext cx="8390632" cy="5473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85318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8" r:id="rId3"/>
    <p:sldLayoutId id="2147483650" r:id="rId4"/>
    <p:sldLayoutId id="2147483651" r:id="rId5"/>
    <p:sldLayoutId id="2147483652" r:id="rId6"/>
    <p:sldLayoutId id="2147483653" r:id="rId7"/>
    <p:sldLayoutId id="2147483655" r:id="rId8"/>
    <p:sldLayoutId id="2147483656" r:id="rId9"/>
    <p:sldLayoutId id="2147483657" r:id="rId10"/>
  </p:sldLayoutIdLst>
  <p:timing>
    <p:tnLst>
      <p:par>
        <p:cTn id="1" dur="indefinite" restart="never" nodeType="tmRoot"/>
      </p:par>
    </p:tnLst>
  </p:timing>
  <p:txStyles>
    <p:titleStyle>
      <a:lvl1pPr marL="0" marR="0" indent="0" algn="l" defTabSz="9144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lang="en-US" sz="3600" b="1" kern="1200" dirty="0" smtClean="0">
          <a:solidFill>
            <a:srgbClr val="002060"/>
          </a:solidFill>
          <a:latin typeface="Euphemia" pitchFamily="34" charset="0"/>
          <a:ea typeface="+mj-ea"/>
          <a:cs typeface="EucrosiaUPC" pitchFamily="18" charset="-34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3300" b="0" kern="1200" dirty="0" smtClean="0">
          <a:solidFill>
            <a:srgbClr val="002060"/>
          </a:solidFill>
          <a:latin typeface="Century Gothic" pitchFamily="34" charset="0"/>
          <a:ea typeface="+mj-ea"/>
          <a:cs typeface="EucrosiaUPC" pitchFamily="18" charset="-34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3300" b="0" kern="1200" dirty="0" smtClean="0">
          <a:solidFill>
            <a:srgbClr val="002060"/>
          </a:solidFill>
          <a:latin typeface="Century Gothic" pitchFamily="34" charset="0"/>
          <a:ea typeface="+mj-ea"/>
          <a:cs typeface="EucrosiaUPC" pitchFamily="18" charset="-34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3300" b="0" kern="1200" dirty="0" smtClean="0">
          <a:solidFill>
            <a:srgbClr val="002060"/>
          </a:solidFill>
          <a:latin typeface="Century Gothic" pitchFamily="34" charset="0"/>
          <a:ea typeface="+mj-ea"/>
          <a:cs typeface="EucrosiaUPC" pitchFamily="18" charset="-34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3300" b="0" kern="1200" dirty="0" smtClean="0">
          <a:solidFill>
            <a:srgbClr val="002060"/>
          </a:solidFill>
          <a:latin typeface="Century Gothic" pitchFamily="34" charset="0"/>
          <a:ea typeface="+mj-ea"/>
          <a:cs typeface="EucrosiaUPC" pitchFamily="18" charset="-34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s-MX" sz="3300" b="0" kern="1200" dirty="0">
          <a:solidFill>
            <a:srgbClr val="002060"/>
          </a:solidFill>
          <a:latin typeface="Century Gothic" pitchFamily="34" charset="0"/>
          <a:ea typeface="+mj-ea"/>
          <a:cs typeface="EucrosiaUPC" pitchFamily="18" charset="-34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04" y="-52784"/>
            <a:ext cx="9202791" cy="6921108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573966" y="6648380"/>
            <a:ext cx="8613522" cy="235744"/>
            <a:chOff x="559768" y="6627832"/>
            <a:chExt cx="8613522" cy="235744"/>
          </a:xfrm>
        </p:grpSpPr>
        <p:sp>
          <p:nvSpPr>
            <p:cNvPr id="9" name="Rectangle 8"/>
            <p:cNvSpPr/>
            <p:nvPr userDrawn="1"/>
          </p:nvSpPr>
          <p:spPr>
            <a:xfrm>
              <a:off x="559768" y="6635452"/>
              <a:ext cx="8613522" cy="216024"/>
            </a:xfrm>
            <a:prstGeom prst="rect">
              <a:avLst/>
            </a:prstGeom>
            <a:solidFill>
              <a:schemeClr val="dk1">
                <a:alpha val="82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Rectangle 9"/>
            <p:cNvSpPr>
              <a:spLocks noChangeArrowheads="1"/>
            </p:cNvSpPr>
            <p:nvPr userDrawn="1"/>
          </p:nvSpPr>
          <p:spPr bwMode="auto">
            <a:xfrm>
              <a:off x="2258124" y="6627832"/>
              <a:ext cx="6858000" cy="235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4743" tIns="47371" rIns="94743" bIns="47371" anchor="b"/>
            <a:lstStyle>
              <a:defPPr>
                <a:defRPr lang="es-ES_trad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9pPr>
            </a:lstStyle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MX" sz="1000" b="1" dirty="0" smtClean="0">
                  <a:solidFill>
                    <a:schemeClr val="bg1"/>
                  </a:solidFill>
                  <a:latin typeface="Arial" pitchFamily="34" charset="0"/>
                </a:rPr>
                <a:t>Universidad </a:t>
              </a:r>
              <a:r>
                <a:rPr lang="es-MX" sz="1000" b="1" dirty="0" err="1" smtClean="0">
                  <a:solidFill>
                    <a:schemeClr val="bg1"/>
                  </a:solidFill>
                  <a:latin typeface="Arial" pitchFamily="34" charset="0"/>
                </a:rPr>
                <a:t>Tec</a:t>
              </a:r>
              <a:r>
                <a:rPr lang="es-MX" sz="1000" b="1" dirty="0" smtClean="0">
                  <a:solidFill>
                    <a:schemeClr val="bg1"/>
                  </a:solidFill>
                  <a:latin typeface="Arial" pitchFamily="34" charset="0"/>
                </a:rPr>
                <a:t> Milenio ©  Todos los Derechos Reservados </a:t>
              </a:r>
            </a:p>
          </p:txBody>
        </p:sp>
      </p:grp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637480" y="0"/>
            <a:ext cx="8399016" cy="9893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645864" y="1051560"/>
            <a:ext cx="8390632" cy="5473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04" y="-52784"/>
            <a:ext cx="9202791" cy="6921108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573966" y="6648380"/>
            <a:ext cx="8613522" cy="235744"/>
            <a:chOff x="559768" y="6627832"/>
            <a:chExt cx="8613522" cy="235744"/>
          </a:xfrm>
        </p:grpSpPr>
        <p:sp>
          <p:nvSpPr>
            <p:cNvPr id="16" name="Rectangle 15"/>
            <p:cNvSpPr/>
            <p:nvPr userDrawn="1"/>
          </p:nvSpPr>
          <p:spPr>
            <a:xfrm>
              <a:off x="559768" y="6635452"/>
              <a:ext cx="8613522" cy="216024"/>
            </a:xfrm>
            <a:prstGeom prst="rect">
              <a:avLst/>
            </a:prstGeom>
            <a:solidFill>
              <a:schemeClr val="dk1">
                <a:alpha val="82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7" name="Rectangle 16"/>
            <p:cNvSpPr>
              <a:spLocks noChangeArrowheads="1"/>
            </p:cNvSpPr>
            <p:nvPr userDrawn="1"/>
          </p:nvSpPr>
          <p:spPr bwMode="auto">
            <a:xfrm>
              <a:off x="2258124" y="6627832"/>
              <a:ext cx="6858000" cy="235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4743" tIns="47371" rIns="94743" bIns="47371" anchor="b"/>
            <a:lstStyle>
              <a:defPPr>
                <a:defRPr lang="es-ES_trad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sz="1600"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pitchFamily="34" charset="0"/>
                </a:defRPr>
              </a:lvl9pPr>
            </a:lstStyle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MX" sz="1000" b="1" dirty="0" smtClean="0">
                  <a:solidFill>
                    <a:schemeClr val="bg1"/>
                  </a:solidFill>
                  <a:latin typeface="Arial" pitchFamily="34" charset="0"/>
                </a:rPr>
                <a:t>Universidad </a:t>
              </a:r>
              <a:r>
                <a:rPr lang="es-MX" sz="1000" b="1" dirty="0" err="1" smtClean="0">
                  <a:solidFill>
                    <a:schemeClr val="bg1"/>
                  </a:solidFill>
                  <a:latin typeface="Arial" pitchFamily="34" charset="0"/>
                </a:rPr>
                <a:t>TecMilenio</a:t>
              </a:r>
              <a:r>
                <a:rPr lang="es-MX" sz="1000" b="1" dirty="0" smtClean="0">
                  <a:solidFill>
                    <a:schemeClr val="bg1"/>
                  </a:solidFill>
                  <a:latin typeface="Arial" pitchFamily="34" charset="0"/>
                </a:rPr>
                <a:t> ©  Todos los Derechos Reservados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5318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timing>
    <p:tnLst>
      <p:par>
        <p:cTn id="1" dur="indefinite" restart="never" nodeType="tmRoot"/>
      </p:par>
    </p:tnLst>
  </p:timing>
  <p:txStyles>
    <p:titleStyle>
      <a:lvl1pPr marL="0" marR="0" indent="0" algn="l" defTabSz="9144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lang="en-US" sz="3600" b="1" kern="1200" dirty="0" smtClean="0">
          <a:solidFill>
            <a:srgbClr val="002060"/>
          </a:solidFill>
          <a:latin typeface="Euphemia" pitchFamily="34" charset="0"/>
          <a:ea typeface="+mj-ea"/>
          <a:cs typeface="EucrosiaUPC" pitchFamily="18" charset="-34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3300" b="0" kern="1200" dirty="0" smtClean="0">
          <a:solidFill>
            <a:srgbClr val="002060"/>
          </a:solidFill>
          <a:latin typeface="Century Gothic" pitchFamily="34" charset="0"/>
          <a:ea typeface="+mj-ea"/>
          <a:cs typeface="EucrosiaUPC" pitchFamily="18" charset="-34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3300" b="0" kern="1200" dirty="0" smtClean="0">
          <a:solidFill>
            <a:srgbClr val="002060"/>
          </a:solidFill>
          <a:latin typeface="Century Gothic" pitchFamily="34" charset="0"/>
          <a:ea typeface="+mj-ea"/>
          <a:cs typeface="EucrosiaUPC" pitchFamily="18" charset="-34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3300" b="0" kern="1200" dirty="0" smtClean="0">
          <a:solidFill>
            <a:srgbClr val="002060"/>
          </a:solidFill>
          <a:latin typeface="Century Gothic" pitchFamily="34" charset="0"/>
          <a:ea typeface="+mj-ea"/>
          <a:cs typeface="EucrosiaUPC" pitchFamily="18" charset="-34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3300" b="0" kern="1200" dirty="0" smtClean="0">
          <a:solidFill>
            <a:srgbClr val="002060"/>
          </a:solidFill>
          <a:latin typeface="Century Gothic" pitchFamily="34" charset="0"/>
          <a:ea typeface="+mj-ea"/>
          <a:cs typeface="EucrosiaUPC" pitchFamily="18" charset="-34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s-MX" sz="3300" b="0" kern="1200" dirty="0">
          <a:solidFill>
            <a:srgbClr val="002060"/>
          </a:solidFill>
          <a:latin typeface="Century Gothic" pitchFamily="34" charset="0"/>
          <a:ea typeface="+mj-ea"/>
          <a:cs typeface="EucrosiaUPC" pitchFamily="18" charset="-34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32845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9512" y="404664"/>
            <a:ext cx="4752528" cy="2016224"/>
          </a:xfrm>
        </p:spPr>
        <p:txBody>
          <a:bodyPr/>
          <a:lstStyle/>
          <a:p>
            <a:r>
              <a:rPr lang="es-MX" sz="3200" dirty="0"/>
              <a:t>Gestión de transporte, inventarios y almacenes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13767" y="3284984"/>
            <a:ext cx="4574257" cy="1224136"/>
          </a:xfrm>
        </p:spPr>
        <p:txBody>
          <a:bodyPr>
            <a:normAutofit/>
          </a:bodyPr>
          <a:lstStyle/>
          <a:p>
            <a:r>
              <a:rPr lang="es-MX" dirty="0"/>
              <a:t>Actividades de un almacén</a:t>
            </a:r>
          </a:p>
        </p:txBody>
      </p:sp>
    </p:spTree>
    <p:extLst>
      <p:ext uri="{BB962C8B-B14F-4D97-AF65-F5344CB8AC3E}">
        <p14:creationId xmlns:p14="http://schemas.microsoft.com/office/powerpoint/2010/main" val="21436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s-MX" sz="2000" dirty="0" smtClean="0"/>
          </a:p>
          <a:p>
            <a:pPr marL="0" indent="0">
              <a:buNone/>
            </a:pPr>
            <a:r>
              <a:rPr lang="es-MX" sz="2000" dirty="0" smtClean="0"/>
              <a:t>Hoy </a:t>
            </a:r>
            <a:r>
              <a:rPr lang="es-MX" sz="2000" dirty="0"/>
              <a:t>en día los almacenes en una cadena de suministro tienen que responder a nuevas exigencias, entre las cuales están</a:t>
            </a:r>
            <a:r>
              <a:rPr lang="es-MX" sz="2000" dirty="0" smtClean="0"/>
              <a:t>:</a:t>
            </a:r>
          </a:p>
          <a:p>
            <a:pPr marL="0" indent="0">
              <a:buNone/>
            </a:pPr>
            <a:endParaRPr lang="es-MX" sz="2000" dirty="0"/>
          </a:p>
          <a:p>
            <a:pPr marL="0" indent="0">
              <a:buNone/>
            </a:pPr>
            <a:endParaRPr lang="es-MX" sz="2000" dirty="0"/>
          </a:p>
          <a:p>
            <a:r>
              <a:rPr lang="es-MX" sz="2000" dirty="0"/>
              <a:t>Almacenar y manejar una variedad cada vez mayor de productos y en cantidades cada vez mayores.</a:t>
            </a:r>
          </a:p>
          <a:p>
            <a:r>
              <a:rPr lang="es-MX" sz="2000" dirty="0"/>
              <a:t>Atender una mayor cantidad de transacciones de menor tamaño.</a:t>
            </a:r>
          </a:p>
          <a:p>
            <a:r>
              <a:rPr lang="es-MX" sz="2000" dirty="0"/>
              <a:t>Recibir y enviar más pedidos internacionales.</a:t>
            </a:r>
          </a:p>
          <a:p>
            <a:r>
              <a:rPr lang="es-MX" sz="2000" dirty="0"/>
              <a:t>Tiempos cada vez más reducidos para procesar los pedidos que se deben embarcar.</a:t>
            </a:r>
          </a:p>
          <a:p>
            <a:r>
              <a:rPr lang="es-MX" sz="2000" dirty="0"/>
              <a:t>Realizar embarques perfectos, pedidos exactos y a tiempo.</a:t>
            </a:r>
          </a:p>
          <a:p>
            <a:r>
              <a:rPr lang="es-MX" sz="2000" dirty="0"/>
              <a:t>Procesar más devoluciones, apoyar las actividades de logística inversa.</a:t>
            </a:r>
          </a:p>
          <a:p>
            <a:r>
              <a:rPr lang="es-MX" sz="2000" dirty="0"/>
              <a:t>Realizar actividades y servicios que agreguen valor.</a:t>
            </a:r>
          </a:p>
          <a:p>
            <a:r>
              <a:rPr lang="es-MX" sz="2000" dirty="0"/>
              <a:t>Mayor exigencia para tener exactitud en los inventarios.</a:t>
            </a:r>
          </a:p>
          <a:p>
            <a:endParaRPr lang="es-MX" sz="2000" dirty="0"/>
          </a:p>
          <a:p>
            <a:endParaRPr lang="es-MX" sz="2000" dirty="0"/>
          </a:p>
          <a:p>
            <a:pPr marL="0" indent="0">
              <a:buNone/>
            </a:pPr>
            <a:endParaRPr lang="es-MX" sz="2000" dirty="0"/>
          </a:p>
        </p:txBody>
      </p:sp>
      <p:sp>
        <p:nvSpPr>
          <p:cNvPr id="2" name="CuadroTexto 1"/>
          <p:cNvSpPr txBox="1"/>
          <p:nvPr/>
        </p:nvSpPr>
        <p:spPr>
          <a:xfrm>
            <a:off x="1187624" y="6926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386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2000" dirty="0"/>
              <a:t>¿Cuáles son los objetivos que busca alcanzar en un almacén?</a:t>
            </a:r>
          </a:p>
          <a:p>
            <a:endParaRPr lang="es-MX" sz="2000" dirty="0" smtClean="0"/>
          </a:p>
          <a:p>
            <a:endParaRPr lang="es-MX" sz="2000" dirty="0"/>
          </a:p>
          <a:p>
            <a:r>
              <a:rPr lang="es-MX" sz="2000" dirty="0" smtClean="0"/>
              <a:t>Garantizar </a:t>
            </a:r>
            <a:r>
              <a:rPr lang="es-MX" sz="2000" dirty="0"/>
              <a:t>la integridad del inventario,  la protección de los activos de la empresa y la seguridad del personal que labora en el almacén.</a:t>
            </a:r>
          </a:p>
          <a:p>
            <a:r>
              <a:rPr lang="es-MX" sz="2000" dirty="0"/>
              <a:t>Maximizar la utilización del espacio cúbico del almacén.</a:t>
            </a:r>
          </a:p>
          <a:p>
            <a:r>
              <a:rPr lang="es-MX" sz="2000" dirty="0"/>
              <a:t>Maximizar la utilización del equipo de manejo de materiales.</a:t>
            </a:r>
          </a:p>
          <a:p>
            <a:r>
              <a:rPr lang="es-MX" sz="2000" dirty="0"/>
              <a:t>Maximizar la utilización de la mano de obra.</a:t>
            </a:r>
          </a:p>
          <a:p>
            <a:r>
              <a:rPr lang="es-MX" sz="2000" dirty="0"/>
              <a:t>Reducir el manejo de unidades de carga, mantener la accesibilidad de todos los artículos y asegurar su rotación especificada.</a:t>
            </a:r>
          </a:p>
          <a:p>
            <a:r>
              <a:rPr lang="es-MX" sz="2000" dirty="0"/>
              <a:t>Minimizar los costos de operación.</a:t>
            </a:r>
          </a:p>
          <a:p>
            <a:endParaRPr lang="es-MX" sz="1200" dirty="0" smtClean="0"/>
          </a:p>
        </p:txBody>
      </p:sp>
      <p:sp>
        <p:nvSpPr>
          <p:cNvPr id="2" name="CuadroTexto 1"/>
          <p:cNvSpPr txBox="1"/>
          <p:nvPr/>
        </p:nvSpPr>
        <p:spPr>
          <a:xfrm>
            <a:off x="1187624" y="6926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5587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sz="2400" dirty="0"/>
              <a:t>E</a:t>
            </a:r>
            <a:r>
              <a:rPr lang="es-MX" sz="2400" dirty="0" smtClean="0"/>
              <a:t>l </a:t>
            </a:r>
            <a:r>
              <a:rPr lang="es-MX" sz="2400" dirty="0"/>
              <a:t>almacén debe ser diseñado para la tarea que </a:t>
            </a:r>
            <a:r>
              <a:rPr lang="es-MX" sz="2400" dirty="0" smtClean="0"/>
              <a:t>realizará, por lo que las </a:t>
            </a:r>
            <a:r>
              <a:rPr lang="es-MX" sz="2400" dirty="0"/>
              <a:t>cuestiones que deben analizarse son</a:t>
            </a:r>
            <a:r>
              <a:rPr lang="es-MX" sz="2400" dirty="0" smtClean="0"/>
              <a:t>:</a:t>
            </a:r>
          </a:p>
          <a:p>
            <a:endParaRPr lang="es-MX" sz="2400" dirty="0"/>
          </a:p>
          <a:p>
            <a:r>
              <a:rPr lang="es-MX" sz="2400" dirty="0"/>
              <a:t>El perfil de los pedidos que se van a embarcar a los </a:t>
            </a:r>
            <a:r>
              <a:rPr lang="es-MX" sz="2400" dirty="0" smtClean="0"/>
              <a:t>clientes</a:t>
            </a:r>
            <a:endParaRPr lang="es-MX" sz="2400" dirty="0"/>
          </a:p>
          <a:p>
            <a:r>
              <a:rPr lang="es-MX" sz="2400" dirty="0"/>
              <a:t>El perfil de los embarques que se reciben de los </a:t>
            </a:r>
            <a:r>
              <a:rPr lang="es-MX" sz="2400" dirty="0" smtClean="0"/>
              <a:t>proveedores </a:t>
            </a:r>
          </a:p>
          <a:p>
            <a:r>
              <a:rPr lang="es-MX" sz="2400" dirty="0" smtClean="0"/>
              <a:t>Asignación </a:t>
            </a:r>
            <a:r>
              <a:rPr lang="es-MX" sz="2400" dirty="0"/>
              <a:t>de </a:t>
            </a:r>
            <a:r>
              <a:rPr lang="es-MX" sz="2400" dirty="0" smtClean="0"/>
              <a:t>espacios</a:t>
            </a:r>
          </a:p>
          <a:p>
            <a:r>
              <a:rPr lang="es-MX" sz="2400" dirty="0" smtClean="0"/>
              <a:t>Seleccionar </a:t>
            </a:r>
            <a:r>
              <a:rPr lang="es-MX" sz="2400" dirty="0"/>
              <a:t>y especificar el equipo para mover los materiales en el almacén.</a:t>
            </a:r>
          </a:p>
          <a:p>
            <a:r>
              <a:rPr lang="es-MX" sz="2400" dirty="0"/>
              <a:t>Definir la distribución física del almacén –</a:t>
            </a:r>
            <a:r>
              <a:rPr lang="es-MX" sz="2400" i="1" dirty="0" err="1"/>
              <a:t>warehouse</a:t>
            </a:r>
            <a:r>
              <a:rPr lang="es-MX" sz="2400" i="1" dirty="0"/>
              <a:t> </a:t>
            </a:r>
            <a:r>
              <a:rPr lang="es-MX" sz="2400" i="1" dirty="0" err="1"/>
              <a:t>layout</a:t>
            </a:r>
            <a:r>
              <a:rPr lang="es-MX" sz="2400" dirty="0"/>
              <a:t>, y establecer cómo fluirán los materiales a través del almacén.</a:t>
            </a:r>
          </a:p>
          <a:p>
            <a:r>
              <a:rPr lang="es-MX" sz="2400" dirty="0"/>
              <a:t>Determinar la capacidad del </a:t>
            </a:r>
            <a:r>
              <a:rPr lang="es-MX" sz="2400" dirty="0" smtClean="0"/>
              <a:t>almacén</a:t>
            </a:r>
          </a:p>
          <a:p>
            <a:r>
              <a:rPr lang="es-MX" sz="2400" dirty="0" smtClean="0"/>
              <a:t>Determinar </a:t>
            </a:r>
            <a:r>
              <a:rPr lang="es-MX" sz="2400" dirty="0"/>
              <a:t>el nivel de automatización que tendrá el almacén, el sistema con el que operara y el perfil del personal requerido para operarlo.</a:t>
            </a:r>
          </a:p>
          <a:p>
            <a:pPr marL="0" indent="0">
              <a:buNone/>
            </a:pPr>
            <a:endParaRPr lang="es-MX" sz="2400" dirty="0"/>
          </a:p>
          <a:p>
            <a:endParaRPr lang="es-MX" sz="2400" dirty="0"/>
          </a:p>
          <a:p>
            <a:endParaRPr lang="es-MX" sz="2400" dirty="0" smtClean="0"/>
          </a:p>
        </p:txBody>
      </p:sp>
      <p:sp>
        <p:nvSpPr>
          <p:cNvPr id="2" name="CuadroTexto 1"/>
          <p:cNvSpPr txBox="1"/>
          <p:nvPr/>
        </p:nvSpPr>
        <p:spPr>
          <a:xfrm>
            <a:off x="1187624" y="6926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3491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2000" dirty="0"/>
              <a:t>Las actividades que se realizan en un almacén </a:t>
            </a:r>
            <a:r>
              <a:rPr lang="es-MX" sz="2000" dirty="0" smtClean="0"/>
              <a:t>son:</a:t>
            </a:r>
          </a:p>
          <a:p>
            <a:pPr marL="0" indent="0">
              <a:buNone/>
            </a:pPr>
            <a:endParaRPr lang="es-MX" sz="2000" dirty="0" smtClean="0"/>
          </a:p>
          <a:p>
            <a:r>
              <a:rPr lang="es-MX" sz="2000" dirty="0" smtClean="0"/>
              <a:t>Recepción </a:t>
            </a:r>
            <a:r>
              <a:rPr lang="es-MX" sz="2000" dirty="0"/>
              <a:t>(</a:t>
            </a:r>
            <a:r>
              <a:rPr lang="es-MX" sz="2000" i="1" dirty="0" err="1"/>
              <a:t>receiving</a:t>
            </a:r>
            <a:r>
              <a:rPr lang="es-MX" sz="2000" dirty="0" smtClean="0"/>
              <a:t>)</a:t>
            </a:r>
          </a:p>
          <a:p>
            <a:endParaRPr lang="es-MX" sz="2000" dirty="0"/>
          </a:p>
          <a:p>
            <a:r>
              <a:rPr lang="es-MX" sz="2000" dirty="0"/>
              <a:t>Pre-empaque (</a:t>
            </a:r>
            <a:r>
              <a:rPr lang="es-MX" sz="2000" i="1" dirty="0"/>
              <a:t>pre-</a:t>
            </a:r>
            <a:r>
              <a:rPr lang="es-MX" sz="2000" i="1" dirty="0" err="1"/>
              <a:t>packaging</a:t>
            </a:r>
            <a:r>
              <a:rPr lang="es-MX" sz="2000" dirty="0" smtClean="0"/>
              <a:t>)</a:t>
            </a:r>
          </a:p>
          <a:p>
            <a:endParaRPr lang="es-MX" sz="2000" dirty="0"/>
          </a:p>
          <a:p>
            <a:r>
              <a:rPr lang="es-MX" sz="2000" dirty="0"/>
              <a:t>Entrada a posición en almacén (</a:t>
            </a:r>
            <a:r>
              <a:rPr lang="es-MX" sz="2000" i="1" dirty="0" err="1"/>
              <a:t>putaway</a:t>
            </a:r>
            <a:r>
              <a:rPr lang="es-MX" sz="2000" dirty="0"/>
              <a:t>)</a:t>
            </a:r>
          </a:p>
          <a:p>
            <a:endParaRPr lang="es-MX" sz="2000" dirty="0" smtClean="0"/>
          </a:p>
          <a:p>
            <a:r>
              <a:rPr lang="es-MX" sz="2000" dirty="0" smtClean="0"/>
              <a:t>Almacenaje </a:t>
            </a:r>
            <a:r>
              <a:rPr lang="es-MX" sz="2000" dirty="0"/>
              <a:t>(</a:t>
            </a:r>
            <a:r>
              <a:rPr lang="es-MX" sz="2000" i="1" dirty="0" err="1"/>
              <a:t>storage</a:t>
            </a:r>
            <a:r>
              <a:rPr lang="es-MX" sz="2000" dirty="0"/>
              <a:t>)</a:t>
            </a:r>
          </a:p>
          <a:p>
            <a:endParaRPr lang="es-MX" sz="2000" dirty="0" smtClean="0"/>
          </a:p>
          <a:p>
            <a:r>
              <a:rPr lang="es-MX" sz="2000" dirty="0" smtClean="0"/>
              <a:t>Recolección </a:t>
            </a:r>
            <a:r>
              <a:rPr lang="es-MX" sz="2000" dirty="0"/>
              <a:t>de pedidos (</a:t>
            </a:r>
            <a:r>
              <a:rPr lang="es-MX" sz="2000" i="1" dirty="0" err="1"/>
              <a:t>order</a:t>
            </a:r>
            <a:r>
              <a:rPr lang="es-MX" sz="2000" i="1" dirty="0"/>
              <a:t> </a:t>
            </a:r>
            <a:r>
              <a:rPr lang="es-MX" sz="2000" i="1" dirty="0" err="1"/>
              <a:t>picking</a:t>
            </a:r>
            <a:r>
              <a:rPr lang="es-MX" sz="2000" dirty="0"/>
              <a:t>)</a:t>
            </a:r>
          </a:p>
          <a:p>
            <a:endParaRPr lang="es-MX" sz="2000" dirty="0" smtClean="0"/>
          </a:p>
          <a:p>
            <a:r>
              <a:rPr lang="es-MX" sz="2000" dirty="0" smtClean="0"/>
              <a:t>Empaque-etiquetado </a:t>
            </a:r>
            <a:r>
              <a:rPr lang="es-MX" sz="2000" dirty="0"/>
              <a:t>(</a:t>
            </a:r>
            <a:r>
              <a:rPr lang="es-MX" sz="2000" i="1" dirty="0" err="1"/>
              <a:t>packaging</a:t>
            </a:r>
            <a:r>
              <a:rPr lang="es-MX" sz="2000" dirty="0"/>
              <a:t>)</a:t>
            </a:r>
          </a:p>
          <a:p>
            <a:endParaRPr lang="es-MX" sz="2000" dirty="0" smtClean="0"/>
          </a:p>
          <a:p>
            <a:r>
              <a:rPr lang="es-MX" sz="2000" dirty="0" smtClean="0"/>
              <a:t>Embarque </a:t>
            </a:r>
            <a:r>
              <a:rPr lang="es-MX" sz="2000" dirty="0"/>
              <a:t>(</a:t>
            </a:r>
            <a:r>
              <a:rPr lang="es-MX" sz="2000" i="1" dirty="0" err="1"/>
              <a:t>unitizing</a:t>
            </a:r>
            <a:r>
              <a:rPr lang="es-MX" sz="2000" i="1" dirty="0"/>
              <a:t> and </a:t>
            </a:r>
            <a:r>
              <a:rPr lang="es-MX" sz="2000" i="1" dirty="0" err="1"/>
              <a:t>shipping</a:t>
            </a:r>
            <a:r>
              <a:rPr lang="es-MX" sz="2000" dirty="0"/>
              <a:t>)</a:t>
            </a:r>
          </a:p>
          <a:p>
            <a:endParaRPr lang="es-MX" sz="2000" dirty="0" smtClean="0"/>
          </a:p>
          <a:p>
            <a:endParaRPr lang="es-MX" sz="2000" dirty="0"/>
          </a:p>
          <a:p>
            <a:pPr marL="0" indent="0">
              <a:buNone/>
            </a:pPr>
            <a:endParaRPr lang="es-MX" sz="2000" dirty="0"/>
          </a:p>
        </p:txBody>
      </p:sp>
      <p:sp>
        <p:nvSpPr>
          <p:cNvPr id="2" name="CuadroTexto 1"/>
          <p:cNvSpPr txBox="1"/>
          <p:nvPr/>
        </p:nvSpPr>
        <p:spPr>
          <a:xfrm>
            <a:off x="1187624" y="6926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4234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MX" dirty="0" smtClean="0"/>
              <a:t>Créditos</a:t>
            </a:r>
            <a:endParaRPr lang="es-MX" dirty="0"/>
          </a:p>
        </p:txBody>
      </p:sp>
      <p:sp>
        <p:nvSpPr>
          <p:cNvPr id="6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683568" y="1"/>
            <a:ext cx="8352928" cy="65973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s-MX" sz="2800" b="1" dirty="0" smtClean="0"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sz="2800" dirty="0" smtClean="0">
                <a:solidFill>
                  <a:schemeClr val="tx1"/>
                </a:solidFill>
              </a:rPr>
              <a:t>©</a:t>
            </a:r>
            <a:r>
              <a:rPr lang="es-MX" sz="2800" dirty="0" smtClean="0"/>
              <a:t> </a:t>
            </a:r>
            <a:r>
              <a:rPr lang="es-MX" sz="3000" b="1" dirty="0" smtClean="0">
                <a:solidFill>
                  <a:srgbClr val="002060"/>
                </a:solidFill>
                <a:cs typeface="Arial" pitchFamily="34" charset="0"/>
              </a:rPr>
              <a:t>Universidad </a:t>
            </a:r>
            <a:r>
              <a:rPr lang="es-MX" sz="3000" b="1" dirty="0" err="1" smtClean="0">
                <a:solidFill>
                  <a:srgbClr val="002060"/>
                </a:solidFill>
                <a:cs typeface="Arial" pitchFamily="34" charset="0"/>
              </a:rPr>
              <a:t>TecMilenio</a:t>
            </a:r>
            <a:endParaRPr lang="es-MX" sz="3000" b="1" dirty="0" smtClean="0">
              <a:solidFill>
                <a:srgbClr val="002060"/>
              </a:solidFill>
              <a:cs typeface="Arial" pitchFamily="34" charset="0"/>
            </a:endParaRPr>
          </a:p>
          <a:p>
            <a:pPr marL="0" indent="0">
              <a:buNone/>
            </a:pPr>
            <a:endParaRPr lang="es-MX" sz="2800" b="1" dirty="0" smtClean="0">
              <a:solidFill>
                <a:srgbClr val="002060"/>
              </a:solidFill>
              <a:cs typeface="Arial" pitchFamily="34" charset="0"/>
            </a:endParaRPr>
          </a:p>
          <a:p>
            <a:pPr marL="0" indent="0">
              <a:buNone/>
            </a:pPr>
            <a:endParaRPr lang="es-MX" sz="2800" b="1" dirty="0">
              <a:cs typeface="Arial" pitchFamily="34" charset="0"/>
            </a:endParaRPr>
          </a:p>
          <a:p>
            <a:pPr marL="0" indent="0">
              <a:buNone/>
            </a:pPr>
            <a:endParaRPr lang="es-MX" sz="2800" b="1" dirty="0" smtClean="0">
              <a:solidFill>
                <a:srgbClr val="002060"/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es-MX" sz="2400" b="1" dirty="0" smtClean="0">
                <a:solidFill>
                  <a:srgbClr val="002060"/>
                </a:solidFill>
                <a:cs typeface="Arial" pitchFamily="34" charset="0"/>
              </a:rPr>
              <a:t>Desarrollo de contenido:</a:t>
            </a:r>
            <a:r>
              <a:rPr lang="es-MX" sz="2400" dirty="0" smtClean="0">
                <a:solidFill>
                  <a:srgbClr val="002060"/>
                </a:solidFill>
                <a:cs typeface="Arial" pitchFamily="34" charset="0"/>
              </a:rPr>
              <a:t/>
            </a:r>
            <a:br>
              <a:rPr lang="es-MX" sz="2400" dirty="0" smtClean="0">
                <a:solidFill>
                  <a:srgbClr val="002060"/>
                </a:solidFill>
                <a:cs typeface="Arial" pitchFamily="34" charset="0"/>
              </a:rPr>
            </a:br>
            <a:r>
              <a:rPr lang="es-MX" sz="2400" dirty="0" smtClean="0">
                <a:solidFill>
                  <a:srgbClr val="002060"/>
                </a:solidFill>
                <a:cs typeface="Arial" pitchFamily="34" charset="0"/>
              </a:rPr>
              <a:t>Dr. Manuel Farías</a:t>
            </a:r>
          </a:p>
          <a:p>
            <a:pPr marL="0" indent="0">
              <a:buNone/>
            </a:pPr>
            <a:r>
              <a:rPr lang="es-MX" sz="2400" dirty="0" smtClean="0">
                <a:cs typeface="Arial" pitchFamily="34" charset="0"/>
              </a:rPr>
              <a:t>Dr. José Manuel Sánchez</a:t>
            </a:r>
            <a:endParaRPr lang="es-MX" sz="2400" dirty="0" smtClean="0">
              <a:solidFill>
                <a:srgbClr val="002060"/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es-MX" sz="2400" b="1" dirty="0" smtClean="0">
                <a:cs typeface="Arial" pitchFamily="34" charset="0"/>
              </a:rPr>
              <a:t>Coordinación académica </a:t>
            </a:r>
            <a:r>
              <a:rPr lang="es-MX" sz="2400" b="1" dirty="0">
                <a:cs typeface="Arial" pitchFamily="34" charset="0"/>
              </a:rPr>
              <a:t>de área</a:t>
            </a:r>
            <a:r>
              <a:rPr lang="es-MX" sz="2400" b="1" dirty="0" smtClean="0">
                <a:cs typeface="Arial" pitchFamily="34" charset="0"/>
              </a:rPr>
              <a:t>:</a:t>
            </a:r>
            <a:r>
              <a:rPr lang="es-MX" sz="2400" dirty="0" smtClean="0">
                <a:solidFill>
                  <a:srgbClr val="002060"/>
                </a:solidFill>
                <a:cs typeface="Arial" pitchFamily="34" charset="0"/>
              </a:rPr>
              <a:t/>
            </a:r>
            <a:br>
              <a:rPr lang="es-MX" sz="2400" dirty="0" smtClean="0">
                <a:solidFill>
                  <a:srgbClr val="002060"/>
                </a:solidFill>
                <a:cs typeface="Arial" pitchFamily="34" charset="0"/>
              </a:rPr>
            </a:br>
            <a:r>
              <a:rPr lang="es-MX" sz="2400" dirty="0" smtClean="0">
                <a:solidFill>
                  <a:srgbClr val="002060"/>
                </a:solidFill>
                <a:cs typeface="Arial" pitchFamily="34" charset="0"/>
              </a:rPr>
              <a:t>Ing. Rita </a:t>
            </a:r>
            <a:r>
              <a:rPr lang="es-MX" sz="2400" dirty="0" err="1" smtClean="0">
                <a:solidFill>
                  <a:srgbClr val="002060"/>
                </a:solidFill>
                <a:cs typeface="Arial" pitchFamily="34" charset="0"/>
              </a:rPr>
              <a:t>Lizeth</a:t>
            </a:r>
            <a:r>
              <a:rPr lang="es-MX" sz="2400" dirty="0" smtClean="0">
                <a:solidFill>
                  <a:srgbClr val="002060"/>
                </a:solidFill>
                <a:cs typeface="Arial" pitchFamily="34" charset="0"/>
              </a:rPr>
              <a:t> Serna Garza MEBC</a:t>
            </a:r>
            <a:br>
              <a:rPr lang="es-MX" sz="2400" dirty="0" smtClean="0">
                <a:solidFill>
                  <a:srgbClr val="002060"/>
                </a:solidFill>
                <a:cs typeface="Arial" pitchFamily="34" charset="0"/>
              </a:rPr>
            </a:br>
            <a:r>
              <a:rPr lang="es-MX" sz="2400" dirty="0" smtClean="0">
                <a:solidFill>
                  <a:srgbClr val="002060"/>
                </a:solidFill>
                <a:cs typeface="Arial" pitchFamily="34" charset="0"/>
              </a:rPr>
              <a:t>Universidad </a:t>
            </a:r>
            <a:r>
              <a:rPr lang="es-MX" sz="2400" dirty="0" err="1" smtClean="0">
                <a:solidFill>
                  <a:srgbClr val="002060"/>
                </a:solidFill>
                <a:cs typeface="Arial" pitchFamily="34" charset="0"/>
              </a:rPr>
              <a:t>TecMilenio</a:t>
            </a:r>
            <a:endParaRPr lang="es-MX" sz="2400" dirty="0" smtClean="0">
              <a:solidFill>
                <a:srgbClr val="002060"/>
              </a:solidFill>
              <a:cs typeface="Arial" pitchFamily="34" charset="0"/>
            </a:endParaRPr>
          </a:p>
          <a:p>
            <a:pPr>
              <a:buFont typeface="Arial" charset="0"/>
              <a:buNone/>
            </a:pPr>
            <a:r>
              <a:rPr lang="es-MX" sz="2400" b="1" dirty="0" smtClean="0">
                <a:solidFill>
                  <a:srgbClr val="002060"/>
                </a:solidFill>
                <a:cs typeface="Arial" pitchFamily="34" charset="0"/>
              </a:rPr>
              <a:t>Producción</a:t>
            </a:r>
            <a:endParaRPr lang="es-MX" sz="2400" dirty="0">
              <a:cs typeface="Arial" pitchFamily="34" charset="0"/>
            </a:endParaRPr>
          </a:p>
          <a:p>
            <a:pPr>
              <a:buFont typeface="Arial" charset="0"/>
              <a:buNone/>
            </a:pPr>
            <a:r>
              <a:rPr lang="es-MX" sz="2400" dirty="0" smtClean="0">
                <a:solidFill>
                  <a:srgbClr val="002060"/>
                </a:solidFill>
                <a:cs typeface="Arial" pitchFamily="34" charset="0"/>
              </a:rPr>
              <a:t>Universidad </a:t>
            </a:r>
            <a:r>
              <a:rPr lang="es-MX" sz="2400" dirty="0" err="1" smtClean="0">
                <a:solidFill>
                  <a:srgbClr val="002060"/>
                </a:solidFill>
                <a:cs typeface="Arial" pitchFamily="34" charset="0"/>
              </a:rPr>
              <a:t>TecVirtual</a:t>
            </a:r>
            <a:endParaRPr lang="es-MX" sz="2400" dirty="0">
              <a:solidFill>
                <a:srgbClr val="00206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49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ISPRING_SCORM_RATE_QUIZZES" val="0"/>
  <p:tag name="ISPRING_SCORM_PASSING_SCORE" val="0.0000000000"/>
  <p:tag name="ISPRING_RESOURCE_PATHS_HASH_2" val="dd0bf9a6e71c5a35a1a35c5da17742b618f8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A778C9E65FF804BB968DA6528476572" ma:contentTypeVersion="0" ma:contentTypeDescription="Crear nuevo documento." ma:contentTypeScope="" ma:versionID="6203df31d5d367857bebb00d6bde2fdb">
  <xsd:schema xmlns:xsd="http://www.w3.org/2001/XMLSchema" xmlns:xs="http://www.w3.org/2001/XMLSchema" xmlns:p="http://schemas.microsoft.com/office/2006/metadata/properties" xmlns:ns2="0b1e2d32-ce3f-45ac-96c2-efd89ead3af7" targetNamespace="http://schemas.microsoft.com/office/2006/metadata/properties" ma:root="true" ma:fieldsID="5ce51b63a4b705317b2a871d9c6a8c1f" ns2:_="">
    <xsd:import namespace="0b1e2d32-ce3f-45ac-96c2-efd89ead3af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1e2d32-ce3f-45ac-96c2-efd89ead3af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b1e2d32-ce3f-45ac-96c2-efd89ead3af7">4YDN7EVPUCAR-457-1154</_dlc_DocId>
    <_dlc_DocIdUrl xmlns="0b1e2d32-ce3f-45ac-96c2-efd89ead3af7">
      <Url>http://tecnologiaeducativa.ruv.itesm.mx/ddautm/DisenoUTM/_layouts/DocIdRedir.aspx?ID=4YDN7EVPUCAR-457-1154</Url>
      <Description>4YDN7EVPUCAR-457-1154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9A0F323D-5390-4E8C-89EA-9E4312C72A9F}"/>
</file>

<file path=customXml/itemProps2.xml><?xml version="1.0" encoding="utf-8"?>
<ds:datastoreItem xmlns:ds="http://schemas.openxmlformats.org/officeDocument/2006/customXml" ds:itemID="{D4A7477F-36B1-40F6-B50D-F3D231C12FF9}"/>
</file>

<file path=customXml/itemProps3.xml><?xml version="1.0" encoding="utf-8"?>
<ds:datastoreItem xmlns:ds="http://schemas.openxmlformats.org/officeDocument/2006/customXml" ds:itemID="{B19F3336-FA58-43D2-9463-09B5D1ED26A3}"/>
</file>

<file path=customXml/itemProps4.xml><?xml version="1.0" encoding="utf-8"?>
<ds:datastoreItem xmlns:ds="http://schemas.openxmlformats.org/officeDocument/2006/customXml" ds:itemID="{4ECECD18-F5AF-43EA-B611-1E3D6D4DA9CB}"/>
</file>

<file path=docProps/app.xml><?xml version="1.0" encoding="utf-8"?>
<Properties xmlns="http://schemas.openxmlformats.org/officeDocument/2006/extended-properties" xmlns:vt="http://schemas.openxmlformats.org/officeDocument/2006/docPropsVTypes">
  <TotalTime>1031</TotalTime>
  <Words>311</Words>
  <Application>Microsoft Office PowerPoint</Application>
  <PresentationFormat>Presentación en pantalla (4:3)</PresentationFormat>
  <Paragraphs>68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EucrosiaUPC</vt:lpstr>
      <vt:lpstr>Euphemia</vt:lpstr>
      <vt:lpstr>Office Theme</vt:lpstr>
      <vt:lpstr>1_Office Theme</vt:lpstr>
      <vt:lpstr>Presentación de PowerPoint</vt:lpstr>
      <vt:lpstr>Gestión de transporte, inventarios y almacenes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</dc:title>
  <dc:creator>Deyanira Tamez Vargas</dc:creator>
  <cp:lastModifiedBy>RITA LIZETH SERNA GARZA</cp:lastModifiedBy>
  <cp:revision>132</cp:revision>
  <dcterms:created xsi:type="dcterms:W3CDTF">2012-06-19T19:44:03Z</dcterms:created>
  <dcterms:modified xsi:type="dcterms:W3CDTF">2015-01-29T16:56:28Z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0x010100CA778C9E65FF804BB968DA6528476572</vt:lpwstr>
  </property>
  <property fmtid="{D5CDD505-2E9C-101B-9397-08002B2CF9AE}" pid="3" name="ItemRetentionFormula">
    <vt:lpwstr/>
  </property>
  <property fmtid="{D5CDD505-2E9C-101B-9397-08002B2CF9AE}" pid="4" name="_dlc_policyId">
    <vt:lpwstr/>
  </property>
  <property fmtid="{D5CDD505-2E9C-101B-9397-08002B2CF9AE}" pid="5" name="_dlc_DocIdItemGuid">
    <vt:lpwstr>0e6c4fee-98cf-48c4-a303-dde028e3f5b0</vt:lpwstr>
  </property>
  <property fmtid="{D5CDD505-2E9C-101B-9397-08002B2CF9AE}" pid="6" name="IsMyDocuments">
    <vt:bool>true</vt:bool>
  </property>
</Properties>
</file>