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4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9" r:id="rId5"/>
  </p:sldMasterIdLst>
  <p:notesMasterIdLst>
    <p:notesMasterId r:id="rId12"/>
  </p:notesMasterIdLst>
  <p:handoutMasterIdLst>
    <p:handoutMasterId r:id="rId13"/>
  </p:handoutMasterIdLst>
  <p:sldIdLst>
    <p:sldId id="272" r:id="rId6"/>
    <p:sldId id="256" r:id="rId7"/>
    <p:sldId id="257" r:id="rId8"/>
    <p:sldId id="275" r:id="rId9"/>
    <p:sldId id="276" r:id="rId10"/>
    <p:sldId id="270" r:id="rId11"/>
  </p:sldIdLst>
  <p:sldSz cx="9144000" cy="6858000" type="screen4x3"/>
  <p:notesSz cx="6858000" cy="9144000"/>
  <p:custDataLst>
    <p:tags r:id="rId14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9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4660"/>
  </p:normalViewPr>
  <p:slideViewPr>
    <p:cSldViewPr>
      <p:cViewPr>
        <p:scale>
          <a:sx n="66" d="100"/>
          <a:sy n="66" d="100"/>
        </p:scale>
        <p:origin x="2196" y="456"/>
      </p:cViewPr>
      <p:guideLst>
        <p:guide orient="horz" pos="61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09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customXml" Target="../customXml/item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098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72011-4491-474C-ADA9-1CC1BF9CCDEC}" type="datetimeFigureOut">
              <a:rPr lang="es-MX" smtClean="0"/>
              <a:t>23/01/2015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4652B-2737-4D07-86B8-ACBC8EAF763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18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41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0878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06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091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8" r:id="rId3"/>
    <p:sldLayoutId id="2147483650" r:id="rId4"/>
    <p:sldLayoutId id="2147483651" r:id="rId5"/>
    <p:sldLayoutId id="2147483652" r:id="rId6"/>
    <p:sldLayoutId id="2147483653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Milenio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Rectangle 16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84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4752528" cy="2016224"/>
          </a:xfrm>
        </p:spPr>
        <p:txBody>
          <a:bodyPr/>
          <a:lstStyle/>
          <a:p>
            <a:r>
              <a:rPr lang="es-MX" sz="3200" dirty="0"/>
              <a:t>Gestión de transporte, inventarios y almacenes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3767" y="3284984"/>
            <a:ext cx="4574257" cy="1224136"/>
          </a:xfrm>
        </p:spPr>
        <p:txBody>
          <a:bodyPr>
            <a:normAutofit/>
          </a:bodyPr>
          <a:lstStyle/>
          <a:p>
            <a:r>
              <a:rPr lang="es-MX" dirty="0"/>
              <a:t>Tarifas y selección de transportistas</a:t>
            </a:r>
          </a:p>
        </p:txBody>
      </p:sp>
    </p:spTree>
    <p:extLst>
      <p:ext uri="{BB962C8B-B14F-4D97-AF65-F5344CB8AC3E}">
        <p14:creationId xmlns:p14="http://schemas.microsoft.com/office/powerpoint/2010/main" val="21436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s-MX" sz="2000" dirty="0" smtClean="0"/>
          </a:p>
          <a:p>
            <a:r>
              <a:rPr lang="es-MX" sz="2000" dirty="0"/>
              <a:t>Las tarifas de fletes consideran tres factores básicos:</a:t>
            </a:r>
            <a:r>
              <a:rPr lang="es-MX" sz="2000" dirty="0" smtClean="0"/>
              <a:t>:</a:t>
            </a: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18815" t="25641" r="62928" b="40760"/>
          <a:stretch/>
        </p:blipFill>
        <p:spPr>
          <a:xfrm>
            <a:off x="637480" y="1071291"/>
            <a:ext cx="2782392" cy="288032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40280" t="25641" r="41292" b="40760"/>
          <a:stretch/>
        </p:blipFill>
        <p:spPr>
          <a:xfrm>
            <a:off x="3432831" y="1858517"/>
            <a:ext cx="2808313" cy="28803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62285" t="25641" r="19760" b="40760"/>
          <a:stretch/>
        </p:blipFill>
        <p:spPr>
          <a:xfrm>
            <a:off x="6254103" y="3068960"/>
            <a:ext cx="2736304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sz="2000" dirty="0" smtClean="0"/>
          </a:p>
          <a:p>
            <a:pPr marL="0" indent="0">
              <a:buNone/>
            </a:pPr>
            <a:r>
              <a:rPr lang="es-MX" sz="2000" dirty="0"/>
              <a:t>L</a:t>
            </a:r>
            <a:r>
              <a:rPr lang="es-MX" sz="2000" dirty="0" smtClean="0"/>
              <a:t>os </a:t>
            </a:r>
            <a:r>
              <a:rPr lang="es-MX" sz="2000" dirty="0"/>
              <a:t>factores que considera el transportista para cotizar un flete son los siguientes:</a:t>
            </a:r>
          </a:p>
          <a:p>
            <a:r>
              <a:rPr lang="es-MX" sz="2000" dirty="0"/>
              <a:t>Clase de mercancías: carga general, perecederos, peligrosa, alto </a:t>
            </a:r>
            <a:r>
              <a:rPr lang="es-MX" sz="2000" dirty="0" smtClean="0"/>
              <a:t>valor</a:t>
            </a:r>
          </a:p>
          <a:p>
            <a:endParaRPr lang="es-MX" sz="2000" dirty="0" smtClean="0"/>
          </a:p>
          <a:p>
            <a:r>
              <a:rPr lang="es-MX" sz="2000" dirty="0" smtClean="0"/>
              <a:t>Destino</a:t>
            </a:r>
            <a:r>
              <a:rPr lang="es-MX" sz="2000" dirty="0"/>
              <a:t>: factibilidad de conseguir carga de regreso para no retornar </a:t>
            </a:r>
            <a:r>
              <a:rPr lang="es-MX" sz="2000" dirty="0" smtClean="0"/>
              <a:t>vacío</a:t>
            </a:r>
          </a:p>
          <a:p>
            <a:endParaRPr lang="es-MX" sz="2000" dirty="0"/>
          </a:p>
          <a:p>
            <a:r>
              <a:rPr lang="es-MX" sz="2000" dirty="0" smtClean="0"/>
              <a:t>Peso</a:t>
            </a:r>
          </a:p>
          <a:p>
            <a:endParaRPr lang="es-MX" sz="2000" dirty="0"/>
          </a:p>
          <a:p>
            <a:r>
              <a:rPr lang="es-MX" sz="2000" dirty="0" smtClean="0"/>
              <a:t>Volumen</a:t>
            </a:r>
          </a:p>
          <a:p>
            <a:endParaRPr lang="es-MX" sz="2000" dirty="0"/>
          </a:p>
          <a:p>
            <a:r>
              <a:rPr lang="es-MX" sz="2000" dirty="0"/>
              <a:t>Fecha del </a:t>
            </a:r>
            <a:r>
              <a:rPr lang="es-MX" sz="2000" dirty="0" smtClean="0"/>
              <a:t>embarque</a:t>
            </a:r>
          </a:p>
          <a:p>
            <a:endParaRPr lang="es-MX" sz="2000" dirty="0"/>
          </a:p>
          <a:p>
            <a:r>
              <a:rPr lang="es-MX" sz="2000" dirty="0"/>
              <a:t>Flete por cobrar o </a:t>
            </a:r>
            <a:r>
              <a:rPr lang="es-MX" sz="2000" dirty="0" err="1" smtClean="0"/>
              <a:t>prepagado</a:t>
            </a:r>
            <a:endParaRPr lang="es-MX" sz="2000" dirty="0" smtClean="0"/>
          </a:p>
          <a:p>
            <a:endParaRPr lang="es-MX" sz="2000" dirty="0"/>
          </a:p>
          <a:p>
            <a:r>
              <a:rPr lang="es-MX" sz="2000" dirty="0"/>
              <a:t>Fecha requerida de </a:t>
            </a:r>
            <a:r>
              <a:rPr lang="es-MX" sz="2000" dirty="0" smtClean="0"/>
              <a:t>entrega</a:t>
            </a:r>
          </a:p>
          <a:p>
            <a:endParaRPr lang="es-MX" sz="2000" dirty="0"/>
          </a:p>
          <a:p>
            <a:r>
              <a:rPr lang="es-MX" sz="2000" dirty="0"/>
              <a:t>Servicios adicionales: seguros, rastreo, maniobras, etcétera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587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589410" y="-41276"/>
            <a:ext cx="8399016" cy="659735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MX" sz="2000" dirty="0"/>
              <a:t>Los elementos que deben analizarse para seleccionar el transportista idóneo para trasladar la carga de una empresa son los siguientes</a:t>
            </a:r>
            <a:r>
              <a:rPr lang="es-MX" sz="2000" dirty="0" smtClean="0"/>
              <a:t>:</a:t>
            </a:r>
          </a:p>
          <a:p>
            <a:pPr marL="0" indent="0">
              <a:buNone/>
            </a:pPr>
            <a:endParaRPr lang="es-MX" sz="2000" dirty="0"/>
          </a:p>
          <a:p>
            <a:r>
              <a:rPr lang="es-MX" sz="2000" b="1" dirty="0"/>
              <a:t>Costo</a:t>
            </a:r>
            <a:r>
              <a:rPr lang="es-MX" sz="2000" dirty="0"/>
              <a:t>: el monto del flete y las condiciones de pago</a:t>
            </a:r>
          </a:p>
          <a:p>
            <a:endParaRPr lang="es-MX" sz="2000" b="1" dirty="0" smtClean="0"/>
          </a:p>
          <a:p>
            <a:r>
              <a:rPr lang="es-MX" sz="2000" b="1" dirty="0" smtClean="0"/>
              <a:t>Velocidad</a:t>
            </a:r>
            <a:r>
              <a:rPr lang="es-MX" sz="2000" dirty="0"/>
              <a:t>: tiempo de tránsito</a:t>
            </a:r>
          </a:p>
          <a:p>
            <a:endParaRPr lang="es-MX" sz="2000" b="1" dirty="0" smtClean="0"/>
          </a:p>
          <a:p>
            <a:r>
              <a:rPr lang="es-MX" sz="2000" b="1" dirty="0" smtClean="0"/>
              <a:t>Accesibilidad</a:t>
            </a:r>
            <a:r>
              <a:rPr lang="es-MX" sz="2000" dirty="0"/>
              <a:t>: disponible cuándo y dónde se le requiera</a:t>
            </a:r>
          </a:p>
          <a:p>
            <a:endParaRPr lang="es-MX" sz="2000" b="1" dirty="0" smtClean="0"/>
          </a:p>
          <a:p>
            <a:r>
              <a:rPr lang="es-MX" sz="2000" b="1" dirty="0" smtClean="0"/>
              <a:t>Confiabilidad</a:t>
            </a:r>
            <a:r>
              <a:rPr lang="es-MX" sz="2000" dirty="0"/>
              <a:t>: recolección y entrega de la mercancía a tiempo, sin variación del tiempo estimado de tránsito</a:t>
            </a:r>
          </a:p>
          <a:p>
            <a:endParaRPr lang="es-MX" sz="2000" b="1" dirty="0" smtClean="0"/>
          </a:p>
          <a:p>
            <a:r>
              <a:rPr lang="es-MX" sz="2000" b="1" dirty="0" smtClean="0"/>
              <a:t>Capacidad</a:t>
            </a:r>
            <a:r>
              <a:rPr lang="es-MX" sz="2000" dirty="0"/>
              <a:t>: para transportar el volumen de la carga</a:t>
            </a:r>
          </a:p>
          <a:p>
            <a:endParaRPr lang="es-MX" sz="2000" b="1" dirty="0" smtClean="0"/>
          </a:p>
          <a:p>
            <a:r>
              <a:rPr lang="es-MX" sz="2000" b="1" dirty="0" smtClean="0"/>
              <a:t>Flexibilidad</a:t>
            </a:r>
            <a:r>
              <a:rPr lang="es-MX" sz="2000" dirty="0"/>
              <a:t>: capacidad para ajustarse a las necesidades de la empresa</a:t>
            </a:r>
          </a:p>
          <a:p>
            <a:endParaRPr lang="es-MX" sz="2000" b="1" dirty="0" smtClean="0"/>
          </a:p>
          <a:p>
            <a:r>
              <a:rPr lang="es-MX" sz="2000" b="1" dirty="0" smtClean="0"/>
              <a:t>Rastreabilidad</a:t>
            </a:r>
            <a:r>
              <a:rPr lang="es-MX" sz="2000" dirty="0"/>
              <a:t>: posibilidad para determinar la ubicación de los embarques durante el curso de su traslado</a:t>
            </a:r>
          </a:p>
          <a:p>
            <a:endParaRPr lang="es-MX" sz="2000" b="1" dirty="0" smtClean="0"/>
          </a:p>
          <a:p>
            <a:r>
              <a:rPr lang="es-MX" sz="2000" b="1" dirty="0" smtClean="0"/>
              <a:t>Frecuencia</a:t>
            </a:r>
            <a:r>
              <a:rPr lang="es-MX" sz="2000" dirty="0"/>
              <a:t>: cantidad de operaciones programadas</a:t>
            </a:r>
          </a:p>
          <a:p>
            <a:endParaRPr lang="es-MX" sz="2000" b="1" dirty="0" smtClean="0"/>
          </a:p>
          <a:p>
            <a:r>
              <a:rPr lang="es-MX" sz="2000" b="1" dirty="0" smtClean="0"/>
              <a:t>Seguridad</a:t>
            </a:r>
            <a:r>
              <a:rPr lang="es-MX" sz="2000" dirty="0"/>
              <a:t>: garantías de protección de la carga contra daños o pérdidas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5918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Créditos</a:t>
            </a:r>
            <a:endParaRPr lang="es-MX" dirty="0"/>
          </a:p>
        </p:txBody>
      </p:sp>
      <p:sp>
        <p:nvSpPr>
          <p:cNvPr id="6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83568" y="1"/>
            <a:ext cx="8352928" cy="65973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s-MX" sz="2800" b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©</a:t>
            </a:r>
            <a:r>
              <a:rPr lang="es-MX" sz="2800" dirty="0" smtClean="0"/>
              <a:t> </a:t>
            </a:r>
            <a:r>
              <a:rPr lang="es-MX" sz="3000" b="1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3000" b="1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30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Desarrollo de contenido: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Dr. Manuel Farías</a:t>
            </a:r>
          </a:p>
          <a:p>
            <a:pPr marL="0" indent="0">
              <a:buNone/>
            </a:pPr>
            <a:r>
              <a:rPr lang="es-MX" sz="2400" dirty="0" smtClean="0">
                <a:cs typeface="Arial" pitchFamily="34" charset="0"/>
              </a:rPr>
              <a:t>Dr. José Manuel Sánchez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cs typeface="Arial" pitchFamily="34" charset="0"/>
              </a:rPr>
              <a:t>Coordinación académica </a:t>
            </a:r>
            <a:r>
              <a:rPr lang="es-MX" sz="2400" b="1" dirty="0">
                <a:cs typeface="Arial" pitchFamily="34" charset="0"/>
              </a:rPr>
              <a:t>de área</a:t>
            </a:r>
            <a:r>
              <a:rPr lang="es-MX" sz="2400" b="1" dirty="0" smtClean="0">
                <a:cs typeface="Arial" pitchFamily="34" charset="0"/>
              </a:rPr>
              <a:t>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Ing. Rita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Lizeth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 Serna Garza MEBC</a:t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Producción</a:t>
            </a:r>
            <a:endParaRPr lang="es-MX" sz="2400" dirty="0"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TecVirtual</a:t>
            </a:r>
            <a:endParaRPr lang="es-MX" sz="2400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4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PATHS_HASH_2" val="dd0bf9a6e71c5a35a1a35c5da17742b618f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778C9E65FF804BB968DA6528476572" ma:contentTypeVersion="0" ma:contentTypeDescription="Crear nuevo documento." ma:contentTypeScope="" ma:versionID="6203df31d5d367857bebb00d6bde2fdb">
  <xsd:schema xmlns:xsd="http://www.w3.org/2001/XMLSchema" xmlns:xs="http://www.w3.org/2001/XMLSchema" xmlns:p="http://schemas.microsoft.com/office/2006/metadata/properties" xmlns:ns2="0b1e2d32-ce3f-45ac-96c2-efd89ead3af7" targetNamespace="http://schemas.microsoft.com/office/2006/metadata/properties" ma:root="true" ma:fieldsID="5ce51b63a4b705317b2a871d9c6a8c1f" ns2:_="">
    <xsd:import namespace="0b1e2d32-ce3f-45ac-96c2-efd89ead3af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1e2d32-ce3f-45ac-96c2-efd89ead3af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9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1e2d32-ce3f-45ac-96c2-efd89ead3af7">4YDN7EVPUCAR-457-1104</_dlc_DocId>
    <_dlc_DocIdUrl xmlns="0b1e2d32-ce3f-45ac-96c2-efd89ead3af7">
      <Url>http://tecnologiaeducativa.ruv.itesm.mx/ddautm/DisenoUTM/_layouts/DocIdRedir.aspx?ID=4YDN7EVPUCAR-457-1104</Url>
      <Description>4YDN7EVPUCAR-457-1104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B5ED6025-70A1-43BB-ACC3-BC19B8C5CF9E}"/>
</file>

<file path=customXml/itemProps2.xml><?xml version="1.0" encoding="utf-8"?>
<ds:datastoreItem xmlns:ds="http://schemas.openxmlformats.org/officeDocument/2006/customXml" ds:itemID="{B19F3336-FA58-43D2-9463-09B5D1ED26A3}"/>
</file>

<file path=customXml/itemProps3.xml><?xml version="1.0" encoding="utf-8"?>
<ds:datastoreItem xmlns:ds="http://schemas.openxmlformats.org/officeDocument/2006/customXml" ds:itemID="{D4A7477F-36B1-40F6-B50D-F3D231C12FF9}"/>
</file>

<file path=customXml/itemProps4.xml><?xml version="1.0" encoding="utf-8"?>
<ds:datastoreItem xmlns:ds="http://schemas.openxmlformats.org/officeDocument/2006/customXml" ds:itemID="{F69C35E9-44AF-4D1F-8B80-6DEE3B694D1E}"/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237</Words>
  <Application>Microsoft Office PowerPoint</Application>
  <PresentationFormat>Presentación en pantalla (4:3)</PresentationFormat>
  <Paragraphs>60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Arial</vt:lpstr>
      <vt:lpstr>Calibri</vt:lpstr>
      <vt:lpstr>Century Gothic</vt:lpstr>
      <vt:lpstr>EucrosiaUPC</vt:lpstr>
      <vt:lpstr>Euphemia</vt:lpstr>
      <vt:lpstr>Office Theme</vt:lpstr>
      <vt:lpstr>1_Office Theme</vt:lpstr>
      <vt:lpstr>Presentación de PowerPoint</vt:lpstr>
      <vt:lpstr>Gestión de transporte, inventarios y almacenes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Deyanira Tamez Vargas</dc:creator>
  <cp:lastModifiedBy>RITA LIZETH SERNA GARZA</cp:lastModifiedBy>
  <cp:revision>121</cp:revision>
  <dcterms:created xsi:type="dcterms:W3CDTF">2012-06-19T19:44:03Z</dcterms:created>
  <dcterms:modified xsi:type="dcterms:W3CDTF">2015-01-23T21:17:18Z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0x010100CA778C9E65FF804BB968DA6528476572</vt:lpwstr>
  </property>
  <property fmtid="{D5CDD505-2E9C-101B-9397-08002B2CF9AE}" pid="3" name="ItemRetentionFormula">
    <vt:lpwstr/>
  </property>
  <property fmtid="{D5CDD505-2E9C-101B-9397-08002B2CF9AE}" pid="4" name="_dlc_policyId">
    <vt:lpwstr/>
  </property>
  <property fmtid="{D5CDD505-2E9C-101B-9397-08002B2CF9AE}" pid="5" name="_dlc_DocIdItemGuid">
    <vt:lpwstr>78258d54-d488-4624-85f1-c2718a7b1dbf</vt:lpwstr>
  </property>
  <property fmtid="{D5CDD505-2E9C-101B-9397-08002B2CF9AE}" pid="6" name="IsMyDocuments">
    <vt:bool>true</vt:bool>
  </property>
</Properties>
</file>