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20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1.xml" ContentType="application/vnd.openxmlformats-officedocument.theme+xml"/>
  <Override PartName="/ppt/theme/themeOverride1.xml" ContentType="application/vnd.openxmlformats-officedocument.themeOverrid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customXml/itemProps1.xml" ContentType="application/vnd.openxmlformats-officedocument.customXml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9" r:id="rId5"/>
  </p:sldMasterIdLst>
  <p:notesMasterIdLst>
    <p:notesMasterId r:id="rId11"/>
  </p:notesMasterIdLst>
  <p:handoutMasterIdLst>
    <p:handoutMasterId r:id="rId12"/>
  </p:handoutMasterIdLst>
  <p:sldIdLst>
    <p:sldId id="272" r:id="rId6"/>
    <p:sldId id="256" r:id="rId7"/>
    <p:sldId id="257" r:id="rId8"/>
    <p:sldId id="275" r:id="rId9"/>
    <p:sldId id="270" r:id="rId10"/>
  </p:sldIdLst>
  <p:sldSz cx="9144000" cy="6858000" type="screen4x3"/>
  <p:notesSz cx="6858000" cy="9144000"/>
  <p:custDataLst>
    <p:tags r:id="rId13"/>
  </p:custDataLst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1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895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55" autoAdjust="0"/>
    <p:restoredTop sz="94660"/>
  </p:normalViewPr>
  <p:slideViewPr>
    <p:cSldViewPr>
      <p:cViewPr>
        <p:scale>
          <a:sx n="66" d="100"/>
          <a:sy n="66" d="100"/>
        </p:scale>
        <p:origin x="2196" y="456"/>
      </p:cViewPr>
      <p:guideLst>
        <p:guide orient="horz" pos="61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09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gs" Target="tags/tag1.xml"/><Relationship Id="rId18" Type="http://schemas.openxmlformats.org/officeDocument/2006/relationships/customXml" Target="../customXml/item4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60985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872011-4491-474C-ADA9-1CC1BF9CCDEC}" type="datetimeFigureOut">
              <a:rPr lang="es-MX" smtClean="0"/>
              <a:t>23/01/2015</a:t>
            </a:fld>
            <a:endParaRPr lang="es-MX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44652B-2737-4D07-86B8-ACBC8EAF763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1189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926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9262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94164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08782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4091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248" y="-99392"/>
            <a:ext cx="9324469" cy="69933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4752528" cy="1368152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48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767" y="2924944"/>
            <a:ext cx="6400800" cy="155637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es-MX" sz="3000" b="0" kern="1200" dirty="0">
                <a:solidFill>
                  <a:srgbClr val="002060"/>
                </a:solidFill>
                <a:latin typeface="Century Gothic" pitchFamily="34" charset="0"/>
                <a:ea typeface="+mj-ea"/>
                <a:cs typeface="EucrosiaUPC" pitchFamily="18" charset="-34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95739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entury Gothic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4772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248" y="-99392"/>
            <a:ext cx="9324469" cy="69933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4752528" cy="1368152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48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767" y="2924944"/>
            <a:ext cx="6400800" cy="155637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es-MX" sz="3000" b="0" kern="1200" dirty="0">
                <a:solidFill>
                  <a:srgbClr val="002060"/>
                </a:solidFill>
                <a:latin typeface="Century Gothic" pitchFamily="34" charset="0"/>
                <a:ea typeface="+mj-ea"/>
                <a:cs typeface="EucrosiaUPC" pitchFamily="18" charset="-34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s-MX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248" y="-99392"/>
            <a:ext cx="9324469" cy="6993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739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ólo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  <p:sp>
        <p:nvSpPr>
          <p:cNvPr id="5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37480" y="1"/>
            <a:ext cx="8399016" cy="65973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latin typeface="Century Gothic" pitchFamily="34" charset="0"/>
              </a:defRPr>
            </a:lvl1pPr>
            <a:lvl2pPr>
              <a:defRPr sz="3300">
                <a:latin typeface="Century Gothic" pitchFamily="34" charset="0"/>
              </a:defRPr>
            </a:lvl2pPr>
            <a:lvl3pPr>
              <a:defRPr sz="3300">
                <a:latin typeface="Century Gothic" pitchFamily="34" charset="0"/>
              </a:defRPr>
            </a:lvl3pPr>
            <a:lvl4pPr>
              <a:defRPr sz="3300">
                <a:latin typeface="Century Gothic" pitchFamily="34" charset="0"/>
              </a:defRPr>
            </a:lvl4pPr>
            <a:lvl5pPr>
              <a:defRPr sz="3300">
                <a:latin typeface="Century Gothic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84442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ólo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961528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37480" y="0"/>
            <a:ext cx="8399016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37480" y="1052513"/>
            <a:ext cx="8399016" cy="55448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latin typeface="Century Gothic" pitchFamily="34" charset="0"/>
              </a:defRPr>
            </a:lvl1pPr>
            <a:lvl2pPr>
              <a:defRPr sz="3300">
                <a:latin typeface="Century Gothic" pitchFamily="34" charset="0"/>
              </a:defRPr>
            </a:lvl2pPr>
            <a:lvl3pPr>
              <a:defRPr sz="3300">
                <a:latin typeface="Century Gothic" pitchFamily="34" charset="0"/>
              </a:defRPr>
            </a:lvl3pPr>
            <a:lvl4pPr>
              <a:defRPr sz="3300">
                <a:latin typeface="Century Gothic" pitchFamily="34" charset="0"/>
              </a:defRPr>
            </a:lvl4pPr>
            <a:lvl5pPr>
              <a:defRPr sz="3300">
                <a:latin typeface="Century Gothic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66367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98592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2988" y="1395760"/>
            <a:ext cx="4038600" cy="5129584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entury Gothic" pitchFamily="34" charset="0"/>
              </a:defRPr>
            </a:lvl1pPr>
            <a:lvl2pPr>
              <a:defRPr sz="2400">
                <a:latin typeface="Century Gothic" pitchFamily="34" charset="0"/>
              </a:defRPr>
            </a:lvl2pPr>
            <a:lvl3pPr>
              <a:defRPr sz="2000">
                <a:latin typeface="Century Gothic" pitchFamily="34" charset="0"/>
              </a:defRPr>
            </a:lvl3pPr>
            <a:lvl4pPr>
              <a:defRPr sz="1800">
                <a:latin typeface="Century Gothic" pitchFamily="34" charset="0"/>
              </a:defRPr>
            </a:lvl4pPr>
            <a:lvl5pPr>
              <a:defRPr sz="1800">
                <a:latin typeface="Century Gothic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3988" y="1395760"/>
            <a:ext cx="4038600" cy="5129584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entury Gothic" pitchFamily="34" charset="0"/>
              </a:defRPr>
            </a:lvl1pPr>
            <a:lvl2pPr>
              <a:defRPr sz="2400">
                <a:latin typeface="Century Gothic" pitchFamily="34" charset="0"/>
              </a:defRPr>
            </a:lvl2pPr>
            <a:lvl3pPr>
              <a:defRPr sz="2000">
                <a:latin typeface="Century Gothic" pitchFamily="34" charset="0"/>
              </a:defRPr>
            </a:lvl3pPr>
            <a:lvl4pPr>
              <a:defRPr sz="1800">
                <a:latin typeface="Century Gothic" pitchFamily="34" charset="0"/>
              </a:defRPr>
            </a:lvl4pPr>
            <a:lvl5pPr>
              <a:defRPr sz="1800">
                <a:latin typeface="Century Gothic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637480" y="71438"/>
            <a:ext cx="83990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911427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480" y="71438"/>
            <a:ext cx="8399016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4764" y="1387376"/>
            <a:ext cx="4040188" cy="76209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entury Gothic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4764" y="2149474"/>
            <a:ext cx="4040188" cy="4447877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entury Gothic" pitchFamily="34" charset="0"/>
              </a:defRPr>
            </a:lvl1pPr>
            <a:lvl2pPr>
              <a:defRPr sz="2000">
                <a:latin typeface="Century Gothic" pitchFamily="34" charset="0"/>
              </a:defRPr>
            </a:lvl2pPr>
            <a:lvl3pPr>
              <a:defRPr sz="1800">
                <a:latin typeface="Century Gothic" pitchFamily="34" charset="0"/>
              </a:defRPr>
            </a:lvl3pPr>
            <a:lvl4pPr>
              <a:defRPr sz="1600">
                <a:latin typeface="Century Gothic" pitchFamily="34" charset="0"/>
              </a:defRPr>
            </a:lvl4pPr>
            <a:lvl5pPr>
              <a:defRPr sz="1600">
                <a:latin typeface="Century Gothic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22589" y="1387376"/>
            <a:ext cx="4041775" cy="76209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entury Gothic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2589" y="2149474"/>
            <a:ext cx="4041775" cy="4447877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entury Gothic" pitchFamily="34" charset="0"/>
              </a:defRPr>
            </a:lvl1pPr>
            <a:lvl2pPr>
              <a:defRPr sz="2000">
                <a:latin typeface="Century Gothic" pitchFamily="34" charset="0"/>
              </a:defRPr>
            </a:lvl2pPr>
            <a:lvl3pPr>
              <a:defRPr sz="1800">
                <a:latin typeface="Century Gothic" pitchFamily="34" charset="0"/>
              </a:defRPr>
            </a:lvl3pPr>
            <a:lvl4pPr>
              <a:defRPr sz="1600">
                <a:latin typeface="Century Gothic" pitchFamily="34" charset="0"/>
              </a:defRPr>
            </a:lvl4pPr>
            <a:lvl5pPr>
              <a:defRPr sz="1600">
                <a:latin typeface="Century Gothic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367174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959612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317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8250" y="31750"/>
            <a:ext cx="5258246" cy="6493594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entury Gothic" pitchFamily="34" charset="0"/>
              </a:defRPr>
            </a:lvl1pPr>
            <a:lvl2pPr>
              <a:defRPr sz="2800">
                <a:latin typeface="Century Gothic" pitchFamily="34" charset="0"/>
              </a:defRPr>
            </a:lvl2pPr>
            <a:lvl3pPr>
              <a:defRPr sz="2400">
                <a:latin typeface="Century Gothic" pitchFamily="34" charset="0"/>
              </a:defRPr>
            </a:lvl3pPr>
            <a:lvl4pPr>
              <a:defRPr sz="2000">
                <a:latin typeface="Century Gothic" pitchFamily="34" charset="0"/>
              </a:defRPr>
            </a:lvl4pPr>
            <a:lvl5pPr>
              <a:defRPr sz="2000">
                <a:latin typeface="Century Gothic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400" y="1193800"/>
            <a:ext cx="3008313" cy="53315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entury Gothic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60196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  <p:sp>
        <p:nvSpPr>
          <p:cNvPr id="5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37480" y="1"/>
            <a:ext cx="8399016" cy="65973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latin typeface="Century Gothic" pitchFamily="34" charset="0"/>
              </a:defRPr>
            </a:lvl1pPr>
            <a:lvl2pPr>
              <a:defRPr sz="3300">
                <a:latin typeface="Century Gothic" pitchFamily="34" charset="0"/>
              </a:defRPr>
            </a:lvl2pPr>
            <a:lvl3pPr>
              <a:defRPr sz="3300">
                <a:latin typeface="Century Gothic" pitchFamily="34" charset="0"/>
              </a:defRPr>
            </a:lvl3pPr>
            <a:lvl4pPr>
              <a:defRPr sz="3300">
                <a:latin typeface="Century Gothic" pitchFamily="34" charset="0"/>
              </a:defRPr>
            </a:lvl4pPr>
            <a:lvl5pPr>
              <a:defRPr sz="3300">
                <a:latin typeface="Century Gothic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84442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entury Gothic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4772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96152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37480" y="0"/>
            <a:ext cx="8399016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37480" y="1052513"/>
            <a:ext cx="8399016" cy="55448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latin typeface="Century Gothic" pitchFamily="34" charset="0"/>
              </a:defRPr>
            </a:lvl1pPr>
            <a:lvl2pPr>
              <a:defRPr sz="3300">
                <a:latin typeface="Century Gothic" pitchFamily="34" charset="0"/>
              </a:defRPr>
            </a:lvl2pPr>
            <a:lvl3pPr>
              <a:defRPr sz="3300">
                <a:latin typeface="Century Gothic" pitchFamily="34" charset="0"/>
              </a:defRPr>
            </a:lvl3pPr>
            <a:lvl4pPr>
              <a:defRPr sz="3300">
                <a:latin typeface="Century Gothic" pitchFamily="34" charset="0"/>
              </a:defRPr>
            </a:lvl4pPr>
            <a:lvl5pPr>
              <a:defRPr sz="3300">
                <a:latin typeface="Century Gothic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66367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98592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2988" y="1395760"/>
            <a:ext cx="4038600" cy="5129584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entury Gothic" pitchFamily="34" charset="0"/>
              </a:defRPr>
            </a:lvl1pPr>
            <a:lvl2pPr>
              <a:defRPr sz="2400">
                <a:latin typeface="Century Gothic" pitchFamily="34" charset="0"/>
              </a:defRPr>
            </a:lvl2pPr>
            <a:lvl3pPr>
              <a:defRPr sz="2000">
                <a:latin typeface="Century Gothic" pitchFamily="34" charset="0"/>
              </a:defRPr>
            </a:lvl3pPr>
            <a:lvl4pPr>
              <a:defRPr sz="1800">
                <a:latin typeface="Century Gothic" pitchFamily="34" charset="0"/>
              </a:defRPr>
            </a:lvl4pPr>
            <a:lvl5pPr>
              <a:defRPr sz="1800">
                <a:latin typeface="Century Gothic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3988" y="1395760"/>
            <a:ext cx="4038600" cy="5129584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entury Gothic" pitchFamily="34" charset="0"/>
              </a:defRPr>
            </a:lvl1pPr>
            <a:lvl2pPr>
              <a:defRPr sz="2400">
                <a:latin typeface="Century Gothic" pitchFamily="34" charset="0"/>
              </a:defRPr>
            </a:lvl2pPr>
            <a:lvl3pPr>
              <a:defRPr sz="2000">
                <a:latin typeface="Century Gothic" pitchFamily="34" charset="0"/>
              </a:defRPr>
            </a:lvl3pPr>
            <a:lvl4pPr>
              <a:defRPr sz="1800">
                <a:latin typeface="Century Gothic" pitchFamily="34" charset="0"/>
              </a:defRPr>
            </a:lvl4pPr>
            <a:lvl5pPr>
              <a:defRPr sz="1800">
                <a:latin typeface="Century Gothic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637480" y="71438"/>
            <a:ext cx="83990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91142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480" y="71438"/>
            <a:ext cx="8399016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4764" y="1387376"/>
            <a:ext cx="4040188" cy="76209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entury Gothic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4764" y="2149474"/>
            <a:ext cx="4040188" cy="4447877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entury Gothic" pitchFamily="34" charset="0"/>
              </a:defRPr>
            </a:lvl1pPr>
            <a:lvl2pPr>
              <a:defRPr sz="2000">
                <a:latin typeface="Century Gothic" pitchFamily="34" charset="0"/>
              </a:defRPr>
            </a:lvl2pPr>
            <a:lvl3pPr>
              <a:defRPr sz="1800">
                <a:latin typeface="Century Gothic" pitchFamily="34" charset="0"/>
              </a:defRPr>
            </a:lvl3pPr>
            <a:lvl4pPr>
              <a:defRPr sz="1600">
                <a:latin typeface="Century Gothic" pitchFamily="34" charset="0"/>
              </a:defRPr>
            </a:lvl4pPr>
            <a:lvl5pPr>
              <a:defRPr sz="1600">
                <a:latin typeface="Century Gothic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22589" y="1387376"/>
            <a:ext cx="4041775" cy="76209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entury Gothic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2589" y="2149474"/>
            <a:ext cx="4041775" cy="4447877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entury Gothic" pitchFamily="34" charset="0"/>
              </a:defRPr>
            </a:lvl1pPr>
            <a:lvl2pPr>
              <a:defRPr sz="2000">
                <a:latin typeface="Century Gothic" pitchFamily="34" charset="0"/>
              </a:defRPr>
            </a:lvl2pPr>
            <a:lvl3pPr>
              <a:defRPr sz="1800">
                <a:latin typeface="Century Gothic" pitchFamily="34" charset="0"/>
              </a:defRPr>
            </a:lvl3pPr>
            <a:lvl4pPr>
              <a:defRPr sz="1600">
                <a:latin typeface="Century Gothic" pitchFamily="34" charset="0"/>
              </a:defRPr>
            </a:lvl4pPr>
            <a:lvl5pPr>
              <a:defRPr sz="1600">
                <a:latin typeface="Century Gothic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36717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9596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317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8250" y="31750"/>
            <a:ext cx="5258246" cy="6493594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entury Gothic" pitchFamily="34" charset="0"/>
              </a:defRPr>
            </a:lvl1pPr>
            <a:lvl2pPr>
              <a:defRPr sz="2800">
                <a:latin typeface="Century Gothic" pitchFamily="34" charset="0"/>
              </a:defRPr>
            </a:lvl2pPr>
            <a:lvl3pPr>
              <a:defRPr sz="2400">
                <a:latin typeface="Century Gothic" pitchFamily="34" charset="0"/>
              </a:defRPr>
            </a:lvl3pPr>
            <a:lvl4pPr>
              <a:defRPr sz="2000">
                <a:latin typeface="Century Gothic" pitchFamily="34" charset="0"/>
              </a:defRPr>
            </a:lvl4pPr>
            <a:lvl5pPr>
              <a:defRPr sz="2000">
                <a:latin typeface="Century Gothic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400" y="1193800"/>
            <a:ext cx="3008313" cy="53315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entury Gothic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60196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304" y="-52784"/>
            <a:ext cx="9202791" cy="6921108"/>
          </a:xfrm>
          <a:prstGeom prst="rect">
            <a:avLst/>
          </a:prstGeom>
        </p:spPr>
      </p:pic>
      <p:grpSp>
        <p:nvGrpSpPr>
          <p:cNvPr id="11" name="Group 10"/>
          <p:cNvGrpSpPr/>
          <p:nvPr userDrawn="1"/>
        </p:nvGrpSpPr>
        <p:grpSpPr>
          <a:xfrm>
            <a:off x="573966" y="6648380"/>
            <a:ext cx="8613522" cy="235744"/>
            <a:chOff x="559768" y="6627832"/>
            <a:chExt cx="8613522" cy="235744"/>
          </a:xfrm>
        </p:grpSpPr>
        <p:sp>
          <p:nvSpPr>
            <p:cNvPr id="9" name="Rectangle 8"/>
            <p:cNvSpPr/>
            <p:nvPr userDrawn="1"/>
          </p:nvSpPr>
          <p:spPr>
            <a:xfrm>
              <a:off x="559768" y="6635452"/>
              <a:ext cx="8613522" cy="216024"/>
            </a:xfrm>
            <a:prstGeom prst="rect">
              <a:avLst/>
            </a:prstGeom>
            <a:solidFill>
              <a:schemeClr val="dk1">
                <a:alpha val="82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" name="Rectangle 9"/>
            <p:cNvSpPr>
              <a:spLocks noChangeArrowheads="1"/>
            </p:cNvSpPr>
            <p:nvPr userDrawn="1"/>
          </p:nvSpPr>
          <p:spPr bwMode="auto">
            <a:xfrm>
              <a:off x="2258124" y="6627832"/>
              <a:ext cx="6858000" cy="235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4743" tIns="47371" rIns="94743" bIns="47371" anchor="b"/>
            <a:lstStyle>
              <a:defPPr>
                <a:defRPr lang="es-ES_trad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9pPr>
            </a:lstStyle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Universidad </a:t>
              </a:r>
              <a:r>
                <a:rPr lang="es-MX" sz="1000" b="1" dirty="0" err="1" smtClean="0">
                  <a:solidFill>
                    <a:schemeClr val="bg1"/>
                  </a:solidFill>
                  <a:latin typeface="Arial" pitchFamily="34" charset="0"/>
                </a:rPr>
                <a:t>TecMilenio</a:t>
              </a: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 ©  Todos los Derechos Reservados </a:t>
              </a:r>
            </a:p>
          </p:txBody>
        </p:sp>
      </p:grp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637480" y="0"/>
            <a:ext cx="8399016" cy="9893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645864" y="1051560"/>
            <a:ext cx="8390632" cy="5473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85318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8" r:id="rId3"/>
    <p:sldLayoutId id="2147483650" r:id="rId4"/>
    <p:sldLayoutId id="2147483651" r:id="rId5"/>
    <p:sldLayoutId id="2147483652" r:id="rId6"/>
    <p:sldLayoutId id="2147483653" r:id="rId7"/>
    <p:sldLayoutId id="2147483655" r:id="rId8"/>
    <p:sldLayoutId id="2147483656" r:id="rId9"/>
    <p:sldLayoutId id="2147483657" r:id="rId10"/>
  </p:sldLayoutIdLst>
  <p:timing>
    <p:tnLst>
      <p:par>
        <p:cTn id="1" dur="indefinite" restart="never" nodeType="tmRoot"/>
      </p:par>
    </p:tnLst>
  </p:timing>
  <p:txStyles>
    <p:titleStyle>
      <a:lvl1pPr marL="0" marR="0" indent="0" algn="l" defTabSz="914400" rtl="0" eaLnBrk="1" fontAlgn="auto" latinLnBrk="0" hangingPunct="1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lang="en-US" sz="3600" b="1" kern="1200" dirty="0" smtClean="0">
          <a:solidFill>
            <a:srgbClr val="002060"/>
          </a:solidFill>
          <a:latin typeface="Euphemia" pitchFamily="34" charset="0"/>
          <a:ea typeface="+mj-ea"/>
          <a:cs typeface="EucrosiaUPC" pitchFamily="18" charset="-34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es-MX" sz="3300" b="0" kern="1200" dirty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304" y="-52784"/>
            <a:ext cx="9202791" cy="6921108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573966" y="6648380"/>
            <a:ext cx="8613522" cy="235744"/>
            <a:chOff x="559768" y="6627832"/>
            <a:chExt cx="8613522" cy="235744"/>
          </a:xfrm>
        </p:grpSpPr>
        <p:sp>
          <p:nvSpPr>
            <p:cNvPr id="9" name="Rectangle 8"/>
            <p:cNvSpPr/>
            <p:nvPr userDrawn="1"/>
          </p:nvSpPr>
          <p:spPr>
            <a:xfrm>
              <a:off x="559768" y="6635452"/>
              <a:ext cx="8613522" cy="216024"/>
            </a:xfrm>
            <a:prstGeom prst="rect">
              <a:avLst/>
            </a:prstGeom>
            <a:solidFill>
              <a:schemeClr val="dk1">
                <a:alpha val="82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" name="Rectangle 9"/>
            <p:cNvSpPr>
              <a:spLocks noChangeArrowheads="1"/>
            </p:cNvSpPr>
            <p:nvPr userDrawn="1"/>
          </p:nvSpPr>
          <p:spPr bwMode="auto">
            <a:xfrm>
              <a:off x="2258124" y="6627832"/>
              <a:ext cx="6858000" cy="235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4743" tIns="47371" rIns="94743" bIns="47371" anchor="b"/>
            <a:lstStyle>
              <a:defPPr>
                <a:defRPr lang="es-ES_trad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9pPr>
            </a:lstStyle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Universidad </a:t>
              </a:r>
              <a:r>
                <a:rPr lang="es-MX" sz="1000" b="1" dirty="0" err="1" smtClean="0">
                  <a:solidFill>
                    <a:schemeClr val="bg1"/>
                  </a:solidFill>
                  <a:latin typeface="Arial" pitchFamily="34" charset="0"/>
                </a:rPr>
                <a:t>Tec</a:t>
              </a: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 Milenio ©  Todos los Derechos Reservados </a:t>
              </a:r>
            </a:p>
          </p:txBody>
        </p:sp>
      </p:grp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637480" y="0"/>
            <a:ext cx="8399016" cy="9893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645864" y="1051560"/>
            <a:ext cx="8390632" cy="5473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304" y="-52784"/>
            <a:ext cx="9202791" cy="6921108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573966" y="6648380"/>
            <a:ext cx="8613522" cy="235744"/>
            <a:chOff x="559768" y="6627832"/>
            <a:chExt cx="8613522" cy="235744"/>
          </a:xfrm>
        </p:grpSpPr>
        <p:sp>
          <p:nvSpPr>
            <p:cNvPr id="16" name="Rectangle 15"/>
            <p:cNvSpPr/>
            <p:nvPr userDrawn="1"/>
          </p:nvSpPr>
          <p:spPr>
            <a:xfrm>
              <a:off x="559768" y="6635452"/>
              <a:ext cx="8613522" cy="216024"/>
            </a:xfrm>
            <a:prstGeom prst="rect">
              <a:avLst/>
            </a:prstGeom>
            <a:solidFill>
              <a:schemeClr val="dk1">
                <a:alpha val="82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" name="Rectangle 16"/>
            <p:cNvSpPr>
              <a:spLocks noChangeArrowheads="1"/>
            </p:cNvSpPr>
            <p:nvPr userDrawn="1"/>
          </p:nvSpPr>
          <p:spPr bwMode="auto">
            <a:xfrm>
              <a:off x="2258124" y="6627832"/>
              <a:ext cx="6858000" cy="235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4743" tIns="47371" rIns="94743" bIns="47371" anchor="b"/>
            <a:lstStyle>
              <a:defPPr>
                <a:defRPr lang="es-ES_trad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9pPr>
            </a:lstStyle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Universidad </a:t>
              </a:r>
              <a:r>
                <a:rPr lang="es-MX" sz="1000" b="1" dirty="0" err="1" smtClean="0">
                  <a:solidFill>
                    <a:schemeClr val="bg1"/>
                  </a:solidFill>
                  <a:latin typeface="Arial" pitchFamily="34" charset="0"/>
                </a:rPr>
                <a:t>TecMilenio</a:t>
              </a: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 ©  Todos los Derechos Reservados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85318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timing>
    <p:tnLst>
      <p:par>
        <p:cTn id="1" dur="indefinite" restart="never" nodeType="tmRoot"/>
      </p:par>
    </p:tnLst>
  </p:timing>
  <p:txStyles>
    <p:titleStyle>
      <a:lvl1pPr marL="0" marR="0" indent="0" algn="l" defTabSz="914400" rtl="0" eaLnBrk="1" fontAlgn="auto" latinLnBrk="0" hangingPunct="1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lang="en-US" sz="3600" b="1" kern="1200" dirty="0" smtClean="0">
          <a:solidFill>
            <a:srgbClr val="002060"/>
          </a:solidFill>
          <a:latin typeface="Euphemia" pitchFamily="34" charset="0"/>
          <a:ea typeface="+mj-ea"/>
          <a:cs typeface="EucrosiaUPC" pitchFamily="18" charset="-34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es-MX" sz="3300" b="0" kern="1200" dirty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32845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4752528" cy="2016224"/>
          </a:xfrm>
        </p:spPr>
        <p:txBody>
          <a:bodyPr/>
          <a:lstStyle/>
          <a:p>
            <a:r>
              <a:rPr lang="es-MX" sz="3200" dirty="0"/>
              <a:t>Gestión de transporte, inventarios y almacenes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13767" y="3284984"/>
            <a:ext cx="4574257" cy="1224136"/>
          </a:xfrm>
        </p:spPr>
        <p:txBody>
          <a:bodyPr>
            <a:normAutofit/>
          </a:bodyPr>
          <a:lstStyle/>
          <a:p>
            <a:r>
              <a:rPr lang="es-MX" dirty="0"/>
              <a:t>Administración del transporte</a:t>
            </a:r>
          </a:p>
        </p:txBody>
      </p:sp>
    </p:spTree>
    <p:extLst>
      <p:ext uri="{BB962C8B-B14F-4D97-AF65-F5344CB8AC3E}">
        <p14:creationId xmlns:p14="http://schemas.microsoft.com/office/powerpoint/2010/main" val="21436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 rot="16200000">
            <a:off x="-3073945" y="3181449"/>
            <a:ext cx="6794949" cy="432048"/>
          </a:xfrm>
        </p:spPr>
        <p:txBody>
          <a:bodyPr>
            <a:normAutofit/>
          </a:bodyPr>
          <a:lstStyle/>
          <a:p>
            <a:r>
              <a:rPr lang="es-MX" sz="1800" dirty="0"/>
              <a:t>Identificación de las necesidades de los clientes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es-MX" sz="2000" dirty="0" smtClean="0"/>
          </a:p>
          <a:p>
            <a:pPr marL="0" indent="0">
              <a:buNone/>
            </a:pPr>
            <a:r>
              <a:rPr lang="es-MX" sz="2000" dirty="0"/>
              <a:t>La práctica de las empresas de manejar entregas justo a tiempo para minimizar sus inventarios se ha extendido de la industria automotriz a prácticamente todas las industrias. Entonces, administrar una flotilla de unidades de transporte realizando entregas, aun y cuando las unidades no sean de la empresa, es crítico por razones de servicio al cliente y por razones de costos</a:t>
            </a:r>
            <a:r>
              <a:rPr lang="es-MX" sz="2000" dirty="0" smtClean="0"/>
              <a:t>.</a:t>
            </a:r>
          </a:p>
          <a:p>
            <a:pPr marL="0" indent="0">
              <a:buNone/>
            </a:pPr>
            <a:endParaRPr lang="es-MX" sz="2000" dirty="0"/>
          </a:p>
          <a:p>
            <a:pPr marL="0" indent="0">
              <a:buNone/>
            </a:pPr>
            <a:endParaRPr lang="es-MX" sz="2000" dirty="0" smtClean="0"/>
          </a:p>
          <a:p>
            <a:pPr marL="0" indent="0">
              <a:buNone/>
            </a:pPr>
            <a:r>
              <a:rPr lang="es-MX" sz="2000" dirty="0"/>
              <a:t>El TMS apoya la administración de tres procesos clave:</a:t>
            </a:r>
          </a:p>
          <a:p>
            <a:r>
              <a:rPr lang="es-MX" sz="2000" b="1" dirty="0"/>
              <a:t>Planeación y toma de decisiones</a:t>
            </a:r>
            <a:r>
              <a:rPr lang="es-MX" sz="2000" dirty="0"/>
              <a:t>. Definen la forma más eficiente de transportar de acuerdo a los parámetros establecidos</a:t>
            </a:r>
          </a:p>
          <a:p>
            <a:r>
              <a:rPr lang="es-MX" sz="2000" b="1" dirty="0"/>
              <a:t>Seguimiento y control</a:t>
            </a:r>
            <a:r>
              <a:rPr lang="es-MX" sz="2000" dirty="0"/>
              <a:t> de todos los procesos físicos y administrativos implicados en la transportación.</a:t>
            </a:r>
          </a:p>
          <a:p>
            <a:r>
              <a:rPr lang="es-MX" sz="2000" b="1" dirty="0"/>
              <a:t>Medición</a:t>
            </a:r>
            <a:r>
              <a:rPr lang="es-MX" sz="2000" dirty="0"/>
              <a:t>. Emiten reportes de costos y KPI logísticos.</a:t>
            </a:r>
          </a:p>
          <a:p>
            <a:pPr marL="0" indent="0">
              <a:buNone/>
            </a:pPr>
            <a:endParaRPr lang="es-MX" sz="2000" dirty="0"/>
          </a:p>
        </p:txBody>
      </p:sp>
      <p:sp>
        <p:nvSpPr>
          <p:cNvPr id="2" name="CuadroTexto 1"/>
          <p:cNvSpPr txBox="1"/>
          <p:nvPr/>
        </p:nvSpPr>
        <p:spPr>
          <a:xfrm>
            <a:off x="1187624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386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 rot="16200000">
            <a:off x="-3073945" y="3181449"/>
            <a:ext cx="6794949" cy="432048"/>
          </a:xfrm>
        </p:spPr>
        <p:txBody>
          <a:bodyPr>
            <a:normAutofit/>
          </a:bodyPr>
          <a:lstStyle/>
          <a:p>
            <a:r>
              <a:rPr lang="es-MX" sz="1800" dirty="0"/>
              <a:t>Identificación de las necesidades de los clientes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l="28583" t="45880" r="30311" b="31441"/>
          <a:stretch/>
        </p:blipFill>
        <p:spPr>
          <a:xfrm>
            <a:off x="637480" y="2002533"/>
            <a:ext cx="8352928" cy="2592288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s-MX" sz="2000" dirty="0" smtClean="0"/>
              <a:t> 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1187624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5587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 smtClean="0"/>
              <a:t>Créditos</a:t>
            </a:r>
            <a:endParaRPr lang="es-MX" dirty="0"/>
          </a:p>
        </p:txBody>
      </p:sp>
      <p:sp>
        <p:nvSpPr>
          <p:cNvPr id="6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683568" y="1"/>
            <a:ext cx="8352928" cy="659735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s-MX" sz="2800" b="1" dirty="0" smtClean="0">
              <a:cs typeface="Arial" pitchFamily="34" charset="0"/>
            </a:endParaRPr>
          </a:p>
          <a:p>
            <a:pPr marL="0" indent="0" algn="ctr">
              <a:buNone/>
            </a:pPr>
            <a:r>
              <a:rPr lang="es-MX" sz="2800" dirty="0" smtClean="0">
                <a:solidFill>
                  <a:schemeClr val="tx1"/>
                </a:solidFill>
              </a:rPr>
              <a:t>©</a:t>
            </a:r>
            <a:r>
              <a:rPr lang="es-MX" sz="2800" dirty="0" smtClean="0"/>
              <a:t> </a:t>
            </a:r>
            <a:r>
              <a:rPr lang="es-MX" sz="3000" b="1" dirty="0" smtClean="0">
                <a:solidFill>
                  <a:srgbClr val="002060"/>
                </a:solidFill>
                <a:cs typeface="Arial" pitchFamily="34" charset="0"/>
              </a:rPr>
              <a:t>Universidad </a:t>
            </a:r>
            <a:r>
              <a:rPr lang="es-MX" sz="3000" b="1" dirty="0" err="1" smtClean="0">
                <a:solidFill>
                  <a:srgbClr val="002060"/>
                </a:solidFill>
                <a:cs typeface="Arial" pitchFamily="34" charset="0"/>
              </a:rPr>
              <a:t>TecMilenio</a:t>
            </a:r>
            <a:endParaRPr lang="es-MX" sz="3000" b="1" dirty="0" smtClean="0">
              <a:solidFill>
                <a:srgbClr val="002060"/>
              </a:solidFill>
              <a:cs typeface="Arial" pitchFamily="34" charset="0"/>
            </a:endParaRPr>
          </a:p>
          <a:p>
            <a:pPr marL="0" indent="0">
              <a:buNone/>
            </a:pPr>
            <a:endParaRPr lang="es-MX" sz="2800" b="1" dirty="0" smtClean="0">
              <a:solidFill>
                <a:srgbClr val="002060"/>
              </a:solidFill>
              <a:cs typeface="Arial" pitchFamily="34" charset="0"/>
            </a:endParaRPr>
          </a:p>
          <a:p>
            <a:pPr marL="0" indent="0">
              <a:buNone/>
            </a:pPr>
            <a:endParaRPr lang="es-MX" sz="2800" b="1" dirty="0">
              <a:cs typeface="Arial" pitchFamily="34" charset="0"/>
            </a:endParaRPr>
          </a:p>
          <a:p>
            <a:pPr marL="0" indent="0">
              <a:buNone/>
            </a:pPr>
            <a:endParaRPr lang="es-MX" sz="2800" b="1" dirty="0" smtClean="0">
              <a:solidFill>
                <a:srgbClr val="00206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es-MX" sz="2400" b="1" dirty="0" smtClean="0">
                <a:solidFill>
                  <a:srgbClr val="002060"/>
                </a:solidFill>
                <a:cs typeface="Arial" pitchFamily="34" charset="0"/>
              </a:rPr>
              <a:t>Desarrollo de contenido:</a:t>
            </a: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/>
            </a:r>
            <a:b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</a:b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>Dr. Manuel Farías</a:t>
            </a:r>
          </a:p>
          <a:p>
            <a:pPr marL="0" indent="0">
              <a:buNone/>
            </a:pPr>
            <a:r>
              <a:rPr lang="es-MX" sz="2400" dirty="0" smtClean="0">
                <a:cs typeface="Arial" pitchFamily="34" charset="0"/>
              </a:rPr>
              <a:t>Dr. José Manuel Sánchez</a:t>
            </a:r>
            <a:endParaRPr lang="es-MX" sz="2400" dirty="0" smtClean="0">
              <a:solidFill>
                <a:srgbClr val="00206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es-MX" sz="2400" b="1" dirty="0" smtClean="0">
                <a:cs typeface="Arial" pitchFamily="34" charset="0"/>
              </a:rPr>
              <a:t>Coordinación académica </a:t>
            </a:r>
            <a:r>
              <a:rPr lang="es-MX" sz="2400" b="1" dirty="0">
                <a:cs typeface="Arial" pitchFamily="34" charset="0"/>
              </a:rPr>
              <a:t>de área</a:t>
            </a:r>
            <a:r>
              <a:rPr lang="es-MX" sz="2400" b="1" dirty="0" smtClean="0">
                <a:cs typeface="Arial" pitchFamily="34" charset="0"/>
              </a:rPr>
              <a:t>:</a:t>
            </a: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/>
            </a:r>
            <a:b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</a:b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>Ing. Rita </a:t>
            </a:r>
            <a:r>
              <a:rPr lang="es-MX" sz="2400" dirty="0" err="1" smtClean="0">
                <a:solidFill>
                  <a:srgbClr val="002060"/>
                </a:solidFill>
                <a:cs typeface="Arial" pitchFamily="34" charset="0"/>
              </a:rPr>
              <a:t>Lizeth</a:t>
            </a: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> Serna Garza MEBC</a:t>
            </a:r>
            <a:b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</a:b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>Universidad </a:t>
            </a:r>
            <a:r>
              <a:rPr lang="es-MX" sz="2400" dirty="0" err="1" smtClean="0">
                <a:solidFill>
                  <a:srgbClr val="002060"/>
                </a:solidFill>
                <a:cs typeface="Arial" pitchFamily="34" charset="0"/>
              </a:rPr>
              <a:t>TecMilenio</a:t>
            </a:r>
            <a:endParaRPr lang="es-MX" sz="2400" dirty="0" smtClean="0">
              <a:solidFill>
                <a:srgbClr val="002060"/>
              </a:solidFill>
              <a:cs typeface="Arial" pitchFamily="34" charset="0"/>
            </a:endParaRPr>
          </a:p>
          <a:p>
            <a:pPr>
              <a:buFont typeface="Arial" charset="0"/>
              <a:buNone/>
            </a:pPr>
            <a:r>
              <a:rPr lang="es-MX" sz="2400" b="1" dirty="0" smtClean="0">
                <a:solidFill>
                  <a:srgbClr val="002060"/>
                </a:solidFill>
                <a:cs typeface="Arial" pitchFamily="34" charset="0"/>
              </a:rPr>
              <a:t>Producción</a:t>
            </a:r>
            <a:endParaRPr lang="es-MX" sz="2400" dirty="0">
              <a:cs typeface="Arial" pitchFamily="34" charset="0"/>
            </a:endParaRPr>
          </a:p>
          <a:p>
            <a:pPr>
              <a:buFont typeface="Arial" charset="0"/>
              <a:buNone/>
            </a:pP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>Universidad </a:t>
            </a:r>
            <a:r>
              <a:rPr lang="es-MX" sz="2400" dirty="0" err="1" smtClean="0">
                <a:solidFill>
                  <a:srgbClr val="002060"/>
                </a:solidFill>
                <a:cs typeface="Arial" pitchFamily="34" charset="0"/>
              </a:rPr>
              <a:t>TecVirtual</a:t>
            </a:r>
            <a:endParaRPr lang="es-MX" sz="2400" dirty="0">
              <a:solidFill>
                <a:srgbClr val="00206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49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CORM_RATE_SLIDES" val="0"/>
  <p:tag name="ISPRING_SCORM_RATE_QUIZZES" val="0"/>
  <p:tag name="ISPRING_SCORM_PASSING_SCORE" val="0.0000000000"/>
  <p:tag name="ISPRING_RESOURCE_PATHS_HASH_2" val="dd0bf9a6e71c5a35a1a35c5da17742b618f8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A778C9E65FF804BB968DA6528476572" ma:contentTypeVersion="0" ma:contentTypeDescription="Crear nuevo documento." ma:contentTypeScope="" ma:versionID="6203df31d5d367857bebb00d6bde2fdb">
  <xsd:schema xmlns:xsd="http://www.w3.org/2001/XMLSchema" xmlns:xs="http://www.w3.org/2001/XMLSchema" xmlns:p="http://schemas.microsoft.com/office/2006/metadata/properties" xmlns:ns2="0b1e2d32-ce3f-45ac-96c2-efd89ead3af7" targetNamespace="http://schemas.microsoft.com/office/2006/metadata/properties" ma:root="true" ma:fieldsID="5ce51b63a4b705317b2a871d9c6a8c1f" ns2:_="">
    <xsd:import namespace="0b1e2d32-ce3f-45ac-96c2-efd89ead3af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1e2d32-ce3f-45ac-96c2-efd89ead3af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alor de Id. de documento" ma:description="El valor del identificador de documento asignado a este elemento." ma:internalName="_dlc_DocId" ma:readOnly="true">
      <xsd:simpleType>
        <xsd:restriction base="dms:Text"/>
      </xsd:simpleType>
    </xsd:element>
    <xsd:element name="_dlc_DocIdUrl" ma:index="9" nillable="true" ma:displayName="Id. de documento" ma:description="Vínculo permanente a este documento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b1e2d32-ce3f-45ac-96c2-efd89ead3af7">4YDN7EVPUCAR-457-1105</_dlc_DocId>
    <_dlc_DocIdUrl xmlns="0b1e2d32-ce3f-45ac-96c2-efd89ead3af7">
      <Url>http://tecnologiaeducativa.ruv.itesm.mx/ddautm/DisenoUTM/_layouts/DocIdRedir.aspx?ID=4YDN7EVPUCAR-457-1105</Url>
      <Description>4YDN7EVPUCAR-457-1105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46B43383-BC86-476B-8C69-F0EA4A843073}"/>
</file>

<file path=customXml/itemProps2.xml><?xml version="1.0" encoding="utf-8"?>
<ds:datastoreItem xmlns:ds="http://schemas.openxmlformats.org/officeDocument/2006/customXml" ds:itemID="{B19F3336-FA58-43D2-9463-09B5D1ED26A3}"/>
</file>

<file path=customXml/itemProps3.xml><?xml version="1.0" encoding="utf-8"?>
<ds:datastoreItem xmlns:ds="http://schemas.openxmlformats.org/officeDocument/2006/customXml" ds:itemID="{D4A7477F-36B1-40F6-B50D-F3D231C12FF9}"/>
</file>

<file path=customXml/itemProps4.xml><?xml version="1.0" encoding="utf-8"?>
<ds:datastoreItem xmlns:ds="http://schemas.openxmlformats.org/officeDocument/2006/customXml" ds:itemID="{18DA6151-1750-4CF0-A26A-2B6AAF79FE0A}"/>
</file>

<file path=docProps/app.xml><?xml version="1.0" encoding="utf-8"?>
<Properties xmlns="http://schemas.openxmlformats.org/officeDocument/2006/extended-properties" xmlns:vt="http://schemas.openxmlformats.org/officeDocument/2006/docPropsVTypes">
  <TotalTime>946</TotalTime>
  <Words>135</Words>
  <Application>Microsoft Office PowerPoint</Application>
  <PresentationFormat>Presentación en pantalla (4:3)</PresentationFormat>
  <Paragraphs>29</Paragraphs>
  <Slides>5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2" baseType="lpstr">
      <vt:lpstr>Arial</vt:lpstr>
      <vt:lpstr>Calibri</vt:lpstr>
      <vt:lpstr>Century Gothic</vt:lpstr>
      <vt:lpstr>EucrosiaUPC</vt:lpstr>
      <vt:lpstr>Euphemia</vt:lpstr>
      <vt:lpstr>Office Theme</vt:lpstr>
      <vt:lpstr>1_Office Theme</vt:lpstr>
      <vt:lpstr>Presentación de PowerPoint</vt:lpstr>
      <vt:lpstr>Gestión de transporte, inventarios y almacenes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</dc:title>
  <dc:creator>Deyanira Tamez Vargas</dc:creator>
  <cp:lastModifiedBy>RITA LIZETH SERNA GARZA</cp:lastModifiedBy>
  <cp:revision>122</cp:revision>
  <dcterms:created xsi:type="dcterms:W3CDTF">2012-06-19T19:44:03Z</dcterms:created>
  <dcterms:modified xsi:type="dcterms:W3CDTF">2015-01-23T21:20:37Z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0x010100CA778C9E65FF804BB968DA6528476572</vt:lpwstr>
  </property>
  <property fmtid="{D5CDD505-2E9C-101B-9397-08002B2CF9AE}" pid="3" name="ItemRetentionFormula">
    <vt:lpwstr/>
  </property>
  <property fmtid="{D5CDD505-2E9C-101B-9397-08002B2CF9AE}" pid="4" name="_dlc_policyId">
    <vt:lpwstr/>
  </property>
  <property fmtid="{D5CDD505-2E9C-101B-9397-08002B2CF9AE}" pid="5" name="_dlc_DocIdItemGuid">
    <vt:lpwstr>e13b9bd3-609f-4164-b7f7-5adce7804fa2</vt:lpwstr>
  </property>
  <property fmtid="{D5CDD505-2E9C-101B-9397-08002B2CF9AE}" pid="6" name="IsMyDocuments">
    <vt:bool>true</vt:bool>
  </property>
</Properties>
</file>