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Override1.xml" ContentType="application/vnd.openxmlformats-officedocument.themeOverrid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9" r:id="rId5"/>
  </p:sldMasterIdLst>
  <p:notesMasterIdLst>
    <p:notesMasterId r:id="rId13"/>
  </p:notesMasterIdLst>
  <p:handoutMasterIdLst>
    <p:handoutMasterId r:id="rId14"/>
  </p:handoutMasterIdLst>
  <p:sldIdLst>
    <p:sldId id="272" r:id="rId6"/>
    <p:sldId id="256" r:id="rId7"/>
    <p:sldId id="257" r:id="rId8"/>
    <p:sldId id="275" r:id="rId9"/>
    <p:sldId id="276" r:id="rId10"/>
    <p:sldId id="277" r:id="rId11"/>
    <p:sldId id="270" r:id="rId12"/>
  </p:sldIdLst>
  <p:sldSz cx="9144000" cy="6858000" type="screen4x3"/>
  <p:notesSz cx="6858000" cy="9144000"/>
  <p:custDataLst>
    <p:tags r:id="rId15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 varScale="1">
        <p:scale>
          <a:sx n="84" d="100"/>
          <a:sy n="84" d="100"/>
        </p:scale>
        <p:origin x="1686" y="54"/>
      </p:cViewPr>
      <p:guideLst>
        <p:guide orient="horz" pos="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0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openxmlformats.org/officeDocument/2006/relationships/customXml" Target="../customXml/item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98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2011-4491-474C-ADA9-1CC1BF9CCDEC}" type="datetimeFigureOut">
              <a:rPr lang="es-MX" smtClean="0"/>
              <a:t>23/01/2015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652B-2737-4D07-86B8-ACBC8EAF763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18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2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1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087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59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3805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652B-2737-4D07-86B8-ACBC8EAF763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9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475252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67" y="2924944"/>
            <a:ext cx="6400800" cy="15563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s-MX" sz="3000" b="0" kern="1200" dirty="0">
                <a:solidFill>
                  <a:srgbClr val="002060"/>
                </a:solidFill>
                <a:latin typeface="Century Gothic" pitchFamily="34" charset="0"/>
                <a:ea typeface="+mj-ea"/>
                <a:cs typeface="EucrosiaUPC" pitchFamily="18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MX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48" y="-99392"/>
            <a:ext cx="9324469" cy="69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3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"/>
            <a:ext cx="8399016" cy="6597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4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7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6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37480" y="1052513"/>
            <a:ext cx="8399016" cy="55448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latin typeface="Century Gothic" pitchFamily="34" charset="0"/>
              </a:defRPr>
            </a:lvl1pPr>
            <a:lvl2pPr>
              <a:defRPr sz="3300">
                <a:latin typeface="Century Gothic" pitchFamily="34" charset="0"/>
              </a:defRPr>
            </a:lvl2pPr>
            <a:lvl3pPr>
              <a:defRPr sz="3300">
                <a:latin typeface="Century Gothic" pitchFamily="34" charset="0"/>
              </a:defRPr>
            </a:lvl3pPr>
            <a:lvl4pPr>
              <a:defRPr sz="3300">
                <a:latin typeface="Century Gothic" pitchFamily="34" charset="0"/>
              </a:defRPr>
            </a:lvl4pPr>
            <a:lvl5pPr>
              <a:defRPr sz="33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367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85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2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3988" y="1395760"/>
            <a:ext cx="4038600" cy="512958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000">
                <a:latin typeface="Century Gothic" pitchFamily="34" charset="0"/>
              </a:defRPr>
            </a:lvl3pPr>
            <a:lvl4pPr>
              <a:defRPr sz="1800">
                <a:latin typeface="Century Gothic" pitchFamily="34" charset="0"/>
              </a:defRPr>
            </a:lvl4pPr>
            <a:lvl5pPr>
              <a:defRPr sz="1800">
                <a:latin typeface="Century Gothic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14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480" y="71438"/>
            <a:ext cx="839901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64" y="1387376"/>
            <a:ext cx="40401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64" y="2149474"/>
            <a:ext cx="4040188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2589" y="1387376"/>
            <a:ext cx="4041775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entury Gothic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589" y="2149474"/>
            <a:ext cx="4041775" cy="444787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9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17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0" y="31750"/>
            <a:ext cx="5258246" cy="649359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entury Gothic" pitchFamily="34" charset="0"/>
              </a:defRPr>
            </a:lvl1pPr>
            <a:lvl2pPr>
              <a:defRPr sz="28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000">
                <a:latin typeface="Century Gothic" pitchFamily="34" charset="0"/>
              </a:defRPr>
            </a:lvl4pPr>
            <a:lvl5pPr>
              <a:defRPr sz="2000">
                <a:latin typeface="Century Gothic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1193800"/>
            <a:ext cx="3008313" cy="5331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entury Gothic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126718" y="3128676"/>
            <a:ext cx="6794949" cy="537594"/>
          </a:xfrm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0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9" name="Rectangle 8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Milenio ©  Todos los Derechos Reservados </a:t>
              </a:r>
            </a:p>
          </p:txBody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637480" y="0"/>
            <a:ext cx="8399016" cy="98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45864" y="1051560"/>
            <a:ext cx="8390632" cy="547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04" y="-52784"/>
            <a:ext cx="9202791" cy="692110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573966" y="6648380"/>
            <a:ext cx="8613522" cy="235744"/>
            <a:chOff x="559768" y="6627832"/>
            <a:chExt cx="8613522" cy="23574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559768" y="6635452"/>
              <a:ext cx="8613522" cy="216024"/>
            </a:xfrm>
            <a:prstGeom prst="rect">
              <a:avLst/>
            </a:prstGeom>
            <a:solidFill>
              <a:schemeClr val="dk1">
                <a:alpha val="82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2258124" y="6627832"/>
              <a:ext cx="6858000" cy="23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4743" tIns="47371" rIns="94743" bIns="47371" anchor="b"/>
            <a:lstStyle>
              <a:defPPr>
                <a:defRPr lang="es-ES_trad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Verdana" pitchFamily="34" charset="0"/>
                  <a:ea typeface="+mn-ea"/>
                  <a:cs typeface="Arial" pitchFamily="34" charset="0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Universidad </a:t>
              </a:r>
              <a:r>
                <a:rPr lang="es-MX" sz="1000" b="1" dirty="0" err="1" smtClean="0">
                  <a:solidFill>
                    <a:schemeClr val="bg1"/>
                  </a:solidFill>
                  <a:latin typeface="Arial" pitchFamily="34" charset="0"/>
                </a:rPr>
                <a:t>TecMilenio</a:t>
              </a:r>
              <a:r>
                <a:rPr lang="es-MX" sz="1000" b="1" dirty="0" smtClean="0">
                  <a:solidFill>
                    <a:schemeClr val="bg1"/>
                  </a:solidFill>
                  <a:latin typeface="Arial" pitchFamily="34" charset="0"/>
                </a:rPr>
                <a:t> ©  Todos los Derechos Reservados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3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3600" b="1" kern="1200" dirty="0" smtClean="0">
          <a:solidFill>
            <a:srgbClr val="002060"/>
          </a:solidFill>
          <a:latin typeface="Euphemia" pitchFamily="34" charset="0"/>
          <a:ea typeface="+mj-ea"/>
          <a:cs typeface="EucrosiaUPC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3300" b="0" kern="1200" dirty="0" smtClean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MX" sz="3300" b="0" kern="1200" dirty="0">
          <a:solidFill>
            <a:srgbClr val="002060"/>
          </a:solidFill>
          <a:latin typeface="Century Gothic" pitchFamily="34" charset="0"/>
          <a:ea typeface="+mj-ea"/>
          <a:cs typeface="EucrosiaUPC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8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4752528" cy="2016224"/>
          </a:xfrm>
        </p:spPr>
        <p:txBody>
          <a:bodyPr/>
          <a:lstStyle/>
          <a:p>
            <a:r>
              <a:rPr lang="es-MX" sz="3200" dirty="0"/>
              <a:t>Gestión de transporte, inventarios y almacenes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3767" y="3284984"/>
            <a:ext cx="4574257" cy="1224136"/>
          </a:xfrm>
        </p:spPr>
        <p:txBody>
          <a:bodyPr>
            <a:normAutofit/>
          </a:bodyPr>
          <a:lstStyle/>
          <a:p>
            <a:r>
              <a:rPr lang="es-MX" dirty="0"/>
              <a:t>Actividades de un almacén</a:t>
            </a:r>
          </a:p>
        </p:txBody>
      </p:sp>
    </p:spTree>
    <p:extLst>
      <p:ext uri="{BB962C8B-B14F-4D97-AF65-F5344CB8AC3E}">
        <p14:creationId xmlns:p14="http://schemas.microsoft.com/office/powerpoint/2010/main" val="2143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Hoy </a:t>
            </a:r>
            <a:r>
              <a:rPr lang="es-MX" sz="2000" dirty="0"/>
              <a:t>en día los almacenes en una cadena de suministro tienen que responder a nuevas exigencias, entre las cuales están</a:t>
            </a:r>
            <a:r>
              <a:rPr lang="es-MX" sz="2000" dirty="0" smtClean="0"/>
              <a:t>: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/>
              <a:t>Almacenar y manejar una variedad cada vez mayor de productos y en cantidades cada vez mayores.</a:t>
            </a:r>
          </a:p>
          <a:p>
            <a:r>
              <a:rPr lang="es-MX" sz="2000" dirty="0"/>
              <a:t>Atender una mayor cantidad de transacciones de menor tamaño.</a:t>
            </a:r>
          </a:p>
          <a:p>
            <a:r>
              <a:rPr lang="es-MX" sz="2000" dirty="0"/>
              <a:t>Recibir y enviar más pedidos internacionales.</a:t>
            </a:r>
          </a:p>
          <a:p>
            <a:r>
              <a:rPr lang="es-MX" sz="2000" dirty="0"/>
              <a:t>Tiempos cada vez más reducidos para procesar los pedidos que se deben embarcar.</a:t>
            </a:r>
          </a:p>
          <a:p>
            <a:r>
              <a:rPr lang="es-MX" sz="2000" dirty="0"/>
              <a:t>Realizar embarques perfectos, pedidos exactos y a tiempo.</a:t>
            </a:r>
          </a:p>
          <a:p>
            <a:r>
              <a:rPr lang="es-MX" sz="2000" dirty="0"/>
              <a:t>Procesar más devoluciones, apoyar las actividades de logística inversa.</a:t>
            </a:r>
          </a:p>
          <a:p>
            <a:r>
              <a:rPr lang="es-MX" sz="2000" dirty="0"/>
              <a:t>Realizar actividades y servicios que agreguen valor.</a:t>
            </a:r>
          </a:p>
          <a:p>
            <a:r>
              <a:rPr lang="es-MX" sz="2000" dirty="0"/>
              <a:t>Mayor exigencia para tener exactitud en los inventarios.</a:t>
            </a:r>
          </a:p>
          <a:p>
            <a:endParaRPr lang="es-MX" sz="2000" dirty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¿Cuáles son los objetivos que busca alcanzar en un almacén?</a:t>
            </a:r>
          </a:p>
          <a:p>
            <a:endParaRPr lang="es-MX" sz="2000" dirty="0" smtClean="0"/>
          </a:p>
          <a:p>
            <a:endParaRPr lang="es-MX" sz="2000" dirty="0"/>
          </a:p>
          <a:p>
            <a:r>
              <a:rPr lang="es-MX" sz="2000" dirty="0" smtClean="0"/>
              <a:t>Garantizar </a:t>
            </a:r>
            <a:r>
              <a:rPr lang="es-MX" sz="2000" dirty="0"/>
              <a:t>la integridad del inventario,  la protección de los activos de la empresa y la seguridad del personal que labora en el almacén.</a:t>
            </a:r>
          </a:p>
          <a:p>
            <a:r>
              <a:rPr lang="es-MX" sz="2000" dirty="0"/>
              <a:t>Maximizar la utilización del espacio cúbico del almacén.</a:t>
            </a:r>
          </a:p>
          <a:p>
            <a:r>
              <a:rPr lang="es-MX" sz="2000" dirty="0"/>
              <a:t>Maximizar la utilización del equipo de manejo de materiales.</a:t>
            </a:r>
          </a:p>
          <a:p>
            <a:r>
              <a:rPr lang="es-MX" sz="2000" dirty="0"/>
              <a:t>Maximizar la utilización de la mano de obra.</a:t>
            </a:r>
          </a:p>
          <a:p>
            <a:r>
              <a:rPr lang="es-MX" sz="2000" dirty="0"/>
              <a:t>Reducir el manejo de unidades de carga, mantener la accesibilidad de todos los artículos y asegurar su rotación especificada.</a:t>
            </a:r>
          </a:p>
          <a:p>
            <a:r>
              <a:rPr lang="es-MX" sz="2000" dirty="0"/>
              <a:t>Minimizar los costos de operación.</a:t>
            </a:r>
          </a:p>
          <a:p>
            <a:endParaRPr lang="es-MX" sz="12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58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2400" dirty="0"/>
              <a:t>E</a:t>
            </a:r>
            <a:r>
              <a:rPr lang="es-MX" sz="2400" dirty="0" smtClean="0"/>
              <a:t>l </a:t>
            </a:r>
            <a:r>
              <a:rPr lang="es-MX" sz="2400" dirty="0"/>
              <a:t>almacén debe ser diseñado para la tarea que </a:t>
            </a:r>
            <a:r>
              <a:rPr lang="es-MX" sz="2400" dirty="0" smtClean="0"/>
              <a:t>realizará, por lo que las </a:t>
            </a:r>
            <a:r>
              <a:rPr lang="es-MX" sz="2400" dirty="0"/>
              <a:t>cuestiones que deben analizarse son</a:t>
            </a:r>
            <a:r>
              <a:rPr lang="es-MX" sz="2400" dirty="0" smtClean="0"/>
              <a:t>:</a:t>
            </a:r>
          </a:p>
          <a:p>
            <a:endParaRPr lang="es-MX" sz="2400" dirty="0"/>
          </a:p>
          <a:p>
            <a:r>
              <a:rPr lang="es-MX" sz="2400" dirty="0"/>
              <a:t>El perfil de los pedidos que se van a embarcar a los </a:t>
            </a:r>
            <a:r>
              <a:rPr lang="es-MX" sz="2400" dirty="0" smtClean="0"/>
              <a:t>clientes</a:t>
            </a:r>
            <a:endParaRPr lang="es-MX" sz="2400" dirty="0"/>
          </a:p>
          <a:p>
            <a:r>
              <a:rPr lang="es-MX" sz="2400" dirty="0"/>
              <a:t>El perfil de los embarques que se reciben de los </a:t>
            </a:r>
            <a:r>
              <a:rPr lang="es-MX" sz="2400" dirty="0" smtClean="0"/>
              <a:t>proveedores </a:t>
            </a:r>
          </a:p>
          <a:p>
            <a:r>
              <a:rPr lang="es-MX" sz="2400" dirty="0" smtClean="0"/>
              <a:t>Asignación </a:t>
            </a:r>
            <a:r>
              <a:rPr lang="es-MX" sz="2400" dirty="0"/>
              <a:t>de </a:t>
            </a:r>
            <a:r>
              <a:rPr lang="es-MX" sz="2400" dirty="0" smtClean="0"/>
              <a:t>espacios</a:t>
            </a:r>
          </a:p>
          <a:p>
            <a:r>
              <a:rPr lang="es-MX" sz="2400" dirty="0" smtClean="0"/>
              <a:t>Seleccionar </a:t>
            </a:r>
            <a:r>
              <a:rPr lang="es-MX" sz="2400" dirty="0"/>
              <a:t>y especificar el equipo para mover los materiales en el almacén.</a:t>
            </a:r>
          </a:p>
          <a:p>
            <a:r>
              <a:rPr lang="es-MX" sz="2400" dirty="0"/>
              <a:t>Definir la distribución física del almacén –</a:t>
            </a:r>
            <a:r>
              <a:rPr lang="es-MX" sz="2400" i="1" dirty="0" err="1"/>
              <a:t>warehouse</a:t>
            </a:r>
            <a:r>
              <a:rPr lang="es-MX" sz="2400" i="1" dirty="0"/>
              <a:t> </a:t>
            </a:r>
            <a:r>
              <a:rPr lang="es-MX" sz="2400" i="1" dirty="0" err="1"/>
              <a:t>layout</a:t>
            </a:r>
            <a:r>
              <a:rPr lang="es-MX" sz="2400" dirty="0"/>
              <a:t>, y establecer cómo fluirán los materiales a través del almacén.</a:t>
            </a:r>
          </a:p>
          <a:p>
            <a:r>
              <a:rPr lang="es-MX" sz="2400" dirty="0"/>
              <a:t>Determinar la capacidad del </a:t>
            </a:r>
            <a:r>
              <a:rPr lang="es-MX" sz="2400" dirty="0" smtClean="0"/>
              <a:t>almacén</a:t>
            </a:r>
          </a:p>
          <a:p>
            <a:r>
              <a:rPr lang="es-MX" sz="2400" dirty="0" smtClean="0"/>
              <a:t>Determinar </a:t>
            </a:r>
            <a:r>
              <a:rPr lang="es-MX" sz="2400" dirty="0"/>
              <a:t>el nivel de automatización que tendrá el almacén, el sistema con el que operara y el perfil del personal requerido para operarlo.</a:t>
            </a:r>
          </a:p>
          <a:p>
            <a:pPr marL="0" indent="0">
              <a:buNone/>
            </a:pPr>
            <a:endParaRPr lang="es-MX" sz="2400" dirty="0"/>
          </a:p>
          <a:p>
            <a:endParaRPr lang="es-MX" sz="2400" dirty="0"/>
          </a:p>
          <a:p>
            <a:endParaRPr lang="es-MX" sz="24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49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 rot="16200000">
            <a:off x="-3073945" y="3181449"/>
            <a:ext cx="6794949" cy="432048"/>
          </a:xfrm>
        </p:spPr>
        <p:txBody>
          <a:bodyPr>
            <a:normAutofit/>
          </a:bodyPr>
          <a:lstStyle/>
          <a:p>
            <a:r>
              <a:rPr lang="es-MX" sz="1800" dirty="0"/>
              <a:t>Identificación de las necesidades de los clientes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Las actividades que se realizan en un almacén </a:t>
            </a:r>
            <a:r>
              <a:rPr lang="es-MX" sz="2000" dirty="0" smtClean="0"/>
              <a:t>son:</a:t>
            </a:r>
          </a:p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 smtClean="0"/>
              <a:t>Recepción </a:t>
            </a:r>
            <a:r>
              <a:rPr lang="es-MX" sz="2000" dirty="0"/>
              <a:t>(</a:t>
            </a:r>
            <a:r>
              <a:rPr lang="es-MX" sz="2000" i="1" dirty="0" err="1"/>
              <a:t>receiving</a:t>
            </a:r>
            <a:r>
              <a:rPr lang="es-MX" sz="2000" dirty="0" smtClean="0"/>
              <a:t>)</a:t>
            </a:r>
          </a:p>
          <a:p>
            <a:endParaRPr lang="es-MX" sz="2000" dirty="0"/>
          </a:p>
          <a:p>
            <a:r>
              <a:rPr lang="es-MX" sz="2000" dirty="0"/>
              <a:t>Pre-empaque (</a:t>
            </a:r>
            <a:r>
              <a:rPr lang="es-MX" sz="2000" i="1" dirty="0"/>
              <a:t>pre-</a:t>
            </a:r>
            <a:r>
              <a:rPr lang="es-MX" sz="2000" i="1" dirty="0" err="1"/>
              <a:t>packaging</a:t>
            </a:r>
            <a:r>
              <a:rPr lang="es-MX" sz="2000" dirty="0" smtClean="0"/>
              <a:t>)</a:t>
            </a:r>
          </a:p>
          <a:p>
            <a:endParaRPr lang="es-MX" sz="2000" dirty="0"/>
          </a:p>
          <a:p>
            <a:r>
              <a:rPr lang="es-MX" sz="2000" dirty="0"/>
              <a:t>Entrada a posición en almacén (</a:t>
            </a:r>
            <a:r>
              <a:rPr lang="es-MX" sz="2000" i="1" dirty="0" err="1"/>
              <a:t>putaway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r>
              <a:rPr lang="es-MX" sz="2000" dirty="0" smtClean="0"/>
              <a:t>Almacenaje </a:t>
            </a:r>
            <a:r>
              <a:rPr lang="es-MX" sz="2000" dirty="0"/>
              <a:t>(</a:t>
            </a:r>
            <a:r>
              <a:rPr lang="es-MX" sz="2000" i="1" dirty="0" err="1"/>
              <a:t>storage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r>
              <a:rPr lang="es-MX" sz="2000" dirty="0" smtClean="0"/>
              <a:t>Recolección </a:t>
            </a:r>
            <a:r>
              <a:rPr lang="es-MX" sz="2000" dirty="0"/>
              <a:t>de pedidos (</a:t>
            </a:r>
            <a:r>
              <a:rPr lang="es-MX" sz="2000" i="1" dirty="0" err="1"/>
              <a:t>order</a:t>
            </a:r>
            <a:r>
              <a:rPr lang="es-MX" sz="2000" i="1" dirty="0"/>
              <a:t> </a:t>
            </a:r>
            <a:r>
              <a:rPr lang="es-MX" sz="2000" i="1" dirty="0" err="1"/>
              <a:t>picking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r>
              <a:rPr lang="es-MX" sz="2000" dirty="0" smtClean="0"/>
              <a:t>Empaque-etiquetado </a:t>
            </a:r>
            <a:r>
              <a:rPr lang="es-MX" sz="2000" dirty="0"/>
              <a:t>(</a:t>
            </a:r>
            <a:r>
              <a:rPr lang="es-MX" sz="2000" i="1" dirty="0" err="1"/>
              <a:t>packaging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r>
              <a:rPr lang="es-MX" sz="2000" dirty="0" smtClean="0"/>
              <a:t>Embarque </a:t>
            </a:r>
            <a:r>
              <a:rPr lang="es-MX" sz="2000" dirty="0"/>
              <a:t>(</a:t>
            </a:r>
            <a:r>
              <a:rPr lang="es-MX" sz="2000" i="1" dirty="0" err="1"/>
              <a:t>unitizing</a:t>
            </a:r>
            <a:r>
              <a:rPr lang="es-MX" sz="2000" i="1" dirty="0"/>
              <a:t> and </a:t>
            </a:r>
            <a:r>
              <a:rPr lang="es-MX" sz="2000" i="1" dirty="0" err="1"/>
              <a:t>shipping</a:t>
            </a:r>
            <a:r>
              <a:rPr lang="es-MX" sz="2000" dirty="0"/>
              <a:t>)</a:t>
            </a:r>
          </a:p>
          <a:p>
            <a:endParaRPr lang="es-MX" sz="2000" dirty="0" smtClean="0"/>
          </a:p>
          <a:p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23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"/>
            <a:ext cx="835292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b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©</a:t>
            </a:r>
            <a:r>
              <a:rPr lang="es-MX" sz="2800" dirty="0" smtClean="0"/>
              <a:t> </a:t>
            </a:r>
            <a:r>
              <a:rPr lang="es-MX" sz="3000" b="1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3000" b="1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3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>
              <a:cs typeface="Arial" pitchFamily="34" charset="0"/>
            </a:endParaRPr>
          </a:p>
          <a:p>
            <a:pPr marL="0" indent="0">
              <a:buNone/>
            </a:pPr>
            <a:endParaRPr lang="es-MX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Desarrollo de contenido: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Dr. Manuel Farías</a:t>
            </a:r>
          </a:p>
          <a:p>
            <a:pPr marL="0" indent="0">
              <a:buNone/>
            </a:pPr>
            <a:r>
              <a:rPr lang="es-MX" sz="2400" dirty="0" smtClean="0">
                <a:cs typeface="Arial" pitchFamily="34" charset="0"/>
              </a:rPr>
              <a:t>Dr. José Manuel Sánchez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cs typeface="Arial" pitchFamily="34" charset="0"/>
              </a:rPr>
              <a:t>Coordinación académica </a:t>
            </a:r>
            <a:r>
              <a:rPr lang="es-MX" sz="2400" b="1" dirty="0">
                <a:cs typeface="Arial" pitchFamily="34" charset="0"/>
              </a:rPr>
              <a:t>de área</a:t>
            </a:r>
            <a:r>
              <a:rPr lang="es-MX" sz="2400" b="1" dirty="0" smtClean="0">
                <a:cs typeface="Arial" pitchFamily="34" charset="0"/>
              </a:rPr>
              <a:t>: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Ing. Rita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Lizeth</a:t>
            </a: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 Serna Garza MEBC</a:t>
            </a:r>
            <a:b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TecMilenio</a:t>
            </a:r>
            <a:endParaRPr lang="es-MX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b="1" dirty="0" smtClean="0">
                <a:solidFill>
                  <a:srgbClr val="002060"/>
                </a:solidFill>
                <a:cs typeface="Arial" pitchFamily="34" charset="0"/>
              </a:rPr>
              <a:t>Producción</a:t>
            </a:r>
            <a:endParaRPr lang="es-MX" sz="2400" dirty="0"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es-MX" sz="2400" dirty="0" smtClean="0">
                <a:solidFill>
                  <a:srgbClr val="002060"/>
                </a:solidFill>
                <a:cs typeface="Arial" pitchFamily="34" charset="0"/>
              </a:rPr>
              <a:t>Universidad </a:t>
            </a:r>
            <a:r>
              <a:rPr lang="es-MX" sz="2400" dirty="0" err="1" smtClean="0">
                <a:solidFill>
                  <a:srgbClr val="002060"/>
                </a:solidFill>
                <a:cs typeface="Arial" pitchFamily="34" charset="0"/>
              </a:rPr>
              <a:t>TecVirtual</a:t>
            </a:r>
            <a:endParaRPr lang="es-MX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dd0bf9a6e71c5a35a1a35c5da17742b618f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778C9E65FF804BB968DA6528476572" ma:contentTypeVersion="0" ma:contentTypeDescription="Crear nuevo documento." ma:contentTypeScope="" ma:versionID="6203df31d5d367857bebb00d6bde2fdb">
  <xsd:schema xmlns:xsd="http://www.w3.org/2001/XMLSchema" xmlns:xs="http://www.w3.org/2001/XMLSchema" xmlns:p="http://schemas.microsoft.com/office/2006/metadata/properties" xmlns:ns2="0b1e2d32-ce3f-45ac-96c2-efd89ead3af7" targetNamespace="http://schemas.microsoft.com/office/2006/metadata/properties" ma:root="true" ma:fieldsID="5ce51b63a4b705317b2a871d9c6a8c1f" ns2:_="">
    <xsd:import namespace="0b1e2d32-ce3f-45ac-96c2-efd89ead3a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1e2d32-ce3f-45ac-96c2-efd89ead3af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1e2d32-ce3f-45ac-96c2-efd89ead3af7">4YDN7EVPUCAR-457-1112</_dlc_DocId>
    <_dlc_DocIdUrl xmlns="0b1e2d32-ce3f-45ac-96c2-efd89ead3af7">
      <Url>http://tecnologiaeducativa.ruv.itesm.mx/ddautm/DisenoUTM/_layouts/DocIdRedir.aspx?ID=4YDN7EVPUCAR-457-1112</Url>
      <Description>4YDN7EVPUCAR-457-1112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3E2FD80-26AA-40DB-94EC-697F49018040}"/>
</file>

<file path=customXml/itemProps2.xml><?xml version="1.0" encoding="utf-8"?>
<ds:datastoreItem xmlns:ds="http://schemas.openxmlformats.org/officeDocument/2006/customXml" ds:itemID="{B19F3336-FA58-43D2-9463-09B5D1ED26A3}"/>
</file>

<file path=customXml/itemProps3.xml><?xml version="1.0" encoding="utf-8"?>
<ds:datastoreItem xmlns:ds="http://schemas.openxmlformats.org/officeDocument/2006/customXml" ds:itemID="{D4A7477F-36B1-40F6-B50D-F3D231C12FF9}"/>
</file>

<file path=customXml/itemProps4.xml><?xml version="1.0" encoding="utf-8"?>
<ds:datastoreItem xmlns:ds="http://schemas.openxmlformats.org/officeDocument/2006/customXml" ds:itemID="{BC100031-5CA2-468B-82DE-A6F20B50A0F2}"/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339</Words>
  <Application>Microsoft Office PowerPoint</Application>
  <PresentationFormat>Presentación en pantalla (4:3)</PresentationFormat>
  <Paragraphs>72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EucrosiaUPC</vt:lpstr>
      <vt:lpstr>Euphemia</vt:lpstr>
      <vt:lpstr>Office Theme</vt:lpstr>
      <vt:lpstr>1_Office Theme</vt:lpstr>
      <vt:lpstr>Presentación de PowerPoint</vt:lpstr>
      <vt:lpstr>Gestión de transporte, inventarios y almacenes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Deyanira Tamez Vargas</dc:creator>
  <cp:lastModifiedBy>RITA LIZETH SERNA GARZA</cp:lastModifiedBy>
  <cp:revision>131</cp:revision>
  <dcterms:created xsi:type="dcterms:W3CDTF">2012-06-19T19:44:03Z</dcterms:created>
  <dcterms:modified xsi:type="dcterms:W3CDTF">2015-01-23T22:53:27Z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0x010100CA778C9E65FF804BB968DA6528476572</vt:lpwstr>
  </property>
  <property fmtid="{D5CDD505-2E9C-101B-9397-08002B2CF9AE}" pid="3" name="ItemRetentionFormula">
    <vt:lpwstr/>
  </property>
  <property fmtid="{D5CDD505-2E9C-101B-9397-08002B2CF9AE}" pid="4" name="_dlc_policyId">
    <vt:lpwstr/>
  </property>
  <property fmtid="{D5CDD505-2E9C-101B-9397-08002B2CF9AE}" pid="5" name="_dlc_DocIdItemGuid">
    <vt:lpwstr>703da9b7-ea4d-4441-ae7b-a5303221bba4</vt:lpwstr>
  </property>
  <property fmtid="{D5CDD505-2E9C-101B-9397-08002B2CF9AE}" pid="6" name="IsMyDocuments">
    <vt:bool>true</vt:bool>
  </property>
</Properties>
</file>