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4"/>
  </p:notesMasterIdLst>
  <p:handoutMasterIdLst>
    <p:handoutMasterId r:id="rId15"/>
  </p:handoutMasterIdLst>
  <p:sldIdLst>
    <p:sldId id="272" r:id="rId6"/>
    <p:sldId id="256" r:id="rId7"/>
    <p:sldId id="257" r:id="rId8"/>
    <p:sldId id="275" r:id="rId9"/>
    <p:sldId id="276" r:id="rId10"/>
    <p:sldId id="277" r:id="rId11"/>
    <p:sldId id="278" r:id="rId12"/>
    <p:sldId id="270" r:id="rId13"/>
  </p:sldIdLst>
  <p:sldSz cx="9144000" cy="6858000" type="screen4x3"/>
  <p:notesSz cx="6858000" cy="9144000"/>
  <p:custDataLst>
    <p:tags r:id="rId16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 varScale="1">
        <p:scale>
          <a:sx n="84" d="100"/>
          <a:sy n="84" d="100"/>
        </p:scale>
        <p:origin x="1686" y="78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4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59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3805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3878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Control de inventarios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 smtClean="0"/>
              <a:t>El </a:t>
            </a:r>
            <a:r>
              <a:rPr lang="es-MX" sz="2000" dirty="0"/>
              <a:t>control estratégico y operativo de los inventarios es una actividad particularmente intensa en información. Por ejemplo, la siguiente es una lista muestra de la información necesaria para la planificación operativa del inventario a corto plazo.</a:t>
            </a:r>
          </a:p>
          <a:p>
            <a:r>
              <a:rPr lang="es-MX" sz="2000" dirty="0"/>
              <a:t>Cuáles son los artículos almacenados, cantidad y lugar.</a:t>
            </a:r>
          </a:p>
          <a:p>
            <a:r>
              <a:rPr lang="es-MX" sz="2000" dirty="0"/>
              <a:t>Cuáles son los artículos en tránsito, cantidades y fechas estimadas de llegada.</a:t>
            </a:r>
          </a:p>
          <a:p>
            <a:r>
              <a:rPr lang="es-MX" sz="2000" dirty="0"/>
              <a:t>Cuáles son las restricciones de almacenamiento y las necesidades específicas para cada artículo.</a:t>
            </a:r>
          </a:p>
          <a:p>
            <a:r>
              <a:rPr lang="es-MX" sz="2000" dirty="0"/>
              <a:t>El pronóstico de la demanda y el consumo actual de cada artículo.</a:t>
            </a:r>
          </a:p>
          <a:p>
            <a:r>
              <a:rPr lang="es-MX" sz="2000" dirty="0"/>
              <a:t>Los tiempos de entrega y niveles esperados de servicio.</a:t>
            </a:r>
          </a:p>
          <a:p>
            <a:r>
              <a:rPr lang="es-MX" sz="2000" dirty="0"/>
              <a:t>El volumen de espacio disponible en almacén.</a:t>
            </a:r>
          </a:p>
          <a:p>
            <a:r>
              <a:rPr lang="es-MX" sz="2000" dirty="0"/>
              <a:t>Equipo y personal requerido para realizar las operaciones cotidianas para el control de los inventarios.</a:t>
            </a:r>
          </a:p>
          <a:p>
            <a:r>
              <a:rPr lang="es-MX" sz="2000" dirty="0"/>
              <a:t>Costos de almacenaje, mantenimiento y de ordenar.</a:t>
            </a:r>
          </a:p>
          <a:p>
            <a:r>
              <a:rPr lang="es-MX" sz="2000" dirty="0"/>
              <a:t>Costos de servicios de almacenaje, seguros, mermas depreciaciones.</a:t>
            </a:r>
          </a:p>
          <a:p>
            <a:r>
              <a:rPr lang="es-MX" sz="2000" dirty="0"/>
              <a:t>Salarios y prestaciones del personal a cargo del inventario.</a:t>
            </a:r>
          </a:p>
          <a:p>
            <a:endParaRPr lang="es-MX" sz="2000" dirty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400" dirty="0" smtClean="0"/>
              <a:t>Las </a:t>
            </a:r>
            <a:r>
              <a:rPr lang="es-MX" sz="2400" dirty="0"/>
              <a:t>decisiones de planificación estratégica del inventario requiere de información relacionada con:</a:t>
            </a:r>
          </a:p>
          <a:p>
            <a:r>
              <a:rPr lang="es-MX" sz="2400" dirty="0"/>
              <a:t>Costo de cada artículo y su edad en almacenamiento.</a:t>
            </a:r>
          </a:p>
          <a:p>
            <a:r>
              <a:rPr lang="es-MX" sz="2400" dirty="0"/>
              <a:t>Valor estratégico de cada artículo (para la operación de la empresa o para el cliente).</a:t>
            </a:r>
          </a:p>
          <a:p>
            <a:r>
              <a:rPr lang="es-MX" sz="2400" dirty="0"/>
              <a:t>Costos de operación fijos y variables de cada artículo y por cada ubicación de almacenaje.</a:t>
            </a:r>
          </a:p>
          <a:p>
            <a:r>
              <a:rPr lang="es-MX" sz="2400" dirty="0"/>
              <a:t>Agregado de nuevos productos, planes de venta y volúmenes de producción.</a:t>
            </a:r>
          </a:p>
          <a:p>
            <a:r>
              <a:rPr lang="es-MX" sz="2400" dirty="0"/>
              <a:t>Altas bajas y cambios en la información de proveedores y productos.</a:t>
            </a:r>
          </a:p>
          <a:p>
            <a:r>
              <a:rPr lang="es-MX" sz="2400" dirty="0"/>
              <a:t>Alianzas estratégicas y procesos comerciales.</a:t>
            </a:r>
          </a:p>
          <a:p>
            <a:r>
              <a:rPr lang="es-MX" sz="2400" dirty="0"/>
              <a:t>Apertura de nuevos mercados.</a:t>
            </a:r>
          </a:p>
          <a:p>
            <a:r>
              <a:rPr lang="es-MX" sz="2400" dirty="0"/>
              <a:t>Planes de crecimiento de la empresa.</a:t>
            </a:r>
          </a:p>
          <a:p>
            <a:r>
              <a:rPr lang="es-MX" sz="2400" dirty="0"/>
              <a:t>Características del mercado actual y futuro.</a:t>
            </a:r>
          </a:p>
          <a:p>
            <a:r>
              <a:rPr lang="es-MX" sz="2400" dirty="0"/>
              <a:t>Presencia de empresas competidoras.</a:t>
            </a:r>
          </a:p>
          <a:p>
            <a:r>
              <a:rPr lang="es-MX" sz="2400" dirty="0"/>
              <a:t>Visión de mercado de la organización.</a:t>
            </a:r>
          </a:p>
          <a:p>
            <a:r>
              <a:rPr lang="es-MX" sz="2400" dirty="0"/>
              <a:t>Estrategias de crecimiento.</a:t>
            </a:r>
          </a:p>
          <a:p>
            <a:endParaRPr lang="es-MX" sz="12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Existen tres tipos básicos de reposición de </a:t>
            </a:r>
            <a:r>
              <a:rPr lang="es-MX" sz="2400" dirty="0" smtClean="0"/>
              <a:t>inventarios:</a:t>
            </a:r>
          </a:p>
          <a:p>
            <a:pPr marL="0" indent="0">
              <a:buNone/>
            </a:pPr>
            <a:endParaRPr lang="es-MX" sz="2400" dirty="0"/>
          </a:p>
          <a:p>
            <a:r>
              <a:rPr lang="es-MX" sz="2400" dirty="0"/>
              <a:t>Sistema con punto de </a:t>
            </a:r>
            <a:r>
              <a:rPr lang="es-MX" sz="2400" dirty="0" err="1" smtClean="0"/>
              <a:t>reorden</a:t>
            </a:r>
            <a:endParaRPr lang="es-MX" sz="2400" dirty="0" smtClean="0"/>
          </a:p>
          <a:p>
            <a:r>
              <a:rPr lang="es-MX" sz="2400" dirty="0"/>
              <a:t>Sistema de revisión </a:t>
            </a:r>
            <a:r>
              <a:rPr lang="es-MX" sz="2400" dirty="0" smtClean="0"/>
              <a:t>periódica</a:t>
            </a:r>
          </a:p>
          <a:p>
            <a:r>
              <a:rPr lang="es-MX" sz="2400" dirty="0"/>
              <a:t>Pedidos gestionados por la </a:t>
            </a:r>
            <a:r>
              <a:rPr lang="es-MX" sz="2400" dirty="0" smtClean="0"/>
              <a:t>demanda</a:t>
            </a:r>
          </a:p>
          <a:p>
            <a:endParaRPr lang="es-MX" sz="2400" dirty="0"/>
          </a:p>
          <a:p>
            <a:r>
              <a:rPr lang="es-MX" sz="2400" dirty="0"/>
              <a:t>La respuesta para la pregunta: ¿Cuánto ordenar? Es la Cantidad Económica de Pedido (CEP), la cual es el pedido que resulta en el costo total anual más bajo </a:t>
            </a:r>
            <a:r>
              <a:rPr lang="es-MX" sz="2400" dirty="0" smtClean="0"/>
              <a:t>posible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49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Para </a:t>
            </a:r>
            <a:r>
              <a:rPr lang="es-MX" sz="2000" dirty="0"/>
              <a:t>determinar la CEP es importante saber que:</a:t>
            </a:r>
          </a:p>
          <a:p>
            <a:pPr lvl="1"/>
            <a:r>
              <a:rPr lang="es-MX" sz="2000" dirty="0"/>
              <a:t>Costo Total Anual = Costo anual de las compras + Costo anual de pedidos * Costo anual de mantenimiento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endParaRPr lang="es-MX" sz="2000" dirty="0" smtClean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41107" t="31920" r="41883" b="59680"/>
          <a:stretch/>
        </p:blipFill>
        <p:spPr>
          <a:xfrm>
            <a:off x="2915816" y="1412776"/>
            <a:ext cx="2592288" cy="7200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31100" t="31520" r="32045" b="18920"/>
          <a:stretch/>
        </p:blipFill>
        <p:spPr>
          <a:xfrm>
            <a:off x="1691680" y="2348881"/>
            <a:ext cx="561662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Cuanto </a:t>
            </a:r>
            <a:r>
              <a:rPr lang="es-MX" sz="2400" dirty="0" smtClean="0"/>
              <a:t>ordenar</a:t>
            </a:r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400" dirty="0"/>
              <a:t>Cuando ordenar</a:t>
            </a:r>
            <a:endParaRPr lang="es-MX" sz="22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42524" t="47879" r="44246" b="38681"/>
          <a:stretch/>
        </p:blipFill>
        <p:spPr>
          <a:xfrm>
            <a:off x="3275856" y="836712"/>
            <a:ext cx="3331241" cy="190356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45359" t="68008" r="46609" b="24432"/>
          <a:stretch/>
        </p:blipFill>
        <p:spPr>
          <a:xfrm>
            <a:off x="4355976" y="4509120"/>
            <a:ext cx="2016224" cy="106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4YDN7EVPUCAR-457-1110</_dlc_DocId>
    <_dlc_DocIdUrl xmlns="0b1e2d32-ce3f-45ac-96c2-efd89ead3af7">
      <Url>http://tecnologiaeducativa.ruv.itesm.mx/ddautm/DisenoUTM/_layouts/DocIdRedir.aspx?ID=4YDN7EVPUCAR-457-1110</Url>
      <Description>4YDN7EVPUCAR-457-1110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043884F-972D-47E3-A488-4EF9E7092665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F66C341C-9B43-46E1-8FD4-0AC4895CDD91}"/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427</Words>
  <Application>Microsoft Office PowerPoint</Application>
  <PresentationFormat>Presentación en pantalla (4:3)</PresentationFormat>
  <Paragraphs>73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130</cp:revision>
  <dcterms:created xsi:type="dcterms:W3CDTF">2012-06-19T19:44:03Z</dcterms:created>
  <dcterms:modified xsi:type="dcterms:W3CDTF">2015-01-23T22:49:31Z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bda50a52-f18e-4c48-b200-dc6bedae454b</vt:lpwstr>
  </property>
  <property fmtid="{D5CDD505-2E9C-101B-9397-08002B2CF9AE}" pid="6" name="IsMyDocuments">
    <vt:bool>true</vt:bool>
  </property>
</Properties>
</file>