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5"/>
  </p:notesMasterIdLst>
  <p:handoutMasterIdLst>
    <p:handoutMasterId r:id="rId16"/>
  </p:handoutMasterIdLst>
  <p:sldIdLst>
    <p:sldId id="272" r:id="rId6"/>
    <p:sldId id="256" r:id="rId7"/>
    <p:sldId id="257" r:id="rId8"/>
    <p:sldId id="275" r:id="rId9"/>
    <p:sldId id="276" r:id="rId10"/>
    <p:sldId id="277" r:id="rId11"/>
    <p:sldId id="278" r:id="rId12"/>
    <p:sldId id="279" r:id="rId13"/>
    <p:sldId id="270" r:id="rId14"/>
  </p:sldIdLst>
  <p:sldSz cx="9144000" cy="6858000" type="screen4x3"/>
  <p:notesSz cx="6858000" cy="9144000"/>
  <p:custDataLst>
    <p:tags r:id="rId17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>
        <p:scale>
          <a:sx n="66" d="100"/>
          <a:sy n="66" d="100"/>
        </p:scale>
        <p:origin x="2196" y="456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59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3805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3878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947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Tipos de inventarios, costos y administración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s-MX" sz="2000" dirty="0" smtClean="0"/>
              <a:t>En </a:t>
            </a:r>
            <a:r>
              <a:rPr lang="es-MX" sz="2000" dirty="0"/>
              <a:t>tal sentido los inventarios se pueden clasificar de la siguiente forma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23540" t="16401" r="24485" b="34041"/>
          <a:stretch/>
        </p:blipFill>
        <p:spPr>
          <a:xfrm>
            <a:off x="1106173" y="1273237"/>
            <a:ext cx="792088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MX" sz="2000" dirty="0"/>
              <a:t>De la misma manera los diversos artículos que se usen en una organización se podrán clasificar de ésta manera:</a:t>
            </a:r>
            <a:endParaRPr lang="es-MX" sz="12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3068" t="26480" r="24486" b="23960"/>
          <a:stretch/>
        </p:blipFill>
        <p:spPr>
          <a:xfrm>
            <a:off x="840544" y="1174441"/>
            <a:ext cx="799288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Por conveniencia el inventario de una empresa de manufactura se refiere a los diferentes tipos de materiales que forman parte de los productos.  Desde esta perspectiva el inventario de clasifica de la siguiente </a:t>
            </a:r>
            <a:r>
              <a:rPr lang="es-MX" sz="2000" dirty="0" smtClean="0"/>
              <a:t>forma:</a:t>
            </a:r>
            <a:endParaRPr lang="es-MX" sz="2000" dirty="0"/>
          </a:p>
          <a:p>
            <a:endParaRPr lang="es-MX" sz="2000" dirty="0"/>
          </a:p>
          <a:p>
            <a:pPr marL="0" indent="0">
              <a:buNone/>
            </a:pPr>
            <a:endParaRPr lang="es-MX" sz="20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23540" t="27320" r="24012" b="31520"/>
          <a:stretch/>
        </p:blipFill>
        <p:spPr>
          <a:xfrm>
            <a:off x="840544" y="1844824"/>
            <a:ext cx="799288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Los principales costos asociados con el inventario son los </a:t>
            </a:r>
            <a:r>
              <a:rPr lang="es-MX" sz="2000" dirty="0" smtClean="0"/>
              <a:t>siguientes: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MX" sz="2400" b="1" dirty="0"/>
              <a:t>Costo del dinero invertido en </a:t>
            </a:r>
            <a:r>
              <a:rPr lang="es-MX" sz="2400" b="1" dirty="0" smtClean="0"/>
              <a:t>inventario</a:t>
            </a:r>
          </a:p>
          <a:p>
            <a:r>
              <a:rPr lang="es-MX" sz="2400" b="1" dirty="0"/>
              <a:t>Costos de </a:t>
            </a:r>
            <a:r>
              <a:rPr lang="es-MX" sz="2400" b="1" dirty="0" smtClean="0"/>
              <a:t>almacenamiento</a:t>
            </a:r>
          </a:p>
          <a:p>
            <a:r>
              <a:rPr lang="es-MX" sz="2400" b="1" dirty="0"/>
              <a:t>Costos de </a:t>
            </a:r>
            <a:r>
              <a:rPr lang="es-MX" sz="2400" b="1" dirty="0" smtClean="0"/>
              <a:t>ordenar</a:t>
            </a:r>
          </a:p>
          <a:p>
            <a:r>
              <a:rPr lang="es-MX" sz="2400" b="1" dirty="0"/>
              <a:t>Costos de preparación</a:t>
            </a:r>
            <a:r>
              <a:rPr lang="es-MX" sz="2400" dirty="0"/>
              <a:t> </a:t>
            </a:r>
            <a:endParaRPr lang="es-MX" sz="2400" dirty="0" smtClean="0"/>
          </a:p>
          <a:p>
            <a:r>
              <a:rPr lang="es-MX" sz="2400" b="1" dirty="0"/>
              <a:t>Costo de obsolescencia o </a:t>
            </a:r>
            <a:r>
              <a:rPr lang="es-MX" sz="2400" b="1" dirty="0" smtClean="0"/>
              <a:t>deterioro</a:t>
            </a:r>
          </a:p>
          <a:p>
            <a:r>
              <a:rPr lang="es-MX" sz="2400" b="1" dirty="0"/>
              <a:t>Costo de </a:t>
            </a:r>
            <a:r>
              <a:rPr lang="es-MX" sz="2400" b="1" dirty="0" smtClean="0"/>
              <a:t>faltantes</a:t>
            </a:r>
          </a:p>
          <a:p>
            <a:endParaRPr lang="es-MX" sz="24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23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MX" sz="2200" dirty="0"/>
              <a:t>La administración estratégica de inventarios es un asunto de vital importancia para cualquier organización o negocio, ya sea de manufactura o de servicios.  Similarmente, el almacén es un lugar especialmente diseñado y estructurado para guardar, proteger y controlar los bienes, artículos o materiales de una empresa antes de ser requeridos por la organización.  Por tal motivo,  la administración de esta área es de vital importancia para la salud financiera de la empresa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75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Entre las responsabilidades del director de gestión de inventarios se pueden citar las </a:t>
            </a:r>
            <a:r>
              <a:rPr lang="es-MX" sz="2000" dirty="0" smtClean="0"/>
              <a:t>siguientes: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MX" sz="2000" dirty="0"/>
              <a:t>Optimizar el momento de las entregas de productos o materiales.</a:t>
            </a:r>
          </a:p>
          <a:p>
            <a:r>
              <a:rPr lang="es-MX" sz="2000" dirty="0"/>
              <a:t>Minimizar los requerimientos de mantener inventarios.</a:t>
            </a:r>
          </a:p>
          <a:p>
            <a:r>
              <a:rPr lang="es-MX" sz="2000" dirty="0"/>
              <a:t>Reducir la variedad de artículos de compra.</a:t>
            </a:r>
          </a:p>
          <a:p>
            <a:r>
              <a:rPr lang="es-MX" sz="2000" dirty="0"/>
              <a:t>Homogenizar los sistemas de numeración de referencia.</a:t>
            </a:r>
          </a:p>
          <a:p>
            <a:r>
              <a:rPr lang="es-MX" sz="2000" dirty="0"/>
              <a:t>Mejorar la trazabilidad de los materiales.</a:t>
            </a:r>
          </a:p>
          <a:p>
            <a:r>
              <a:rPr lang="es-MX" sz="2000" dirty="0"/>
              <a:t>Planificar la reposición de suministros de acuerdo a los planes de producción de la empresa.</a:t>
            </a:r>
          </a:p>
          <a:p>
            <a:r>
              <a:rPr lang="es-MX" sz="2000" dirty="0"/>
              <a:t>Estar alerta respecto al desarrollo de nuevas tecnologías de información aplicables a la guion de inventarios.</a:t>
            </a:r>
          </a:p>
          <a:p>
            <a:r>
              <a:rPr lang="es-MX" sz="2000" dirty="0"/>
              <a:t>Maximizar los niveles de servicio y de rotación de inventarios minimizando el porcentaje de errores.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465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4YDN7EVPUCAR-457-1108</_dlc_DocId>
    <_dlc_DocIdUrl xmlns="0b1e2d32-ce3f-45ac-96c2-efd89ead3af7">
      <Url>http://tecnologiaeducativa.ruv.itesm.mx/ddautm/DisenoUTM/_layouts/DocIdRedir.aspx?ID=4YDN7EVPUCAR-457-1108</Url>
      <Description>4YDN7EVPUCAR-457-1108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B13A1F6-936C-4621-9A26-88DB09EF492F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EB5AD2DF-E7F2-481C-A54D-0DB1BB32B9E6}"/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285</Words>
  <Application>Microsoft Office PowerPoint</Application>
  <PresentationFormat>Presentación en pantalla (4:3)</PresentationFormat>
  <Paragraphs>50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126</cp:revision>
  <dcterms:created xsi:type="dcterms:W3CDTF">2012-06-19T19:44:03Z</dcterms:created>
  <dcterms:modified xsi:type="dcterms:W3CDTF">2015-01-23T22:25:37Z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9b22a567-3470-4694-a636-21e6f6e28110</vt:lpwstr>
  </property>
  <property fmtid="{D5CDD505-2E9C-101B-9397-08002B2CF9AE}" pid="6" name="IsMyDocuments">
    <vt:bool>true</vt:bool>
  </property>
</Properties>
</file>