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xml" ContentType="application/vnd.openxmlformats-officedocument.presentationml.tags+xml"/>
  <Override PartName="/customXml/itemProps1.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4"/>
  </p:notesMasterIdLst>
  <p:handoutMasterIdLst>
    <p:handoutMasterId r:id="rId15"/>
  </p:handoutMasterIdLst>
  <p:sldIdLst>
    <p:sldId id="272" r:id="rId6"/>
    <p:sldId id="256" r:id="rId7"/>
    <p:sldId id="257" r:id="rId8"/>
    <p:sldId id="275" r:id="rId9"/>
    <p:sldId id="276" r:id="rId10"/>
    <p:sldId id="277" r:id="rId11"/>
    <p:sldId id="278" r:id="rId12"/>
    <p:sldId id="270" r:id="rId13"/>
  </p:sldIdLst>
  <p:sldSz cx="9144000" cy="6858000" type="screen4x3"/>
  <p:notesSz cx="6858000" cy="9144000"/>
  <p:custDataLst>
    <p:tags r:id="rId16"/>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5" autoAdjust="0"/>
    <p:restoredTop sz="94660"/>
  </p:normalViewPr>
  <p:slideViewPr>
    <p:cSldViewPr>
      <p:cViewPr>
        <p:scale>
          <a:sx n="50" d="100"/>
          <a:sy n="50" d="100"/>
        </p:scale>
        <p:origin x="2646" y="798"/>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customXml" Target="../customXml/item4.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183087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358659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6</a:t>
            </a:fld>
            <a:endParaRPr lang="es-MX"/>
          </a:p>
        </p:txBody>
      </p:sp>
    </p:spTree>
    <p:extLst>
      <p:ext uri="{BB962C8B-B14F-4D97-AF65-F5344CB8AC3E}">
        <p14:creationId xmlns:p14="http://schemas.microsoft.com/office/powerpoint/2010/main" val="2933805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7</a:t>
            </a:fld>
            <a:endParaRPr lang="es-MX"/>
          </a:p>
        </p:txBody>
      </p:sp>
    </p:spTree>
    <p:extLst>
      <p:ext uri="{BB962C8B-B14F-4D97-AF65-F5344CB8AC3E}">
        <p14:creationId xmlns:p14="http://schemas.microsoft.com/office/powerpoint/2010/main" val="2423878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8</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a:bodyPr>
          <a:lstStyle/>
          <a:p>
            <a:r>
              <a:rPr lang="es-MX" dirty="0"/>
              <a:t>Tipos de inventarios, costos y administración</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pPr marL="0" indent="0">
              <a:buNone/>
            </a:pPr>
            <a:r>
              <a:rPr lang="es-MX" sz="2000" dirty="0"/>
              <a:t>El inventario, </a:t>
            </a:r>
            <a:r>
              <a:rPr lang="es-MX" sz="2000" i="1" dirty="0"/>
              <a:t>stock </a:t>
            </a:r>
            <a:r>
              <a:rPr lang="es-MX" sz="2000" dirty="0"/>
              <a:t>o existencias (según se le denomine) se define como la acumulación almacenada de recursos materiales para su utilización en un proceso de  transformación. Por lo tanto,  la gestión de inventarios es sencillamente la forma en que se optimiza la acumulación de estos materiales para que el negocio pueda satisfacer la demanda de sus clientes en la entrega de los productos requeridos</a:t>
            </a:r>
            <a:r>
              <a:rPr lang="es-MX" sz="2000" dirty="0" smtClean="0"/>
              <a:t>.</a:t>
            </a:r>
          </a:p>
          <a:p>
            <a:pPr marL="0" indent="0">
              <a:buNone/>
            </a:pPr>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13229" t="46200" r="73541" b="27761"/>
          <a:stretch/>
        </p:blipFill>
        <p:spPr>
          <a:xfrm>
            <a:off x="4913188" y="2636912"/>
            <a:ext cx="2016224" cy="2232248"/>
          </a:xfrm>
          <a:prstGeom prst="rect">
            <a:avLst/>
          </a:prstGeom>
        </p:spPr>
      </p:pic>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000" dirty="0"/>
              <a:t>La gran diversidad de materiales que se manejan como inventarios en las empresas puede clasificarse de diferentes maneras:</a:t>
            </a:r>
            <a:endParaRPr lang="es-MX" sz="12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27320" t="49160" r="29210" b="22280"/>
          <a:stretch/>
        </p:blipFill>
        <p:spPr>
          <a:xfrm>
            <a:off x="1181150" y="2074541"/>
            <a:ext cx="6624736" cy="2448272"/>
          </a:xfrm>
          <a:prstGeom prst="rect">
            <a:avLst/>
          </a:prstGeom>
        </p:spPr>
      </p:pic>
    </p:spTree>
    <p:extLst>
      <p:ext uri="{BB962C8B-B14F-4D97-AF65-F5344CB8AC3E}">
        <p14:creationId xmlns:p14="http://schemas.microsoft.com/office/powerpoint/2010/main" val="755870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pPr marL="0" indent="0">
              <a:buNone/>
            </a:pPr>
            <a:r>
              <a:rPr lang="es-MX" sz="2000" dirty="0"/>
              <a:t>De igual manera, los diversos artículos de inventario de una empresa se podrán clasificar de la siguiente forma:</a:t>
            </a:r>
            <a:endParaRPr lang="es-MX" sz="2000" dirty="0"/>
          </a:p>
          <a:p>
            <a:pPr marL="0" indent="0">
              <a:buNone/>
            </a:pPr>
            <a:endParaRPr lang="es-MX" sz="20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27793" t="50840" r="29211" b="20600"/>
          <a:stretch/>
        </p:blipFill>
        <p:spPr>
          <a:xfrm>
            <a:off x="851144" y="1754723"/>
            <a:ext cx="7971688" cy="2978433"/>
          </a:xfrm>
          <a:prstGeom prst="rect">
            <a:avLst/>
          </a:prstGeom>
        </p:spPr>
      </p:pic>
    </p:spTree>
    <p:extLst>
      <p:ext uri="{BB962C8B-B14F-4D97-AF65-F5344CB8AC3E}">
        <p14:creationId xmlns:p14="http://schemas.microsoft.com/office/powerpoint/2010/main" val="3734913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pPr marL="0" indent="0">
              <a:buNone/>
            </a:pPr>
            <a:r>
              <a:rPr lang="es-MX" sz="2000" dirty="0"/>
              <a:t>La gestión estratégica de los inventarios es importante para cualquier empresa por diversas razones, entre las cuales se pueden mencionar contar con producto para vender, producto para producción y la materia prima necesaria en tiempo y cantidad para apoyo a los procesos de </a:t>
            </a:r>
            <a:r>
              <a:rPr lang="es-MX" sz="2000" dirty="0" smtClean="0"/>
              <a:t>producción</a:t>
            </a:r>
          </a:p>
          <a:p>
            <a:pPr marL="0" indent="0">
              <a:buNone/>
            </a:pPr>
            <a:endParaRPr lang="es-MX" sz="2000" dirty="0"/>
          </a:p>
          <a:p>
            <a:pPr marL="0" indent="0">
              <a:buNone/>
            </a:pPr>
            <a:r>
              <a:rPr lang="es-MX" sz="2000" dirty="0"/>
              <a:t>Una empresa decide mantener inventarios por varias razones; las más habituales son las </a:t>
            </a:r>
            <a:r>
              <a:rPr lang="es-MX" sz="2000" dirty="0" smtClean="0"/>
              <a:t>siguientes:</a:t>
            </a:r>
          </a:p>
          <a:p>
            <a:pPr marL="0" indent="0">
              <a:buNone/>
            </a:pPr>
            <a:endParaRPr lang="es-MX" sz="2000" dirty="0"/>
          </a:p>
          <a:p>
            <a:r>
              <a:rPr lang="es-MX" sz="2000" dirty="0"/>
              <a:t>Error en los pronósticos de la demanda de materiales y </a:t>
            </a:r>
            <a:r>
              <a:rPr lang="es-MX" sz="2000" dirty="0" smtClean="0"/>
              <a:t>productos</a:t>
            </a:r>
          </a:p>
          <a:p>
            <a:r>
              <a:rPr lang="es-MX" sz="2000" dirty="0"/>
              <a:t>Tiempo de entrega de los proveedores</a:t>
            </a:r>
          </a:p>
          <a:p>
            <a:r>
              <a:rPr lang="es-MX" sz="2000" dirty="0"/>
              <a:t>Variabilidad en las entregas de los proveedores.</a:t>
            </a:r>
          </a:p>
          <a:p>
            <a:r>
              <a:rPr lang="es-MX" sz="2000" dirty="0"/>
              <a:t>Cantidad mínima de pedido</a:t>
            </a:r>
          </a:p>
          <a:p>
            <a:r>
              <a:rPr lang="es-MX" sz="2000" dirty="0"/>
              <a:t>Aprovechamiento de descuentos por volumen</a:t>
            </a:r>
          </a:p>
          <a:p>
            <a:r>
              <a:rPr lang="es-MX" sz="2000" dirty="0"/>
              <a:t>Disponibilidad estratégica de materiales</a:t>
            </a:r>
          </a:p>
          <a:p>
            <a:r>
              <a:rPr lang="es-MX" sz="2000" dirty="0"/>
              <a:t>Disponibilidad por consignación</a:t>
            </a:r>
          </a:p>
          <a:p>
            <a:r>
              <a:rPr lang="es-MX" sz="2000" dirty="0"/>
              <a:t>Compartir el costo de transporte</a:t>
            </a: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242344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400" dirty="0"/>
              <a:t>Tener inventario cuesta y no tener también representa un costo. La decisión operativa de toda empresa en relación a los inventarios deberá estar orientada a maximizar el nivel de servicio a los clientes y a minimizar de los costos de mantener.</a:t>
            </a:r>
            <a:endParaRPr lang="es-MX" sz="22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25987" t="49559" r="26291" b="15162"/>
          <a:stretch/>
        </p:blipFill>
        <p:spPr>
          <a:xfrm>
            <a:off x="1043608" y="2564904"/>
            <a:ext cx="7272808" cy="3024336"/>
          </a:xfrm>
          <a:prstGeom prst="rect">
            <a:avLst/>
          </a:prstGeom>
        </p:spPr>
      </p:pic>
    </p:spTree>
    <p:extLst>
      <p:ext uri="{BB962C8B-B14F-4D97-AF65-F5344CB8AC3E}">
        <p14:creationId xmlns:p14="http://schemas.microsoft.com/office/powerpoint/2010/main" val="337751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4YDN7EVPUCAR-457-1107</_dlc_DocId>
    <_dlc_DocIdUrl xmlns="0b1e2d32-ce3f-45ac-96c2-efd89ead3af7">
      <Url>http://tecnologiaeducativa.ruv.itesm.mx/ddautm/DisenoUTM/_layouts/DocIdRedir.aspx?ID=4YDN7EVPUCAR-457-1107</Url>
      <Description>4YDN7EVPUCAR-457-1107</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D361F2E-D042-4C53-A22A-1C2944FF59B4}"/>
</file>

<file path=customXml/itemProps2.xml><?xml version="1.0" encoding="utf-8"?>
<ds:datastoreItem xmlns:ds="http://schemas.openxmlformats.org/officeDocument/2006/customXml" ds:itemID="{D4A7477F-36B1-40F6-B50D-F3D231C12FF9}"/>
</file>

<file path=customXml/itemProps3.xml><?xml version="1.0" encoding="utf-8"?>
<ds:datastoreItem xmlns:ds="http://schemas.openxmlformats.org/officeDocument/2006/customXml" ds:itemID="{B19F3336-FA58-43D2-9463-09B5D1ED26A3}"/>
</file>

<file path=customXml/itemProps4.xml><?xml version="1.0" encoding="utf-8"?>
<ds:datastoreItem xmlns:ds="http://schemas.openxmlformats.org/officeDocument/2006/customXml" ds:itemID="{7EEA442A-6E76-427F-985D-D3DC91B1BB22}"/>
</file>

<file path=docProps/app.xml><?xml version="1.0" encoding="utf-8"?>
<Properties xmlns="http://schemas.openxmlformats.org/officeDocument/2006/extended-properties" xmlns:vt="http://schemas.openxmlformats.org/officeDocument/2006/docPropsVTypes">
  <TotalTime>1014</TotalTime>
  <Words>258</Words>
  <Application>Microsoft Office PowerPoint</Application>
  <PresentationFormat>Presentación en pantalla (4:3)</PresentationFormat>
  <Paragraphs>42</Paragraphs>
  <Slides>8</Slides>
  <Notes>8</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8</vt:i4>
      </vt:variant>
    </vt:vector>
  </HeadingPairs>
  <TitlesOfParts>
    <vt:vector size="15"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127</cp:revision>
  <dcterms:created xsi:type="dcterms:W3CDTF">2012-06-19T19:44:03Z</dcterms:created>
  <dcterms:modified xsi:type="dcterms:W3CDTF">2015-01-23T22:29:52Z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2e4f262e-6ed7-49a0-8106-1d067d29a88d</vt:lpwstr>
  </property>
  <property fmtid="{D5CDD505-2E9C-101B-9397-08002B2CF9AE}" pid="6" name="IsMyDocuments">
    <vt:bool>true</vt:bool>
  </property>
</Properties>
</file>