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1"/>
  </p:sldMasterIdLst>
  <p:notesMasterIdLst>
    <p:notesMasterId r:id="rId17"/>
  </p:notesMasterIdLst>
  <p:sldIdLst>
    <p:sldId id="262" r:id="rId2"/>
    <p:sldId id="291" r:id="rId3"/>
    <p:sldId id="257" r:id="rId4"/>
    <p:sldId id="466" r:id="rId5"/>
    <p:sldId id="504" r:id="rId6"/>
    <p:sldId id="506" r:id="rId7"/>
    <p:sldId id="507" r:id="rId8"/>
    <p:sldId id="482" r:id="rId9"/>
    <p:sldId id="508" r:id="rId10"/>
    <p:sldId id="509" r:id="rId11"/>
    <p:sldId id="510" r:id="rId12"/>
    <p:sldId id="511" r:id="rId13"/>
    <p:sldId id="513" r:id="rId14"/>
    <p:sldId id="492" r:id="rId15"/>
    <p:sldId id="480" r:id="rId16"/>
  </p:sldIdLst>
  <p:sldSz cx="9144000" cy="6858000" type="screen4x3"/>
  <p:notesSz cx="10058400" cy="7772400"/>
  <p:embeddedFontLst>
    <p:embeddedFont>
      <p:font typeface="Calibri" panose="020F0502020204030204" pitchFamily="34" charset="0"/>
      <p:regular r:id="rId18"/>
      <p:bold r:id="rId19"/>
      <p:italic r:id="rId20"/>
      <p:boldItalic r:id="rId21"/>
    </p:embeddedFont>
    <p:embeddedFont>
      <p:font typeface="Jost" panose="020F0502020204030204" pitchFamily="34" charset="0"/>
      <p:regular r:id="rId22"/>
      <p:bold r:id="rId23"/>
      <p:italic r:id="rId24"/>
      <p:boldItalic r:id="rId25"/>
    </p:embeddedFont>
    <p:embeddedFont>
      <p:font typeface="Montserrat" pitchFamily="2" charset="77"/>
      <p:regular r:id="rId26"/>
      <p:bold r:id="rId27"/>
      <p:italic r:id="rId28"/>
      <p:boldItalic r:id="rId29"/>
    </p:embeddedFont>
    <p:embeddedFont>
      <p:font typeface="Montserrat SemiBold" pitchFamily="2" charset="77"/>
      <p:regular r:id="rId30"/>
      <p:bold r:id="rId31"/>
      <p:italic r:id="rId32"/>
      <p:boldItalic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336" userDrawn="1">
          <p15:clr>
            <a:srgbClr val="A4A3A4"/>
          </p15:clr>
        </p15:guide>
        <p15:guide id="3" orient="horz" pos="4080" userDrawn="1">
          <p15:clr>
            <a:srgbClr val="A4A3A4"/>
          </p15:clr>
        </p15:guide>
        <p15:guide id="4" pos="5472" userDrawn="1">
          <p15:clr>
            <a:srgbClr val="A4A3A4"/>
          </p15:clr>
        </p15:guide>
        <p15:guide id="5"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 id="2" name="LIZ MALENI URIBE MARTINEZ" initials="LMUM" lastIdx="12" clrIdx="1">
    <p:extLst>
      <p:ext uri="{19B8F6BF-5375-455C-9EA6-DF929625EA0E}">
        <p15:presenceInfo xmlns:p15="http://schemas.microsoft.com/office/powerpoint/2012/main" userId="S::liz.uribe@tecmilenio.mx::1144c7cc-d6b3-4721-8f27-3425b94f0d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745"/>
    <a:srgbClr val="2B2861"/>
    <a:srgbClr val="2AA645"/>
    <a:srgbClr val="FAD600"/>
    <a:srgbClr val="E53F1F"/>
    <a:srgbClr val="95C93E"/>
    <a:srgbClr val="2BA645"/>
    <a:srgbClr val="F10727"/>
    <a:srgbClr val="FEB42C"/>
    <a:srgbClr val="3AB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autoAdjust="0"/>
    <p:restoredTop sz="95579" autoAdjust="0"/>
  </p:normalViewPr>
  <p:slideViewPr>
    <p:cSldViewPr>
      <p:cViewPr varScale="1">
        <p:scale>
          <a:sx n="98" d="100"/>
          <a:sy n="98" d="100"/>
        </p:scale>
        <p:origin x="1848" y="184"/>
      </p:cViewPr>
      <p:guideLst>
        <p:guide orient="horz" pos="816"/>
        <p:guide pos="336"/>
        <p:guide orient="horz" pos="4080"/>
        <p:guide pos="5472"/>
        <p:guide pos="2880"/>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578EFB-6C01-4D64-9B05-F9F4EF7FABB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4FE4CEA8-5E11-4C4A-8233-E045403696E8}">
      <dgm:prSet phldrT="[Texto]" custT="1"/>
      <dgm:spPr>
        <a:solidFill>
          <a:srgbClr val="29A745"/>
        </a:solidFill>
        <a:ln>
          <a:noFill/>
        </a:ln>
      </dgm:spPr>
      <dgm:t>
        <a:bodyPr/>
        <a:lstStyle/>
        <a:p>
          <a:r>
            <a:rPr lang="es-ES" sz="1000" b="1" dirty="0">
              <a:latin typeface="Montserrat" panose="00000500000000000000" pitchFamily="2" charset="0"/>
            </a:rPr>
            <a:t>Necesidad de rendimiento</a:t>
          </a:r>
        </a:p>
      </dgm:t>
    </dgm:pt>
    <dgm:pt modelId="{85CC855D-76CB-4679-A729-E2F25A795A49}" type="parTrans" cxnId="{07B95242-E1D0-4B01-9DAB-7C6FF8555E2F}">
      <dgm:prSet/>
      <dgm:spPr/>
      <dgm:t>
        <a:bodyPr/>
        <a:lstStyle/>
        <a:p>
          <a:endParaRPr lang="es-ES" sz="1000">
            <a:latin typeface="Montserrat" panose="00000500000000000000" pitchFamily="2" charset="0"/>
          </a:endParaRPr>
        </a:p>
      </dgm:t>
    </dgm:pt>
    <dgm:pt modelId="{E53ACCD0-32B1-46A7-9BA6-402D39150240}" type="sibTrans" cxnId="{07B95242-E1D0-4B01-9DAB-7C6FF8555E2F}">
      <dgm:prSet/>
      <dgm:spPr/>
      <dgm:t>
        <a:bodyPr/>
        <a:lstStyle/>
        <a:p>
          <a:endParaRPr lang="es-ES" sz="1000">
            <a:latin typeface="Montserrat" panose="00000500000000000000" pitchFamily="2" charset="0"/>
          </a:endParaRPr>
        </a:p>
      </dgm:t>
    </dgm:pt>
    <dgm:pt modelId="{7640952C-AE4F-4336-BC8B-5CDE6147A226}">
      <dgm:prSet phldrT="[Texto]" custT="1"/>
      <dgm:spPr>
        <a:solidFill>
          <a:schemeClr val="bg1">
            <a:alpha val="90000"/>
          </a:schemeClr>
        </a:solidFill>
        <a:ln w="28575">
          <a:solidFill>
            <a:srgbClr val="29A745">
              <a:alpha val="90000"/>
            </a:srgbClr>
          </a:solidFill>
        </a:ln>
      </dgm:spPr>
      <dgm:t>
        <a:bodyPr lIns="144000" tIns="251999"/>
        <a:lstStyle/>
        <a:p>
          <a:pPr algn="l"/>
          <a:r>
            <a:rPr lang="es-ES" sz="1000" dirty="0">
              <a:latin typeface="Montserrat" panose="00000500000000000000" pitchFamily="2" charset="0"/>
            </a:rPr>
            <a:t>Se refieren al desempeño del producto y la calidad de sus funciones y características.</a:t>
          </a:r>
        </a:p>
      </dgm:t>
    </dgm:pt>
    <dgm:pt modelId="{748076FA-A031-47B3-BFC1-B999D6F575AC}" type="parTrans" cxnId="{BA68CC24-3493-4E5F-930B-3C9ACA509717}">
      <dgm:prSet/>
      <dgm:spPr/>
      <dgm:t>
        <a:bodyPr/>
        <a:lstStyle/>
        <a:p>
          <a:endParaRPr lang="es-ES" sz="1000">
            <a:latin typeface="Montserrat" panose="00000500000000000000" pitchFamily="2" charset="0"/>
          </a:endParaRPr>
        </a:p>
      </dgm:t>
    </dgm:pt>
    <dgm:pt modelId="{ED610514-D67F-4645-BC0E-7CDE96EE4AC7}" type="sibTrans" cxnId="{BA68CC24-3493-4E5F-930B-3C9ACA509717}">
      <dgm:prSet/>
      <dgm:spPr/>
      <dgm:t>
        <a:bodyPr/>
        <a:lstStyle/>
        <a:p>
          <a:endParaRPr lang="es-ES" sz="1000">
            <a:latin typeface="Montserrat" panose="00000500000000000000" pitchFamily="2" charset="0"/>
          </a:endParaRPr>
        </a:p>
      </dgm:t>
    </dgm:pt>
    <dgm:pt modelId="{0A3D86B8-A5D0-4A7D-9C5D-5BE51BAB6FA9}">
      <dgm:prSet phldrT="[Texto]" custT="1"/>
      <dgm:spPr>
        <a:solidFill>
          <a:srgbClr val="29A745"/>
        </a:solidFill>
        <a:ln>
          <a:noFill/>
        </a:ln>
      </dgm:spPr>
      <dgm:t>
        <a:bodyPr/>
        <a:lstStyle/>
        <a:p>
          <a:r>
            <a:rPr lang="es-ES" sz="1000" b="1" dirty="0">
              <a:latin typeface="Montserrat" panose="00000500000000000000" pitchFamily="2" charset="0"/>
            </a:rPr>
            <a:t>Necesidades emocionales</a:t>
          </a:r>
        </a:p>
      </dgm:t>
    </dgm:pt>
    <dgm:pt modelId="{8B949300-4012-49E1-A1C0-0FA63F31E8AC}" type="parTrans" cxnId="{53C4EA20-DB6F-4574-8E63-70D626D7B80D}">
      <dgm:prSet/>
      <dgm:spPr/>
      <dgm:t>
        <a:bodyPr/>
        <a:lstStyle/>
        <a:p>
          <a:endParaRPr lang="es-ES" sz="1000">
            <a:latin typeface="Montserrat" panose="00000500000000000000" pitchFamily="2" charset="0"/>
          </a:endParaRPr>
        </a:p>
      </dgm:t>
    </dgm:pt>
    <dgm:pt modelId="{FB228B8F-BEA2-4FA3-80D8-A84D9F06DF6C}" type="sibTrans" cxnId="{53C4EA20-DB6F-4574-8E63-70D626D7B80D}">
      <dgm:prSet/>
      <dgm:spPr/>
      <dgm:t>
        <a:bodyPr/>
        <a:lstStyle/>
        <a:p>
          <a:endParaRPr lang="es-ES" sz="1000">
            <a:latin typeface="Montserrat" panose="00000500000000000000" pitchFamily="2" charset="0"/>
          </a:endParaRPr>
        </a:p>
      </dgm:t>
    </dgm:pt>
    <dgm:pt modelId="{7450925D-2088-480A-9C13-C68E42A6080E}">
      <dgm:prSet phldrT="[Texto]" custT="1"/>
      <dgm:spPr>
        <a:solidFill>
          <a:schemeClr val="bg1">
            <a:alpha val="90000"/>
          </a:schemeClr>
        </a:solidFill>
        <a:ln w="28575">
          <a:solidFill>
            <a:srgbClr val="29A745">
              <a:alpha val="90000"/>
            </a:srgbClr>
          </a:solidFill>
        </a:ln>
      </dgm:spPr>
      <dgm:t>
        <a:bodyPr lIns="144000" tIns="251999"/>
        <a:lstStyle/>
        <a:p>
          <a:pPr algn="l"/>
          <a:r>
            <a:rPr lang="es-ES" sz="1000" dirty="0">
              <a:latin typeface="Montserrat" panose="00000500000000000000" pitchFamily="2" charset="0"/>
            </a:rPr>
            <a:t>Se refieren a la apariencia y confort del producto con respecto a las emociones que provoca en el usuario.</a:t>
          </a:r>
        </a:p>
      </dgm:t>
    </dgm:pt>
    <dgm:pt modelId="{BFA488D0-6C9A-47F5-BD07-107993D22C27}" type="parTrans" cxnId="{B69D777B-3AD6-465C-B11F-DE57DC7D916F}">
      <dgm:prSet/>
      <dgm:spPr/>
      <dgm:t>
        <a:bodyPr/>
        <a:lstStyle/>
        <a:p>
          <a:endParaRPr lang="es-ES" sz="1000">
            <a:latin typeface="Montserrat" panose="00000500000000000000" pitchFamily="2" charset="0"/>
          </a:endParaRPr>
        </a:p>
      </dgm:t>
    </dgm:pt>
    <dgm:pt modelId="{CA83167D-BBA5-4A71-A6D6-A6A2BC0421B0}" type="sibTrans" cxnId="{B69D777B-3AD6-465C-B11F-DE57DC7D916F}">
      <dgm:prSet/>
      <dgm:spPr/>
      <dgm:t>
        <a:bodyPr/>
        <a:lstStyle/>
        <a:p>
          <a:endParaRPr lang="es-ES" sz="1000">
            <a:latin typeface="Montserrat" panose="00000500000000000000" pitchFamily="2" charset="0"/>
          </a:endParaRPr>
        </a:p>
      </dgm:t>
    </dgm:pt>
    <dgm:pt modelId="{1C177F9E-194A-4039-AC99-331250D7E117}">
      <dgm:prSet phldrT="[Texto]" custT="1"/>
      <dgm:spPr>
        <a:solidFill>
          <a:srgbClr val="29A745"/>
        </a:solidFill>
        <a:ln>
          <a:noFill/>
        </a:ln>
      </dgm:spPr>
      <dgm:t>
        <a:bodyPr/>
        <a:lstStyle/>
        <a:p>
          <a:r>
            <a:rPr lang="es-ES" sz="1000" b="1" dirty="0">
              <a:latin typeface="Montserrat" panose="00000500000000000000" pitchFamily="2" charset="0"/>
            </a:rPr>
            <a:t>Necesidades sociales</a:t>
          </a:r>
        </a:p>
      </dgm:t>
    </dgm:pt>
    <dgm:pt modelId="{5538C04C-B32A-48AE-8249-FBE87FD9FFF3}" type="parTrans" cxnId="{B100FDEC-85F5-46B0-838F-78FDFBCABF31}">
      <dgm:prSet/>
      <dgm:spPr/>
      <dgm:t>
        <a:bodyPr/>
        <a:lstStyle/>
        <a:p>
          <a:endParaRPr lang="es-ES" sz="1000">
            <a:latin typeface="Montserrat" panose="00000500000000000000" pitchFamily="2" charset="0"/>
          </a:endParaRPr>
        </a:p>
      </dgm:t>
    </dgm:pt>
    <dgm:pt modelId="{7EDACC79-B0D9-44AC-83E7-3A6AA6C6A389}" type="sibTrans" cxnId="{B100FDEC-85F5-46B0-838F-78FDFBCABF31}">
      <dgm:prSet/>
      <dgm:spPr/>
      <dgm:t>
        <a:bodyPr/>
        <a:lstStyle/>
        <a:p>
          <a:endParaRPr lang="es-ES" sz="1000">
            <a:latin typeface="Montserrat" panose="00000500000000000000" pitchFamily="2" charset="0"/>
          </a:endParaRPr>
        </a:p>
      </dgm:t>
    </dgm:pt>
    <dgm:pt modelId="{B744A0DF-CCAE-4E3C-9CC1-973E2AF096B4}">
      <dgm:prSet phldrT="[Texto]" custT="1"/>
      <dgm:spPr>
        <a:solidFill>
          <a:schemeClr val="bg1">
            <a:alpha val="90000"/>
          </a:schemeClr>
        </a:solidFill>
        <a:ln w="28575">
          <a:solidFill>
            <a:srgbClr val="29A745">
              <a:alpha val="90000"/>
            </a:srgbClr>
          </a:solidFill>
        </a:ln>
      </dgm:spPr>
      <dgm:t>
        <a:bodyPr lIns="144000" tIns="251999"/>
        <a:lstStyle/>
        <a:p>
          <a:pPr algn="l"/>
          <a:r>
            <a:rPr lang="es-ES" sz="1000" dirty="0">
              <a:latin typeface="Montserrat" panose="00000500000000000000" pitchFamily="2" charset="0"/>
            </a:rPr>
            <a:t>Se refieren al estatus social o valor de estima que proporciona un producto.</a:t>
          </a:r>
        </a:p>
      </dgm:t>
    </dgm:pt>
    <dgm:pt modelId="{51C13E63-E1B6-4476-9E5C-0DBC2E87FC84}" type="parTrans" cxnId="{08562151-36B9-415B-B3EB-9D22C9FC562B}">
      <dgm:prSet/>
      <dgm:spPr/>
      <dgm:t>
        <a:bodyPr/>
        <a:lstStyle/>
        <a:p>
          <a:endParaRPr lang="es-ES" sz="1000">
            <a:latin typeface="Montserrat" panose="00000500000000000000" pitchFamily="2" charset="0"/>
          </a:endParaRPr>
        </a:p>
      </dgm:t>
    </dgm:pt>
    <dgm:pt modelId="{6DC59898-F39A-4278-8AEC-504F00630989}" type="sibTrans" cxnId="{08562151-36B9-415B-B3EB-9D22C9FC562B}">
      <dgm:prSet/>
      <dgm:spPr/>
      <dgm:t>
        <a:bodyPr/>
        <a:lstStyle/>
        <a:p>
          <a:endParaRPr lang="es-ES" sz="1000">
            <a:latin typeface="Montserrat" panose="00000500000000000000" pitchFamily="2" charset="0"/>
          </a:endParaRPr>
        </a:p>
      </dgm:t>
    </dgm:pt>
    <dgm:pt modelId="{F8B3C012-FBB3-423B-A846-89E24239D085}">
      <dgm:prSet custT="1"/>
      <dgm:spPr>
        <a:solidFill>
          <a:srgbClr val="29A745"/>
        </a:solidFill>
        <a:ln>
          <a:noFill/>
        </a:ln>
      </dgm:spPr>
      <dgm:t>
        <a:bodyPr/>
        <a:lstStyle/>
        <a:p>
          <a:r>
            <a:rPr lang="es-ES" sz="1000" b="1" dirty="0">
              <a:latin typeface="Montserrat" panose="00000500000000000000" pitchFamily="2" charset="0"/>
            </a:rPr>
            <a:t>Necesidades de disponibilidad</a:t>
          </a:r>
        </a:p>
      </dgm:t>
    </dgm:pt>
    <dgm:pt modelId="{05E1F01C-B3EB-430F-9427-3B5BC0788A90}" type="parTrans" cxnId="{740F3958-8A5A-460D-9793-8ED09F264F63}">
      <dgm:prSet/>
      <dgm:spPr/>
      <dgm:t>
        <a:bodyPr/>
        <a:lstStyle/>
        <a:p>
          <a:endParaRPr lang="es-ES" sz="1000">
            <a:latin typeface="Montserrat" panose="00000500000000000000" pitchFamily="2" charset="0"/>
          </a:endParaRPr>
        </a:p>
      </dgm:t>
    </dgm:pt>
    <dgm:pt modelId="{53BEA274-6BF2-4052-AB11-F35E2B00A190}" type="sibTrans" cxnId="{740F3958-8A5A-460D-9793-8ED09F264F63}">
      <dgm:prSet/>
      <dgm:spPr/>
      <dgm:t>
        <a:bodyPr/>
        <a:lstStyle/>
        <a:p>
          <a:endParaRPr lang="es-ES" sz="1000">
            <a:latin typeface="Montserrat" panose="00000500000000000000" pitchFamily="2" charset="0"/>
          </a:endParaRPr>
        </a:p>
      </dgm:t>
    </dgm:pt>
    <dgm:pt modelId="{DE11C322-53CD-417D-8A90-09BDCFC8201D}">
      <dgm:prSet custT="1"/>
      <dgm:spPr>
        <a:solidFill>
          <a:schemeClr val="bg1">
            <a:alpha val="90000"/>
          </a:schemeClr>
        </a:solidFill>
        <a:ln w="28575">
          <a:solidFill>
            <a:srgbClr val="29A745">
              <a:alpha val="90000"/>
            </a:srgbClr>
          </a:solidFill>
        </a:ln>
      </dgm:spPr>
      <dgm:t>
        <a:bodyPr lIns="144000" tIns="251999"/>
        <a:lstStyle/>
        <a:p>
          <a:pPr algn="l"/>
          <a:r>
            <a:rPr lang="es-ES" sz="1000" dirty="0">
              <a:latin typeface="Montserrat" panose="00000500000000000000" pitchFamily="2" charset="0"/>
            </a:rPr>
            <a:t>Se refieren a la forma en que el producto es conseguido por el cliente y las acciones durante su operación y desuso.</a:t>
          </a:r>
        </a:p>
      </dgm:t>
    </dgm:pt>
    <dgm:pt modelId="{830CF722-D1DF-404C-B65A-9AE8F2D18EA8}" type="parTrans" cxnId="{07CFB1AA-661B-4947-B77A-52355899DF79}">
      <dgm:prSet/>
      <dgm:spPr/>
      <dgm:t>
        <a:bodyPr/>
        <a:lstStyle/>
        <a:p>
          <a:endParaRPr lang="es-ES" sz="1000">
            <a:latin typeface="Montserrat" panose="00000500000000000000" pitchFamily="2" charset="0"/>
          </a:endParaRPr>
        </a:p>
      </dgm:t>
    </dgm:pt>
    <dgm:pt modelId="{F1EB1952-2B53-4E91-AFFC-04D82062E37B}" type="sibTrans" cxnId="{07CFB1AA-661B-4947-B77A-52355899DF79}">
      <dgm:prSet/>
      <dgm:spPr/>
      <dgm:t>
        <a:bodyPr/>
        <a:lstStyle/>
        <a:p>
          <a:endParaRPr lang="es-ES" sz="1000">
            <a:latin typeface="Montserrat" panose="00000500000000000000" pitchFamily="2" charset="0"/>
          </a:endParaRPr>
        </a:p>
      </dgm:t>
    </dgm:pt>
    <dgm:pt modelId="{4AF860B3-50DB-467F-BDBF-4188E234CC4B}">
      <dgm:prSet custT="1"/>
      <dgm:spPr>
        <a:solidFill>
          <a:srgbClr val="29A745"/>
        </a:solidFill>
        <a:ln>
          <a:noFill/>
        </a:ln>
      </dgm:spPr>
      <dgm:t>
        <a:bodyPr/>
        <a:lstStyle/>
        <a:p>
          <a:r>
            <a:rPr lang="es-ES" sz="1000" b="1" dirty="0">
              <a:latin typeface="Montserrat" panose="00000500000000000000" pitchFamily="2" charset="0"/>
            </a:rPr>
            <a:t>Necesidades de costo</a:t>
          </a:r>
        </a:p>
      </dgm:t>
    </dgm:pt>
    <dgm:pt modelId="{E253643A-9FB1-4638-B71C-17885692C54F}" type="parTrans" cxnId="{4DD8184B-44B6-42E6-8DB0-C9ECEF71B68E}">
      <dgm:prSet/>
      <dgm:spPr/>
      <dgm:t>
        <a:bodyPr/>
        <a:lstStyle/>
        <a:p>
          <a:endParaRPr lang="es-ES" sz="1000">
            <a:latin typeface="Montserrat" panose="00000500000000000000" pitchFamily="2" charset="0"/>
          </a:endParaRPr>
        </a:p>
      </dgm:t>
    </dgm:pt>
    <dgm:pt modelId="{A0B9CC7B-C7E9-43B6-99F8-00C720B4CD9B}" type="sibTrans" cxnId="{4DD8184B-44B6-42E6-8DB0-C9ECEF71B68E}">
      <dgm:prSet/>
      <dgm:spPr/>
      <dgm:t>
        <a:bodyPr/>
        <a:lstStyle/>
        <a:p>
          <a:endParaRPr lang="es-ES" sz="1000">
            <a:latin typeface="Montserrat" panose="00000500000000000000" pitchFamily="2" charset="0"/>
          </a:endParaRPr>
        </a:p>
      </dgm:t>
    </dgm:pt>
    <dgm:pt modelId="{EE079DF3-A44F-4ABA-A10E-431337245CF5}">
      <dgm:prSet custT="1"/>
      <dgm:spPr>
        <a:solidFill>
          <a:schemeClr val="bg1">
            <a:alpha val="90000"/>
          </a:schemeClr>
        </a:solidFill>
        <a:ln w="28575">
          <a:solidFill>
            <a:srgbClr val="29A745">
              <a:alpha val="90000"/>
            </a:srgbClr>
          </a:solidFill>
        </a:ln>
      </dgm:spPr>
      <dgm:t>
        <a:bodyPr lIns="144000" tIns="251999"/>
        <a:lstStyle/>
        <a:p>
          <a:pPr algn="l"/>
          <a:r>
            <a:rPr lang="es-ES" sz="1000" dirty="0">
              <a:latin typeface="Montserrat" panose="00000500000000000000" pitchFamily="2" charset="0"/>
            </a:rPr>
            <a:t>Se refieren a los aspectos relacionados con el precio y costos del producto.</a:t>
          </a:r>
        </a:p>
      </dgm:t>
    </dgm:pt>
    <dgm:pt modelId="{8F8CA3D1-6AB2-49EB-9E6D-892682AA6221}" type="parTrans" cxnId="{B7407B0E-D89F-4895-97CF-6D24FCB92A1C}">
      <dgm:prSet/>
      <dgm:spPr/>
      <dgm:t>
        <a:bodyPr/>
        <a:lstStyle/>
        <a:p>
          <a:endParaRPr lang="es-ES" sz="1000">
            <a:latin typeface="Montserrat" panose="00000500000000000000" pitchFamily="2" charset="0"/>
          </a:endParaRPr>
        </a:p>
      </dgm:t>
    </dgm:pt>
    <dgm:pt modelId="{D9F575D9-BFD0-473C-BB1B-C0AC743E5F1C}" type="sibTrans" cxnId="{B7407B0E-D89F-4895-97CF-6D24FCB92A1C}">
      <dgm:prSet/>
      <dgm:spPr/>
      <dgm:t>
        <a:bodyPr/>
        <a:lstStyle/>
        <a:p>
          <a:endParaRPr lang="es-ES" sz="1000">
            <a:latin typeface="Montserrat" panose="00000500000000000000" pitchFamily="2" charset="0"/>
          </a:endParaRPr>
        </a:p>
      </dgm:t>
    </dgm:pt>
    <dgm:pt modelId="{08BEB9AB-E21B-47B7-B242-4CDD59C32D9D}" type="pres">
      <dgm:prSet presAssocID="{AB578EFB-6C01-4D64-9B05-F9F4EF7FABBA}" presName="Name0" presStyleCnt="0">
        <dgm:presLayoutVars>
          <dgm:dir/>
          <dgm:animLvl val="lvl"/>
          <dgm:resizeHandles val="exact"/>
        </dgm:presLayoutVars>
      </dgm:prSet>
      <dgm:spPr/>
    </dgm:pt>
    <dgm:pt modelId="{12CF7D7D-0F28-49A5-BAE1-8899ACA5C417}" type="pres">
      <dgm:prSet presAssocID="{4FE4CEA8-5E11-4C4A-8233-E045403696E8}" presName="composite" presStyleCnt="0"/>
      <dgm:spPr/>
    </dgm:pt>
    <dgm:pt modelId="{4DDF12ED-D82D-46ED-B30E-9809DD671C99}" type="pres">
      <dgm:prSet presAssocID="{4FE4CEA8-5E11-4C4A-8233-E045403696E8}" presName="parTx" presStyleLbl="alignNode1" presStyleIdx="0" presStyleCnt="5">
        <dgm:presLayoutVars>
          <dgm:chMax val="0"/>
          <dgm:chPref val="0"/>
          <dgm:bulletEnabled val="1"/>
        </dgm:presLayoutVars>
      </dgm:prSet>
      <dgm:spPr/>
    </dgm:pt>
    <dgm:pt modelId="{984ADAA0-4AF5-4188-86AA-57509567A296}" type="pres">
      <dgm:prSet presAssocID="{4FE4CEA8-5E11-4C4A-8233-E045403696E8}" presName="desTx" presStyleLbl="alignAccFollowNode1" presStyleIdx="0" presStyleCnt="5">
        <dgm:presLayoutVars>
          <dgm:bulletEnabled val="1"/>
        </dgm:presLayoutVars>
      </dgm:prSet>
      <dgm:spPr/>
    </dgm:pt>
    <dgm:pt modelId="{6C4B441E-CE28-4421-AA1D-C87375E3766D}" type="pres">
      <dgm:prSet presAssocID="{E53ACCD0-32B1-46A7-9BA6-402D39150240}" presName="space" presStyleCnt="0"/>
      <dgm:spPr/>
    </dgm:pt>
    <dgm:pt modelId="{A3B9FAC2-D75B-4353-A553-0F0C87C88ECB}" type="pres">
      <dgm:prSet presAssocID="{0A3D86B8-A5D0-4A7D-9C5D-5BE51BAB6FA9}" presName="composite" presStyleCnt="0"/>
      <dgm:spPr/>
    </dgm:pt>
    <dgm:pt modelId="{417D4FA5-4EFA-4EB3-B163-E18355D2EF58}" type="pres">
      <dgm:prSet presAssocID="{0A3D86B8-A5D0-4A7D-9C5D-5BE51BAB6FA9}" presName="parTx" presStyleLbl="alignNode1" presStyleIdx="1" presStyleCnt="5">
        <dgm:presLayoutVars>
          <dgm:chMax val="0"/>
          <dgm:chPref val="0"/>
          <dgm:bulletEnabled val="1"/>
        </dgm:presLayoutVars>
      </dgm:prSet>
      <dgm:spPr/>
    </dgm:pt>
    <dgm:pt modelId="{AE12E1DB-C179-4F71-9F83-8E4EBB4B29F1}" type="pres">
      <dgm:prSet presAssocID="{0A3D86B8-A5D0-4A7D-9C5D-5BE51BAB6FA9}" presName="desTx" presStyleLbl="alignAccFollowNode1" presStyleIdx="1" presStyleCnt="5">
        <dgm:presLayoutVars>
          <dgm:bulletEnabled val="1"/>
        </dgm:presLayoutVars>
      </dgm:prSet>
      <dgm:spPr/>
    </dgm:pt>
    <dgm:pt modelId="{53DC7885-6BBB-4AF9-859E-D764D350285B}" type="pres">
      <dgm:prSet presAssocID="{FB228B8F-BEA2-4FA3-80D8-A84D9F06DF6C}" presName="space" presStyleCnt="0"/>
      <dgm:spPr/>
    </dgm:pt>
    <dgm:pt modelId="{0F9E0246-6D65-478E-A943-0B6C8AE8F0AF}" type="pres">
      <dgm:prSet presAssocID="{F8B3C012-FBB3-423B-A846-89E24239D085}" presName="composite" presStyleCnt="0"/>
      <dgm:spPr/>
    </dgm:pt>
    <dgm:pt modelId="{5F799E30-EE6F-456E-9E36-F0E29A730C20}" type="pres">
      <dgm:prSet presAssocID="{F8B3C012-FBB3-423B-A846-89E24239D085}" presName="parTx" presStyleLbl="alignNode1" presStyleIdx="2" presStyleCnt="5">
        <dgm:presLayoutVars>
          <dgm:chMax val="0"/>
          <dgm:chPref val="0"/>
          <dgm:bulletEnabled val="1"/>
        </dgm:presLayoutVars>
      </dgm:prSet>
      <dgm:spPr/>
    </dgm:pt>
    <dgm:pt modelId="{B0D3E9F3-ABE2-4DF6-8D30-E7A1C32FFD67}" type="pres">
      <dgm:prSet presAssocID="{F8B3C012-FBB3-423B-A846-89E24239D085}" presName="desTx" presStyleLbl="alignAccFollowNode1" presStyleIdx="2" presStyleCnt="5">
        <dgm:presLayoutVars>
          <dgm:bulletEnabled val="1"/>
        </dgm:presLayoutVars>
      </dgm:prSet>
      <dgm:spPr/>
    </dgm:pt>
    <dgm:pt modelId="{9D35CFB3-EE8D-42E3-ABBE-7934844A2DB8}" type="pres">
      <dgm:prSet presAssocID="{53BEA274-6BF2-4052-AB11-F35E2B00A190}" presName="space" presStyleCnt="0"/>
      <dgm:spPr/>
    </dgm:pt>
    <dgm:pt modelId="{106DE086-D7B6-4901-981F-0FBB5B3E1ABC}" type="pres">
      <dgm:prSet presAssocID="{4AF860B3-50DB-467F-BDBF-4188E234CC4B}" presName="composite" presStyleCnt="0"/>
      <dgm:spPr/>
    </dgm:pt>
    <dgm:pt modelId="{52DECF2F-5FE4-411D-942C-279C8CF23295}" type="pres">
      <dgm:prSet presAssocID="{4AF860B3-50DB-467F-BDBF-4188E234CC4B}" presName="parTx" presStyleLbl="alignNode1" presStyleIdx="3" presStyleCnt="5">
        <dgm:presLayoutVars>
          <dgm:chMax val="0"/>
          <dgm:chPref val="0"/>
          <dgm:bulletEnabled val="1"/>
        </dgm:presLayoutVars>
      </dgm:prSet>
      <dgm:spPr/>
    </dgm:pt>
    <dgm:pt modelId="{E9450A47-57CE-4417-947D-65893C4AB1AE}" type="pres">
      <dgm:prSet presAssocID="{4AF860B3-50DB-467F-BDBF-4188E234CC4B}" presName="desTx" presStyleLbl="alignAccFollowNode1" presStyleIdx="3" presStyleCnt="5">
        <dgm:presLayoutVars>
          <dgm:bulletEnabled val="1"/>
        </dgm:presLayoutVars>
      </dgm:prSet>
      <dgm:spPr/>
    </dgm:pt>
    <dgm:pt modelId="{55DFFFAA-1EEC-4396-9308-9FC222566A1F}" type="pres">
      <dgm:prSet presAssocID="{A0B9CC7B-C7E9-43B6-99F8-00C720B4CD9B}" presName="space" presStyleCnt="0"/>
      <dgm:spPr/>
    </dgm:pt>
    <dgm:pt modelId="{6E853256-BD74-4A4F-99BC-27FB588B6F51}" type="pres">
      <dgm:prSet presAssocID="{1C177F9E-194A-4039-AC99-331250D7E117}" presName="composite" presStyleCnt="0"/>
      <dgm:spPr/>
    </dgm:pt>
    <dgm:pt modelId="{7E0B82C5-49CB-4A43-8819-FAF3B9B73FE3}" type="pres">
      <dgm:prSet presAssocID="{1C177F9E-194A-4039-AC99-331250D7E117}" presName="parTx" presStyleLbl="alignNode1" presStyleIdx="4" presStyleCnt="5">
        <dgm:presLayoutVars>
          <dgm:chMax val="0"/>
          <dgm:chPref val="0"/>
          <dgm:bulletEnabled val="1"/>
        </dgm:presLayoutVars>
      </dgm:prSet>
      <dgm:spPr/>
    </dgm:pt>
    <dgm:pt modelId="{5D022E50-C88D-450F-819D-78A31959D784}" type="pres">
      <dgm:prSet presAssocID="{1C177F9E-194A-4039-AC99-331250D7E117}" presName="desTx" presStyleLbl="alignAccFollowNode1" presStyleIdx="4" presStyleCnt="5">
        <dgm:presLayoutVars>
          <dgm:bulletEnabled val="1"/>
        </dgm:presLayoutVars>
      </dgm:prSet>
      <dgm:spPr/>
    </dgm:pt>
  </dgm:ptLst>
  <dgm:cxnLst>
    <dgm:cxn modelId="{7D666F05-67D3-4BA7-8F0E-1E0C41460FE3}" type="presOf" srcId="{4FE4CEA8-5E11-4C4A-8233-E045403696E8}" destId="{4DDF12ED-D82D-46ED-B30E-9809DD671C99}" srcOrd="0" destOrd="0" presId="urn:microsoft.com/office/officeart/2005/8/layout/hList1"/>
    <dgm:cxn modelId="{B7407B0E-D89F-4895-97CF-6D24FCB92A1C}" srcId="{4AF860B3-50DB-467F-BDBF-4188E234CC4B}" destId="{EE079DF3-A44F-4ABA-A10E-431337245CF5}" srcOrd="0" destOrd="0" parTransId="{8F8CA3D1-6AB2-49EB-9E6D-892682AA6221}" sibTransId="{D9F575D9-BFD0-473C-BB1B-C0AC743E5F1C}"/>
    <dgm:cxn modelId="{53C4EA20-DB6F-4574-8E63-70D626D7B80D}" srcId="{AB578EFB-6C01-4D64-9B05-F9F4EF7FABBA}" destId="{0A3D86B8-A5D0-4A7D-9C5D-5BE51BAB6FA9}" srcOrd="1" destOrd="0" parTransId="{8B949300-4012-49E1-A1C0-0FA63F31E8AC}" sibTransId="{FB228B8F-BEA2-4FA3-80D8-A84D9F06DF6C}"/>
    <dgm:cxn modelId="{BA68CC24-3493-4E5F-930B-3C9ACA509717}" srcId="{4FE4CEA8-5E11-4C4A-8233-E045403696E8}" destId="{7640952C-AE4F-4336-BC8B-5CDE6147A226}" srcOrd="0" destOrd="0" parTransId="{748076FA-A031-47B3-BFC1-B999D6F575AC}" sibTransId="{ED610514-D67F-4645-BC0E-7CDE96EE4AC7}"/>
    <dgm:cxn modelId="{07B95242-E1D0-4B01-9DAB-7C6FF8555E2F}" srcId="{AB578EFB-6C01-4D64-9B05-F9F4EF7FABBA}" destId="{4FE4CEA8-5E11-4C4A-8233-E045403696E8}" srcOrd="0" destOrd="0" parTransId="{85CC855D-76CB-4679-A729-E2F25A795A49}" sibTransId="{E53ACCD0-32B1-46A7-9BA6-402D39150240}"/>
    <dgm:cxn modelId="{4DD8184B-44B6-42E6-8DB0-C9ECEF71B68E}" srcId="{AB578EFB-6C01-4D64-9B05-F9F4EF7FABBA}" destId="{4AF860B3-50DB-467F-BDBF-4188E234CC4B}" srcOrd="3" destOrd="0" parTransId="{E253643A-9FB1-4638-B71C-17885692C54F}" sibTransId="{A0B9CC7B-C7E9-43B6-99F8-00C720B4CD9B}"/>
    <dgm:cxn modelId="{C419144E-BAFA-4C11-AF5F-E0AFFFF0E171}" type="presOf" srcId="{4AF860B3-50DB-467F-BDBF-4188E234CC4B}" destId="{52DECF2F-5FE4-411D-942C-279C8CF23295}" srcOrd="0" destOrd="0" presId="urn:microsoft.com/office/officeart/2005/8/layout/hList1"/>
    <dgm:cxn modelId="{0AD7664E-FDD4-4614-B96D-59FCBEC1AE3E}" type="presOf" srcId="{7640952C-AE4F-4336-BC8B-5CDE6147A226}" destId="{984ADAA0-4AF5-4188-86AA-57509567A296}" srcOrd="0" destOrd="0" presId="urn:microsoft.com/office/officeart/2005/8/layout/hList1"/>
    <dgm:cxn modelId="{08562151-36B9-415B-B3EB-9D22C9FC562B}" srcId="{1C177F9E-194A-4039-AC99-331250D7E117}" destId="{B744A0DF-CCAE-4E3C-9CC1-973E2AF096B4}" srcOrd="0" destOrd="0" parTransId="{51C13E63-E1B6-4476-9E5C-0DBC2E87FC84}" sibTransId="{6DC59898-F39A-4278-8AEC-504F00630989}"/>
    <dgm:cxn modelId="{740F3958-8A5A-460D-9793-8ED09F264F63}" srcId="{AB578EFB-6C01-4D64-9B05-F9F4EF7FABBA}" destId="{F8B3C012-FBB3-423B-A846-89E24239D085}" srcOrd="2" destOrd="0" parTransId="{05E1F01C-B3EB-430F-9427-3B5BC0788A90}" sibTransId="{53BEA274-6BF2-4052-AB11-F35E2B00A190}"/>
    <dgm:cxn modelId="{B69D777B-3AD6-465C-B11F-DE57DC7D916F}" srcId="{0A3D86B8-A5D0-4A7D-9C5D-5BE51BAB6FA9}" destId="{7450925D-2088-480A-9C13-C68E42A6080E}" srcOrd="0" destOrd="0" parTransId="{BFA488D0-6C9A-47F5-BD07-107993D22C27}" sibTransId="{CA83167D-BBA5-4A71-A6D6-A6A2BC0421B0}"/>
    <dgm:cxn modelId="{E3802D9D-0F71-496B-85FA-CAF6C71C9847}" type="presOf" srcId="{EE079DF3-A44F-4ABA-A10E-431337245CF5}" destId="{E9450A47-57CE-4417-947D-65893C4AB1AE}" srcOrd="0" destOrd="0" presId="urn:microsoft.com/office/officeart/2005/8/layout/hList1"/>
    <dgm:cxn modelId="{DDB78AA1-3E03-4CEB-BFC4-2C59E9ED639D}" type="presOf" srcId="{B744A0DF-CCAE-4E3C-9CC1-973E2AF096B4}" destId="{5D022E50-C88D-450F-819D-78A31959D784}" srcOrd="0" destOrd="0" presId="urn:microsoft.com/office/officeart/2005/8/layout/hList1"/>
    <dgm:cxn modelId="{07CFB1AA-661B-4947-B77A-52355899DF79}" srcId="{F8B3C012-FBB3-423B-A846-89E24239D085}" destId="{DE11C322-53CD-417D-8A90-09BDCFC8201D}" srcOrd="0" destOrd="0" parTransId="{830CF722-D1DF-404C-B65A-9AE8F2D18EA8}" sibTransId="{F1EB1952-2B53-4E91-AFFC-04D82062E37B}"/>
    <dgm:cxn modelId="{4BEA71B0-CB31-4ECA-8589-4D7277796D22}" type="presOf" srcId="{0A3D86B8-A5D0-4A7D-9C5D-5BE51BAB6FA9}" destId="{417D4FA5-4EFA-4EB3-B163-E18355D2EF58}" srcOrd="0" destOrd="0" presId="urn:microsoft.com/office/officeart/2005/8/layout/hList1"/>
    <dgm:cxn modelId="{935187B2-8879-44C3-AFD9-F2793378848B}" type="presOf" srcId="{AB578EFB-6C01-4D64-9B05-F9F4EF7FABBA}" destId="{08BEB9AB-E21B-47B7-B242-4CDD59C32D9D}" srcOrd="0" destOrd="0" presId="urn:microsoft.com/office/officeart/2005/8/layout/hList1"/>
    <dgm:cxn modelId="{644AD5C7-6339-4B29-B90A-B9F22A6FAF82}" type="presOf" srcId="{7450925D-2088-480A-9C13-C68E42A6080E}" destId="{AE12E1DB-C179-4F71-9F83-8E4EBB4B29F1}" srcOrd="0" destOrd="0" presId="urn:microsoft.com/office/officeart/2005/8/layout/hList1"/>
    <dgm:cxn modelId="{353CC9D3-12EF-4ACD-88B5-F1C01B0706BA}" type="presOf" srcId="{1C177F9E-194A-4039-AC99-331250D7E117}" destId="{7E0B82C5-49CB-4A43-8819-FAF3B9B73FE3}" srcOrd="0" destOrd="0" presId="urn:microsoft.com/office/officeart/2005/8/layout/hList1"/>
    <dgm:cxn modelId="{70650FDC-77E2-4606-90FE-6F6EECF9C62E}" type="presOf" srcId="{F8B3C012-FBB3-423B-A846-89E24239D085}" destId="{5F799E30-EE6F-456E-9E36-F0E29A730C20}" srcOrd="0" destOrd="0" presId="urn:microsoft.com/office/officeart/2005/8/layout/hList1"/>
    <dgm:cxn modelId="{758A27EA-2B37-4A19-8C1C-FDE845B095C0}" type="presOf" srcId="{DE11C322-53CD-417D-8A90-09BDCFC8201D}" destId="{B0D3E9F3-ABE2-4DF6-8D30-E7A1C32FFD67}" srcOrd="0" destOrd="0" presId="urn:microsoft.com/office/officeart/2005/8/layout/hList1"/>
    <dgm:cxn modelId="{B100FDEC-85F5-46B0-838F-78FDFBCABF31}" srcId="{AB578EFB-6C01-4D64-9B05-F9F4EF7FABBA}" destId="{1C177F9E-194A-4039-AC99-331250D7E117}" srcOrd="4" destOrd="0" parTransId="{5538C04C-B32A-48AE-8249-FBE87FD9FFF3}" sibTransId="{7EDACC79-B0D9-44AC-83E7-3A6AA6C6A389}"/>
    <dgm:cxn modelId="{B642584A-7633-429F-9610-71584470DF69}" type="presParOf" srcId="{08BEB9AB-E21B-47B7-B242-4CDD59C32D9D}" destId="{12CF7D7D-0F28-49A5-BAE1-8899ACA5C417}" srcOrd="0" destOrd="0" presId="urn:microsoft.com/office/officeart/2005/8/layout/hList1"/>
    <dgm:cxn modelId="{E6BC6E0F-DB75-41F8-B7D8-610B4700B660}" type="presParOf" srcId="{12CF7D7D-0F28-49A5-BAE1-8899ACA5C417}" destId="{4DDF12ED-D82D-46ED-B30E-9809DD671C99}" srcOrd="0" destOrd="0" presId="urn:microsoft.com/office/officeart/2005/8/layout/hList1"/>
    <dgm:cxn modelId="{F6259899-499F-40B3-B42F-5FAA8C4A61EE}" type="presParOf" srcId="{12CF7D7D-0F28-49A5-BAE1-8899ACA5C417}" destId="{984ADAA0-4AF5-4188-86AA-57509567A296}" srcOrd="1" destOrd="0" presId="urn:microsoft.com/office/officeart/2005/8/layout/hList1"/>
    <dgm:cxn modelId="{30E83B8E-E9CF-4BF5-8520-4A873CB7A681}" type="presParOf" srcId="{08BEB9AB-E21B-47B7-B242-4CDD59C32D9D}" destId="{6C4B441E-CE28-4421-AA1D-C87375E3766D}" srcOrd="1" destOrd="0" presId="urn:microsoft.com/office/officeart/2005/8/layout/hList1"/>
    <dgm:cxn modelId="{FF8DF24A-F688-4A1B-8EAB-D44BFB2962C4}" type="presParOf" srcId="{08BEB9AB-E21B-47B7-B242-4CDD59C32D9D}" destId="{A3B9FAC2-D75B-4353-A553-0F0C87C88ECB}" srcOrd="2" destOrd="0" presId="urn:microsoft.com/office/officeart/2005/8/layout/hList1"/>
    <dgm:cxn modelId="{200819C3-0EC6-41D4-BD8E-2502AF7DC123}" type="presParOf" srcId="{A3B9FAC2-D75B-4353-A553-0F0C87C88ECB}" destId="{417D4FA5-4EFA-4EB3-B163-E18355D2EF58}" srcOrd="0" destOrd="0" presId="urn:microsoft.com/office/officeart/2005/8/layout/hList1"/>
    <dgm:cxn modelId="{CBA7A51C-E8FC-4124-8C63-45C86149962A}" type="presParOf" srcId="{A3B9FAC2-D75B-4353-A553-0F0C87C88ECB}" destId="{AE12E1DB-C179-4F71-9F83-8E4EBB4B29F1}" srcOrd="1" destOrd="0" presId="urn:microsoft.com/office/officeart/2005/8/layout/hList1"/>
    <dgm:cxn modelId="{07D37C64-F3BF-4074-AC3C-97BF734E208C}" type="presParOf" srcId="{08BEB9AB-E21B-47B7-B242-4CDD59C32D9D}" destId="{53DC7885-6BBB-4AF9-859E-D764D350285B}" srcOrd="3" destOrd="0" presId="urn:microsoft.com/office/officeart/2005/8/layout/hList1"/>
    <dgm:cxn modelId="{1D538B30-6621-4BD4-BF97-F91E3BEBFACF}" type="presParOf" srcId="{08BEB9AB-E21B-47B7-B242-4CDD59C32D9D}" destId="{0F9E0246-6D65-478E-A943-0B6C8AE8F0AF}" srcOrd="4" destOrd="0" presId="urn:microsoft.com/office/officeart/2005/8/layout/hList1"/>
    <dgm:cxn modelId="{944DC552-447E-42A1-9D8F-D4899F60978E}" type="presParOf" srcId="{0F9E0246-6D65-478E-A943-0B6C8AE8F0AF}" destId="{5F799E30-EE6F-456E-9E36-F0E29A730C20}" srcOrd="0" destOrd="0" presId="urn:microsoft.com/office/officeart/2005/8/layout/hList1"/>
    <dgm:cxn modelId="{62551FF5-682C-4EBA-8EF9-5DF6C5C6F4DD}" type="presParOf" srcId="{0F9E0246-6D65-478E-A943-0B6C8AE8F0AF}" destId="{B0D3E9F3-ABE2-4DF6-8D30-E7A1C32FFD67}" srcOrd="1" destOrd="0" presId="urn:microsoft.com/office/officeart/2005/8/layout/hList1"/>
    <dgm:cxn modelId="{4769C6FF-F0A0-41EB-A556-4352C352A565}" type="presParOf" srcId="{08BEB9AB-E21B-47B7-B242-4CDD59C32D9D}" destId="{9D35CFB3-EE8D-42E3-ABBE-7934844A2DB8}" srcOrd="5" destOrd="0" presId="urn:microsoft.com/office/officeart/2005/8/layout/hList1"/>
    <dgm:cxn modelId="{F11AC58A-FD57-488F-BB92-5E5386E54552}" type="presParOf" srcId="{08BEB9AB-E21B-47B7-B242-4CDD59C32D9D}" destId="{106DE086-D7B6-4901-981F-0FBB5B3E1ABC}" srcOrd="6" destOrd="0" presId="urn:microsoft.com/office/officeart/2005/8/layout/hList1"/>
    <dgm:cxn modelId="{1BF08ED3-65E2-4295-8F05-B05F8924A372}" type="presParOf" srcId="{106DE086-D7B6-4901-981F-0FBB5B3E1ABC}" destId="{52DECF2F-5FE4-411D-942C-279C8CF23295}" srcOrd="0" destOrd="0" presId="urn:microsoft.com/office/officeart/2005/8/layout/hList1"/>
    <dgm:cxn modelId="{629C52E5-F48B-451B-9768-FB5E5D7B96B3}" type="presParOf" srcId="{106DE086-D7B6-4901-981F-0FBB5B3E1ABC}" destId="{E9450A47-57CE-4417-947D-65893C4AB1AE}" srcOrd="1" destOrd="0" presId="urn:microsoft.com/office/officeart/2005/8/layout/hList1"/>
    <dgm:cxn modelId="{E187C5A7-FC4E-42A9-B8B1-55383417E12B}" type="presParOf" srcId="{08BEB9AB-E21B-47B7-B242-4CDD59C32D9D}" destId="{55DFFFAA-1EEC-4396-9308-9FC222566A1F}" srcOrd="7" destOrd="0" presId="urn:microsoft.com/office/officeart/2005/8/layout/hList1"/>
    <dgm:cxn modelId="{6F02AC97-6FA3-433A-B014-0B9BDCAF63D2}" type="presParOf" srcId="{08BEB9AB-E21B-47B7-B242-4CDD59C32D9D}" destId="{6E853256-BD74-4A4F-99BC-27FB588B6F51}" srcOrd="8" destOrd="0" presId="urn:microsoft.com/office/officeart/2005/8/layout/hList1"/>
    <dgm:cxn modelId="{0B7185D6-1CBC-4C1A-AAA7-F3B164AE1B42}" type="presParOf" srcId="{6E853256-BD74-4A4F-99BC-27FB588B6F51}" destId="{7E0B82C5-49CB-4A43-8819-FAF3B9B73FE3}" srcOrd="0" destOrd="0" presId="urn:microsoft.com/office/officeart/2005/8/layout/hList1"/>
    <dgm:cxn modelId="{A6E1AFCF-AF6B-4AEF-B37B-3BCAB06E6444}" type="presParOf" srcId="{6E853256-BD74-4A4F-99BC-27FB588B6F51}" destId="{5D022E50-C88D-450F-819D-78A31959D78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21ECB2-CD21-46F5-A1EB-9B9F15B553C2}"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ES"/>
        </a:p>
      </dgm:t>
    </dgm:pt>
    <dgm:pt modelId="{AA3BCC65-FB60-4505-98E0-B9E6767F8256}">
      <dgm:prSet phldrT="[Texto]" custT="1"/>
      <dgm:spPr>
        <a:solidFill>
          <a:srgbClr val="2B2861"/>
        </a:solidFill>
      </dgm:spPr>
      <dgm:t>
        <a:bodyPr lIns="251999" rIns="216000"/>
        <a:lstStyle/>
        <a:p>
          <a:r>
            <a:rPr lang="es-ES" sz="1300" b="1" dirty="0"/>
            <a:t>Atractiva</a:t>
          </a:r>
          <a:r>
            <a:rPr lang="es-ES" sz="1300" dirty="0"/>
            <a:t>: si los clientes valoran cuando está presente aunque no noten su ausencia.</a:t>
          </a:r>
        </a:p>
      </dgm:t>
    </dgm:pt>
    <dgm:pt modelId="{D91C82DC-0766-459C-BA03-1CF80EFBA95D}" type="parTrans" cxnId="{0064FB64-665C-44BD-B91D-254585C1D387}">
      <dgm:prSet/>
      <dgm:spPr/>
      <dgm:t>
        <a:bodyPr/>
        <a:lstStyle/>
        <a:p>
          <a:endParaRPr lang="es-ES"/>
        </a:p>
      </dgm:t>
    </dgm:pt>
    <dgm:pt modelId="{E860439F-93DB-43A7-94BB-327ADDA46606}" type="sibTrans" cxnId="{0064FB64-665C-44BD-B91D-254585C1D387}">
      <dgm:prSet/>
      <dgm:spPr/>
      <dgm:t>
        <a:bodyPr/>
        <a:lstStyle/>
        <a:p>
          <a:endParaRPr lang="es-ES"/>
        </a:p>
      </dgm:t>
    </dgm:pt>
    <dgm:pt modelId="{B4873F54-F2AB-4F08-A2CD-BAC4E6704978}">
      <dgm:prSet phldrT="[Texto]" custT="1"/>
      <dgm:spPr>
        <a:solidFill>
          <a:srgbClr val="2B2861"/>
        </a:solidFill>
      </dgm:spPr>
      <dgm:t>
        <a:bodyPr lIns="251999" rIns="216000"/>
        <a:lstStyle/>
        <a:p>
          <a:r>
            <a:rPr lang="es-ES" sz="1300" b="1" dirty="0"/>
            <a:t>Obligatoria</a:t>
          </a:r>
          <a:r>
            <a:rPr lang="es-ES" sz="1300" dirty="0"/>
            <a:t>: si su ausencia provoca insatisfacción aunque la presencia se dé por hecha.</a:t>
          </a:r>
        </a:p>
      </dgm:t>
    </dgm:pt>
    <dgm:pt modelId="{72F94DC7-3F34-4B29-A42F-3BDFC9EA731E}" type="parTrans" cxnId="{0B7FFB4C-2C9F-407F-BC0B-6B90C48A7F68}">
      <dgm:prSet/>
      <dgm:spPr/>
      <dgm:t>
        <a:bodyPr/>
        <a:lstStyle/>
        <a:p>
          <a:endParaRPr lang="es-ES"/>
        </a:p>
      </dgm:t>
    </dgm:pt>
    <dgm:pt modelId="{224377F2-62C6-4E83-8A28-CD728E63F995}" type="sibTrans" cxnId="{0B7FFB4C-2C9F-407F-BC0B-6B90C48A7F68}">
      <dgm:prSet/>
      <dgm:spPr/>
      <dgm:t>
        <a:bodyPr/>
        <a:lstStyle/>
        <a:p>
          <a:endParaRPr lang="es-ES"/>
        </a:p>
      </dgm:t>
    </dgm:pt>
    <dgm:pt modelId="{3E8D821B-919E-4C2A-B688-2BE1737F1EC3}">
      <dgm:prSet phldrT="[Texto]" custT="1"/>
      <dgm:spPr>
        <a:solidFill>
          <a:srgbClr val="2B2861"/>
        </a:solidFill>
      </dgm:spPr>
      <dgm:t>
        <a:bodyPr lIns="251999" rIns="216000"/>
        <a:lstStyle/>
        <a:p>
          <a:r>
            <a:rPr lang="es-ES" sz="1300" b="1" dirty="0"/>
            <a:t>Unidimensional</a:t>
          </a:r>
          <a:r>
            <a:rPr lang="es-ES" sz="1300" dirty="0"/>
            <a:t>: si aumenta la satisfacción del cliente con incremento de su funcionalidad. </a:t>
          </a:r>
        </a:p>
      </dgm:t>
    </dgm:pt>
    <dgm:pt modelId="{499C7ACD-27A3-484F-9FCC-B6DD5B8233F8}" type="parTrans" cxnId="{4C25FA31-A394-4D01-97C9-89849A018731}">
      <dgm:prSet/>
      <dgm:spPr/>
      <dgm:t>
        <a:bodyPr/>
        <a:lstStyle/>
        <a:p>
          <a:endParaRPr lang="es-ES"/>
        </a:p>
      </dgm:t>
    </dgm:pt>
    <dgm:pt modelId="{65BEA816-67C3-4B11-8A37-8F4F2100FF28}" type="sibTrans" cxnId="{4C25FA31-A394-4D01-97C9-89849A018731}">
      <dgm:prSet/>
      <dgm:spPr/>
      <dgm:t>
        <a:bodyPr/>
        <a:lstStyle/>
        <a:p>
          <a:endParaRPr lang="es-ES"/>
        </a:p>
      </dgm:t>
    </dgm:pt>
    <dgm:pt modelId="{1AC46758-B409-4EE5-BBEC-68ECFADEA816}" type="pres">
      <dgm:prSet presAssocID="{D521ECB2-CD21-46F5-A1EB-9B9F15B553C2}" presName="linear" presStyleCnt="0">
        <dgm:presLayoutVars>
          <dgm:animLvl val="lvl"/>
          <dgm:resizeHandles val="exact"/>
        </dgm:presLayoutVars>
      </dgm:prSet>
      <dgm:spPr/>
    </dgm:pt>
    <dgm:pt modelId="{D3A3C75F-DA28-41F2-BD98-78305DF2BA97}" type="pres">
      <dgm:prSet presAssocID="{AA3BCC65-FB60-4505-98E0-B9E6767F8256}" presName="parentText" presStyleLbl="node1" presStyleIdx="0" presStyleCnt="3" custLinFactNeighborX="-277" custLinFactNeighborY="8523">
        <dgm:presLayoutVars>
          <dgm:chMax val="0"/>
          <dgm:bulletEnabled val="1"/>
        </dgm:presLayoutVars>
      </dgm:prSet>
      <dgm:spPr/>
    </dgm:pt>
    <dgm:pt modelId="{71645FE8-52FB-4672-83B3-5D590A209D7A}" type="pres">
      <dgm:prSet presAssocID="{E860439F-93DB-43A7-94BB-327ADDA46606}" presName="spacer" presStyleCnt="0"/>
      <dgm:spPr/>
    </dgm:pt>
    <dgm:pt modelId="{9D77ACBF-C5A4-4885-B4F6-8F5DD6C12AE3}" type="pres">
      <dgm:prSet presAssocID="{B4873F54-F2AB-4F08-A2CD-BAC4E6704978}" presName="parentText" presStyleLbl="node1" presStyleIdx="1" presStyleCnt="3">
        <dgm:presLayoutVars>
          <dgm:chMax val="0"/>
          <dgm:bulletEnabled val="1"/>
        </dgm:presLayoutVars>
      </dgm:prSet>
      <dgm:spPr/>
    </dgm:pt>
    <dgm:pt modelId="{EDAD6DE4-29C6-4CC7-A97D-0626CA109731}" type="pres">
      <dgm:prSet presAssocID="{224377F2-62C6-4E83-8A28-CD728E63F995}" presName="spacer" presStyleCnt="0"/>
      <dgm:spPr/>
    </dgm:pt>
    <dgm:pt modelId="{35CFCD46-3818-4C24-801E-F11BF018A5FD}" type="pres">
      <dgm:prSet presAssocID="{3E8D821B-919E-4C2A-B688-2BE1737F1EC3}" presName="parentText" presStyleLbl="node1" presStyleIdx="2" presStyleCnt="3">
        <dgm:presLayoutVars>
          <dgm:chMax val="0"/>
          <dgm:bulletEnabled val="1"/>
        </dgm:presLayoutVars>
      </dgm:prSet>
      <dgm:spPr/>
    </dgm:pt>
  </dgm:ptLst>
  <dgm:cxnLst>
    <dgm:cxn modelId="{4C25FA31-A394-4D01-97C9-89849A018731}" srcId="{D521ECB2-CD21-46F5-A1EB-9B9F15B553C2}" destId="{3E8D821B-919E-4C2A-B688-2BE1737F1EC3}" srcOrd="2" destOrd="0" parTransId="{499C7ACD-27A3-484F-9FCC-B6DD5B8233F8}" sibTransId="{65BEA816-67C3-4B11-8A37-8F4F2100FF28}"/>
    <dgm:cxn modelId="{B59FFB4A-C8E6-4F7C-BC60-1F2267E8CBA0}" type="presOf" srcId="{D521ECB2-CD21-46F5-A1EB-9B9F15B553C2}" destId="{1AC46758-B409-4EE5-BBEC-68ECFADEA816}" srcOrd="0" destOrd="0" presId="urn:microsoft.com/office/officeart/2005/8/layout/vList2"/>
    <dgm:cxn modelId="{0B7FFB4C-2C9F-407F-BC0B-6B90C48A7F68}" srcId="{D521ECB2-CD21-46F5-A1EB-9B9F15B553C2}" destId="{B4873F54-F2AB-4F08-A2CD-BAC4E6704978}" srcOrd="1" destOrd="0" parTransId="{72F94DC7-3F34-4B29-A42F-3BDFC9EA731E}" sibTransId="{224377F2-62C6-4E83-8A28-CD728E63F995}"/>
    <dgm:cxn modelId="{72C2784D-8233-4378-9792-3DAB8BD760F4}" type="presOf" srcId="{3E8D821B-919E-4C2A-B688-2BE1737F1EC3}" destId="{35CFCD46-3818-4C24-801E-F11BF018A5FD}" srcOrd="0" destOrd="0" presId="urn:microsoft.com/office/officeart/2005/8/layout/vList2"/>
    <dgm:cxn modelId="{0064FB64-665C-44BD-B91D-254585C1D387}" srcId="{D521ECB2-CD21-46F5-A1EB-9B9F15B553C2}" destId="{AA3BCC65-FB60-4505-98E0-B9E6767F8256}" srcOrd="0" destOrd="0" parTransId="{D91C82DC-0766-459C-BA03-1CF80EFBA95D}" sibTransId="{E860439F-93DB-43A7-94BB-327ADDA46606}"/>
    <dgm:cxn modelId="{87A172AD-9B3C-4542-ADA6-C73115B4EBDC}" type="presOf" srcId="{AA3BCC65-FB60-4505-98E0-B9E6767F8256}" destId="{D3A3C75F-DA28-41F2-BD98-78305DF2BA97}" srcOrd="0" destOrd="0" presId="urn:microsoft.com/office/officeart/2005/8/layout/vList2"/>
    <dgm:cxn modelId="{24495ED3-8BB5-4446-B959-BE00BE00BF9E}" type="presOf" srcId="{B4873F54-F2AB-4F08-A2CD-BAC4E6704978}" destId="{9D77ACBF-C5A4-4885-B4F6-8F5DD6C12AE3}" srcOrd="0" destOrd="0" presId="urn:microsoft.com/office/officeart/2005/8/layout/vList2"/>
    <dgm:cxn modelId="{25C268E2-3D2C-4250-9783-88D368EF9538}" type="presParOf" srcId="{1AC46758-B409-4EE5-BBEC-68ECFADEA816}" destId="{D3A3C75F-DA28-41F2-BD98-78305DF2BA97}" srcOrd="0" destOrd="0" presId="urn:microsoft.com/office/officeart/2005/8/layout/vList2"/>
    <dgm:cxn modelId="{73C326E9-85C6-47BA-A6D8-3654967EEF6C}" type="presParOf" srcId="{1AC46758-B409-4EE5-BBEC-68ECFADEA816}" destId="{71645FE8-52FB-4672-83B3-5D590A209D7A}" srcOrd="1" destOrd="0" presId="urn:microsoft.com/office/officeart/2005/8/layout/vList2"/>
    <dgm:cxn modelId="{7FDEF740-B65F-4DD6-802B-1F418C237911}" type="presParOf" srcId="{1AC46758-B409-4EE5-BBEC-68ECFADEA816}" destId="{9D77ACBF-C5A4-4885-B4F6-8F5DD6C12AE3}" srcOrd="2" destOrd="0" presId="urn:microsoft.com/office/officeart/2005/8/layout/vList2"/>
    <dgm:cxn modelId="{63DF4EE1-3B7D-4E35-BF7E-28C780DEAEB3}" type="presParOf" srcId="{1AC46758-B409-4EE5-BBEC-68ECFADEA816}" destId="{EDAD6DE4-29C6-4CC7-A97D-0626CA109731}" srcOrd="3" destOrd="0" presId="urn:microsoft.com/office/officeart/2005/8/layout/vList2"/>
    <dgm:cxn modelId="{C41AE1A7-3974-4919-8CEA-F2382735E973}" type="presParOf" srcId="{1AC46758-B409-4EE5-BBEC-68ECFADEA816}" destId="{35CFCD46-3818-4C24-801E-F11BF018A5F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F12ED-D82D-46ED-B30E-9809DD671C99}">
      <dsp:nvSpPr>
        <dsp:cNvPr id="0" name=""/>
        <dsp:cNvSpPr/>
      </dsp:nvSpPr>
      <dsp:spPr>
        <a:xfrm>
          <a:off x="3821" y="4537"/>
          <a:ext cx="1465063" cy="586025"/>
        </a:xfrm>
        <a:prstGeom prst="rect">
          <a:avLst/>
        </a:prstGeom>
        <a:solidFill>
          <a:srgbClr val="29A74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s-ES" sz="1000" b="1" kern="1200" dirty="0">
              <a:latin typeface="Montserrat" panose="00000500000000000000" pitchFamily="2" charset="0"/>
            </a:rPr>
            <a:t>Necesidad de rendimiento</a:t>
          </a:r>
        </a:p>
      </dsp:txBody>
      <dsp:txXfrm>
        <a:off x="3821" y="4537"/>
        <a:ext cx="1465063" cy="586025"/>
      </dsp:txXfrm>
    </dsp:sp>
    <dsp:sp modelId="{984ADAA0-4AF5-4188-86AA-57509567A296}">
      <dsp:nvSpPr>
        <dsp:cNvPr id="0" name=""/>
        <dsp:cNvSpPr/>
      </dsp:nvSpPr>
      <dsp:spPr>
        <a:xfrm>
          <a:off x="3821" y="590563"/>
          <a:ext cx="1465063" cy="1493279"/>
        </a:xfrm>
        <a:prstGeom prst="rect">
          <a:avLst/>
        </a:prstGeom>
        <a:solidFill>
          <a:schemeClr val="bg1">
            <a:alpha val="90000"/>
          </a:schemeClr>
        </a:solidFill>
        <a:ln w="28575" cap="flat" cmpd="sng" algn="ctr">
          <a:solidFill>
            <a:srgbClr val="29A74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251999" rIns="71120" bIns="80010" numCol="1" spcCol="1270" anchor="t" anchorCtr="0">
          <a:noAutofit/>
        </a:bodyPr>
        <a:lstStyle/>
        <a:p>
          <a:pPr marL="57150" lvl="1" indent="-57150" algn="l" defTabSz="444500">
            <a:lnSpc>
              <a:spcPct val="90000"/>
            </a:lnSpc>
            <a:spcBef>
              <a:spcPct val="0"/>
            </a:spcBef>
            <a:spcAft>
              <a:spcPct val="15000"/>
            </a:spcAft>
            <a:buChar char="•"/>
          </a:pPr>
          <a:r>
            <a:rPr lang="es-ES" sz="1000" kern="1200" dirty="0">
              <a:latin typeface="Montserrat" panose="00000500000000000000" pitchFamily="2" charset="0"/>
            </a:rPr>
            <a:t>Se refieren al desempeño del producto y la calidad de sus funciones y características.</a:t>
          </a:r>
        </a:p>
      </dsp:txBody>
      <dsp:txXfrm>
        <a:off x="3821" y="590563"/>
        <a:ext cx="1465063" cy="1493279"/>
      </dsp:txXfrm>
    </dsp:sp>
    <dsp:sp modelId="{417D4FA5-4EFA-4EB3-B163-E18355D2EF58}">
      <dsp:nvSpPr>
        <dsp:cNvPr id="0" name=""/>
        <dsp:cNvSpPr/>
      </dsp:nvSpPr>
      <dsp:spPr>
        <a:xfrm>
          <a:off x="1673994" y="4537"/>
          <a:ext cx="1465063" cy="586025"/>
        </a:xfrm>
        <a:prstGeom prst="rect">
          <a:avLst/>
        </a:prstGeom>
        <a:solidFill>
          <a:srgbClr val="29A74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s-ES" sz="1000" b="1" kern="1200" dirty="0">
              <a:latin typeface="Montserrat" panose="00000500000000000000" pitchFamily="2" charset="0"/>
            </a:rPr>
            <a:t>Necesidades emocionales</a:t>
          </a:r>
        </a:p>
      </dsp:txBody>
      <dsp:txXfrm>
        <a:off x="1673994" y="4537"/>
        <a:ext cx="1465063" cy="586025"/>
      </dsp:txXfrm>
    </dsp:sp>
    <dsp:sp modelId="{AE12E1DB-C179-4F71-9F83-8E4EBB4B29F1}">
      <dsp:nvSpPr>
        <dsp:cNvPr id="0" name=""/>
        <dsp:cNvSpPr/>
      </dsp:nvSpPr>
      <dsp:spPr>
        <a:xfrm>
          <a:off x="1673994" y="590563"/>
          <a:ext cx="1465063" cy="1493279"/>
        </a:xfrm>
        <a:prstGeom prst="rect">
          <a:avLst/>
        </a:prstGeom>
        <a:solidFill>
          <a:schemeClr val="bg1">
            <a:alpha val="90000"/>
          </a:schemeClr>
        </a:solidFill>
        <a:ln w="28575" cap="flat" cmpd="sng" algn="ctr">
          <a:solidFill>
            <a:srgbClr val="29A74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251999" rIns="71120" bIns="80010" numCol="1" spcCol="1270" anchor="t" anchorCtr="0">
          <a:noAutofit/>
        </a:bodyPr>
        <a:lstStyle/>
        <a:p>
          <a:pPr marL="57150" lvl="1" indent="-57150" algn="l" defTabSz="444500">
            <a:lnSpc>
              <a:spcPct val="90000"/>
            </a:lnSpc>
            <a:spcBef>
              <a:spcPct val="0"/>
            </a:spcBef>
            <a:spcAft>
              <a:spcPct val="15000"/>
            </a:spcAft>
            <a:buChar char="•"/>
          </a:pPr>
          <a:r>
            <a:rPr lang="es-ES" sz="1000" kern="1200" dirty="0">
              <a:latin typeface="Montserrat" panose="00000500000000000000" pitchFamily="2" charset="0"/>
            </a:rPr>
            <a:t>Se refieren a la apariencia y confort del producto con respecto a las emociones que provoca en el usuario.</a:t>
          </a:r>
        </a:p>
      </dsp:txBody>
      <dsp:txXfrm>
        <a:off x="1673994" y="590563"/>
        <a:ext cx="1465063" cy="1493279"/>
      </dsp:txXfrm>
    </dsp:sp>
    <dsp:sp modelId="{5F799E30-EE6F-456E-9E36-F0E29A730C20}">
      <dsp:nvSpPr>
        <dsp:cNvPr id="0" name=""/>
        <dsp:cNvSpPr/>
      </dsp:nvSpPr>
      <dsp:spPr>
        <a:xfrm>
          <a:off x="3344167" y="4537"/>
          <a:ext cx="1465063" cy="586025"/>
        </a:xfrm>
        <a:prstGeom prst="rect">
          <a:avLst/>
        </a:prstGeom>
        <a:solidFill>
          <a:srgbClr val="29A74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s-ES" sz="1000" b="1" kern="1200" dirty="0">
              <a:latin typeface="Montserrat" panose="00000500000000000000" pitchFamily="2" charset="0"/>
            </a:rPr>
            <a:t>Necesidades de disponibilidad</a:t>
          </a:r>
        </a:p>
      </dsp:txBody>
      <dsp:txXfrm>
        <a:off x="3344167" y="4537"/>
        <a:ext cx="1465063" cy="586025"/>
      </dsp:txXfrm>
    </dsp:sp>
    <dsp:sp modelId="{B0D3E9F3-ABE2-4DF6-8D30-E7A1C32FFD67}">
      <dsp:nvSpPr>
        <dsp:cNvPr id="0" name=""/>
        <dsp:cNvSpPr/>
      </dsp:nvSpPr>
      <dsp:spPr>
        <a:xfrm>
          <a:off x="3344167" y="590563"/>
          <a:ext cx="1465063" cy="1493279"/>
        </a:xfrm>
        <a:prstGeom prst="rect">
          <a:avLst/>
        </a:prstGeom>
        <a:solidFill>
          <a:schemeClr val="bg1">
            <a:alpha val="90000"/>
          </a:schemeClr>
        </a:solidFill>
        <a:ln w="28575" cap="flat" cmpd="sng" algn="ctr">
          <a:solidFill>
            <a:srgbClr val="29A74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251999" rIns="71120" bIns="80010" numCol="1" spcCol="1270" anchor="t" anchorCtr="0">
          <a:noAutofit/>
        </a:bodyPr>
        <a:lstStyle/>
        <a:p>
          <a:pPr marL="57150" lvl="1" indent="-57150" algn="l" defTabSz="444500">
            <a:lnSpc>
              <a:spcPct val="90000"/>
            </a:lnSpc>
            <a:spcBef>
              <a:spcPct val="0"/>
            </a:spcBef>
            <a:spcAft>
              <a:spcPct val="15000"/>
            </a:spcAft>
            <a:buChar char="•"/>
          </a:pPr>
          <a:r>
            <a:rPr lang="es-ES" sz="1000" kern="1200" dirty="0">
              <a:latin typeface="Montserrat" panose="00000500000000000000" pitchFamily="2" charset="0"/>
            </a:rPr>
            <a:t>Se refieren a la forma en que el producto es conseguido por el cliente y las acciones durante su operación y desuso.</a:t>
          </a:r>
        </a:p>
      </dsp:txBody>
      <dsp:txXfrm>
        <a:off x="3344167" y="590563"/>
        <a:ext cx="1465063" cy="1493279"/>
      </dsp:txXfrm>
    </dsp:sp>
    <dsp:sp modelId="{52DECF2F-5FE4-411D-942C-279C8CF23295}">
      <dsp:nvSpPr>
        <dsp:cNvPr id="0" name=""/>
        <dsp:cNvSpPr/>
      </dsp:nvSpPr>
      <dsp:spPr>
        <a:xfrm>
          <a:off x="5014339" y="4537"/>
          <a:ext cx="1465063" cy="586025"/>
        </a:xfrm>
        <a:prstGeom prst="rect">
          <a:avLst/>
        </a:prstGeom>
        <a:solidFill>
          <a:srgbClr val="29A74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s-ES" sz="1000" b="1" kern="1200" dirty="0">
              <a:latin typeface="Montserrat" panose="00000500000000000000" pitchFamily="2" charset="0"/>
            </a:rPr>
            <a:t>Necesidades de costo</a:t>
          </a:r>
        </a:p>
      </dsp:txBody>
      <dsp:txXfrm>
        <a:off x="5014339" y="4537"/>
        <a:ext cx="1465063" cy="586025"/>
      </dsp:txXfrm>
    </dsp:sp>
    <dsp:sp modelId="{E9450A47-57CE-4417-947D-65893C4AB1AE}">
      <dsp:nvSpPr>
        <dsp:cNvPr id="0" name=""/>
        <dsp:cNvSpPr/>
      </dsp:nvSpPr>
      <dsp:spPr>
        <a:xfrm>
          <a:off x="5014339" y="590563"/>
          <a:ext cx="1465063" cy="1493279"/>
        </a:xfrm>
        <a:prstGeom prst="rect">
          <a:avLst/>
        </a:prstGeom>
        <a:solidFill>
          <a:schemeClr val="bg1">
            <a:alpha val="90000"/>
          </a:schemeClr>
        </a:solidFill>
        <a:ln w="28575" cap="flat" cmpd="sng" algn="ctr">
          <a:solidFill>
            <a:srgbClr val="29A74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251999" rIns="71120" bIns="80010" numCol="1" spcCol="1270" anchor="t" anchorCtr="0">
          <a:noAutofit/>
        </a:bodyPr>
        <a:lstStyle/>
        <a:p>
          <a:pPr marL="57150" lvl="1" indent="-57150" algn="l" defTabSz="444500">
            <a:lnSpc>
              <a:spcPct val="90000"/>
            </a:lnSpc>
            <a:spcBef>
              <a:spcPct val="0"/>
            </a:spcBef>
            <a:spcAft>
              <a:spcPct val="15000"/>
            </a:spcAft>
            <a:buChar char="•"/>
          </a:pPr>
          <a:r>
            <a:rPr lang="es-ES" sz="1000" kern="1200" dirty="0">
              <a:latin typeface="Montserrat" panose="00000500000000000000" pitchFamily="2" charset="0"/>
            </a:rPr>
            <a:t>Se refieren a los aspectos relacionados con el precio y costos del producto.</a:t>
          </a:r>
        </a:p>
      </dsp:txBody>
      <dsp:txXfrm>
        <a:off x="5014339" y="590563"/>
        <a:ext cx="1465063" cy="1493279"/>
      </dsp:txXfrm>
    </dsp:sp>
    <dsp:sp modelId="{7E0B82C5-49CB-4A43-8819-FAF3B9B73FE3}">
      <dsp:nvSpPr>
        <dsp:cNvPr id="0" name=""/>
        <dsp:cNvSpPr/>
      </dsp:nvSpPr>
      <dsp:spPr>
        <a:xfrm>
          <a:off x="6684512" y="4537"/>
          <a:ext cx="1465063" cy="586025"/>
        </a:xfrm>
        <a:prstGeom prst="rect">
          <a:avLst/>
        </a:prstGeom>
        <a:solidFill>
          <a:srgbClr val="29A74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s-ES" sz="1000" b="1" kern="1200" dirty="0">
              <a:latin typeface="Montserrat" panose="00000500000000000000" pitchFamily="2" charset="0"/>
            </a:rPr>
            <a:t>Necesidades sociales</a:t>
          </a:r>
        </a:p>
      </dsp:txBody>
      <dsp:txXfrm>
        <a:off x="6684512" y="4537"/>
        <a:ext cx="1465063" cy="586025"/>
      </dsp:txXfrm>
    </dsp:sp>
    <dsp:sp modelId="{5D022E50-C88D-450F-819D-78A31959D784}">
      <dsp:nvSpPr>
        <dsp:cNvPr id="0" name=""/>
        <dsp:cNvSpPr/>
      </dsp:nvSpPr>
      <dsp:spPr>
        <a:xfrm>
          <a:off x="6684512" y="590563"/>
          <a:ext cx="1465063" cy="1493279"/>
        </a:xfrm>
        <a:prstGeom prst="rect">
          <a:avLst/>
        </a:prstGeom>
        <a:solidFill>
          <a:schemeClr val="bg1">
            <a:alpha val="90000"/>
          </a:schemeClr>
        </a:solidFill>
        <a:ln w="28575" cap="flat" cmpd="sng" algn="ctr">
          <a:solidFill>
            <a:srgbClr val="29A74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251999" rIns="71120" bIns="80010" numCol="1" spcCol="1270" anchor="t" anchorCtr="0">
          <a:noAutofit/>
        </a:bodyPr>
        <a:lstStyle/>
        <a:p>
          <a:pPr marL="57150" lvl="1" indent="-57150" algn="l" defTabSz="444500">
            <a:lnSpc>
              <a:spcPct val="90000"/>
            </a:lnSpc>
            <a:spcBef>
              <a:spcPct val="0"/>
            </a:spcBef>
            <a:spcAft>
              <a:spcPct val="15000"/>
            </a:spcAft>
            <a:buChar char="•"/>
          </a:pPr>
          <a:r>
            <a:rPr lang="es-ES" sz="1000" kern="1200" dirty="0">
              <a:latin typeface="Montserrat" panose="00000500000000000000" pitchFamily="2" charset="0"/>
            </a:rPr>
            <a:t>Se refieren al estatus social o valor de estima que proporciona un producto.</a:t>
          </a:r>
        </a:p>
      </dsp:txBody>
      <dsp:txXfrm>
        <a:off x="6684512" y="590563"/>
        <a:ext cx="1465063" cy="1493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3C75F-DA28-41F2-BD98-78305DF2BA97}">
      <dsp:nvSpPr>
        <dsp:cNvPr id="0" name=""/>
        <dsp:cNvSpPr/>
      </dsp:nvSpPr>
      <dsp:spPr>
        <a:xfrm>
          <a:off x="0" y="26373"/>
          <a:ext cx="4130040" cy="936000"/>
        </a:xfrm>
        <a:prstGeom prst="roundRect">
          <a:avLst/>
        </a:prstGeom>
        <a:solidFill>
          <a:srgbClr val="2B28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99" tIns="49530" rIns="216000" bIns="49530" numCol="1" spcCol="1270" anchor="ctr" anchorCtr="0">
          <a:noAutofit/>
        </a:bodyPr>
        <a:lstStyle/>
        <a:p>
          <a:pPr marL="0" lvl="0" indent="0" algn="l" defTabSz="577850">
            <a:lnSpc>
              <a:spcPct val="90000"/>
            </a:lnSpc>
            <a:spcBef>
              <a:spcPct val="0"/>
            </a:spcBef>
            <a:spcAft>
              <a:spcPct val="35000"/>
            </a:spcAft>
            <a:buNone/>
          </a:pPr>
          <a:r>
            <a:rPr lang="es-ES" sz="1300" b="1" kern="1200" dirty="0"/>
            <a:t>Atractiva</a:t>
          </a:r>
          <a:r>
            <a:rPr lang="es-ES" sz="1300" kern="1200" dirty="0"/>
            <a:t>: si los clientes valoran cuando está presente aunque no noten su ausencia.</a:t>
          </a:r>
        </a:p>
      </dsp:txBody>
      <dsp:txXfrm>
        <a:off x="45692" y="72065"/>
        <a:ext cx="4038656" cy="844616"/>
      </dsp:txXfrm>
    </dsp:sp>
    <dsp:sp modelId="{9D77ACBF-C5A4-4885-B4F6-8F5DD6C12AE3}">
      <dsp:nvSpPr>
        <dsp:cNvPr id="0" name=""/>
        <dsp:cNvSpPr/>
      </dsp:nvSpPr>
      <dsp:spPr>
        <a:xfrm>
          <a:off x="0" y="1094100"/>
          <a:ext cx="4130040" cy="936000"/>
        </a:xfrm>
        <a:prstGeom prst="roundRect">
          <a:avLst/>
        </a:prstGeom>
        <a:solidFill>
          <a:srgbClr val="2B28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99" tIns="49530" rIns="216000" bIns="49530" numCol="1" spcCol="1270" anchor="ctr" anchorCtr="0">
          <a:noAutofit/>
        </a:bodyPr>
        <a:lstStyle/>
        <a:p>
          <a:pPr marL="0" lvl="0" indent="0" algn="l" defTabSz="577850">
            <a:lnSpc>
              <a:spcPct val="90000"/>
            </a:lnSpc>
            <a:spcBef>
              <a:spcPct val="0"/>
            </a:spcBef>
            <a:spcAft>
              <a:spcPct val="35000"/>
            </a:spcAft>
            <a:buNone/>
          </a:pPr>
          <a:r>
            <a:rPr lang="es-ES" sz="1300" b="1" kern="1200" dirty="0"/>
            <a:t>Obligatoria</a:t>
          </a:r>
          <a:r>
            <a:rPr lang="es-ES" sz="1300" kern="1200" dirty="0"/>
            <a:t>: si su ausencia provoca insatisfacción aunque la presencia se dé por hecha.</a:t>
          </a:r>
        </a:p>
      </dsp:txBody>
      <dsp:txXfrm>
        <a:off x="45692" y="1139792"/>
        <a:ext cx="4038656" cy="844616"/>
      </dsp:txXfrm>
    </dsp:sp>
    <dsp:sp modelId="{35CFCD46-3818-4C24-801E-F11BF018A5FD}">
      <dsp:nvSpPr>
        <dsp:cNvPr id="0" name=""/>
        <dsp:cNvSpPr/>
      </dsp:nvSpPr>
      <dsp:spPr>
        <a:xfrm>
          <a:off x="0" y="2174100"/>
          <a:ext cx="4130040" cy="936000"/>
        </a:xfrm>
        <a:prstGeom prst="roundRect">
          <a:avLst/>
        </a:prstGeom>
        <a:solidFill>
          <a:srgbClr val="2B28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99" tIns="49530" rIns="216000" bIns="49530" numCol="1" spcCol="1270" anchor="ctr" anchorCtr="0">
          <a:noAutofit/>
        </a:bodyPr>
        <a:lstStyle/>
        <a:p>
          <a:pPr marL="0" lvl="0" indent="0" algn="l" defTabSz="577850">
            <a:lnSpc>
              <a:spcPct val="90000"/>
            </a:lnSpc>
            <a:spcBef>
              <a:spcPct val="0"/>
            </a:spcBef>
            <a:spcAft>
              <a:spcPct val="35000"/>
            </a:spcAft>
            <a:buNone/>
          </a:pPr>
          <a:r>
            <a:rPr lang="es-ES" sz="1300" b="1" kern="1200" dirty="0"/>
            <a:t>Unidimensional</a:t>
          </a:r>
          <a:r>
            <a:rPr lang="es-ES" sz="1300" kern="1200" dirty="0"/>
            <a:t>: si aumenta la satisfacción del cliente con incremento de su funcionalidad. </a:t>
          </a:r>
        </a:p>
      </dsp:txBody>
      <dsp:txXfrm>
        <a:off x="45692" y="2219792"/>
        <a:ext cx="4038656" cy="84461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02/06/22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‹Nº›</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1</a:t>
            </a:fld>
            <a:endParaRPr lang="es-MX"/>
          </a:p>
        </p:txBody>
      </p:sp>
    </p:spTree>
    <p:extLst>
      <p:ext uri="{BB962C8B-B14F-4D97-AF65-F5344CB8AC3E}">
        <p14:creationId xmlns:p14="http://schemas.microsoft.com/office/powerpoint/2010/main" val="151809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410609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9</a:t>
            </a:fld>
            <a:endParaRPr lang="es-MX"/>
          </a:p>
        </p:txBody>
      </p:sp>
    </p:spTree>
    <p:extLst>
      <p:ext uri="{BB962C8B-B14F-4D97-AF65-F5344CB8AC3E}">
        <p14:creationId xmlns:p14="http://schemas.microsoft.com/office/powerpoint/2010/main" val="1601956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10</a:t>
            </a:fld>
            <a:endParaRPr lang="es-MX"/>
          </a:p>
        </p:txBody>
      </p:sp>
    </p:spTree>
    <p:extLst>
      <p:ext uri="{BB962C8B-B14F-4D97-AF65-F5344CB8AC3E}">
        <p14:creationId xmlns:p14="http://schemas.microsoft.com/office/powerpoint/2010/main" val="4082831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anner">
    <p:spTree>
      <p:nvGrpSpPr>
        <p:cNvPr id="1" name=""/>
        <p:cNvGrpSpPr/>
        <p:nvPr/>
      </p:nvGrpSpPr>
      <p:grpSpPr>
        <a:xfrm>
          <a:off x="0" y="0"/>
          <a:ext cx="0" cy="0"/>
          <a:chOff x="0" y="0"/>
          <a:chExt cx="0" cy="0"/>
        </a:xfrm>
      </p:grpSpPr>
      <p:pic>
        <p:nvPicPr>
          <p:cNvPr id="4" name="Imagen 3" descr="Grupo de personas posando para una foto&#10;&#10;Descripción generada automáticamente">
            <a:extLst>
              <a:ext uri="{FF2B5EF4-FFF2-40B4-BE49-F238E27FC236}">
                <a16:creationId xmlns:a16="http://schemas.microsoft.com/office/drawing/2014/main" id="{9166FFCF-E33F-4955-9E30-EEAF496455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021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tilla en blanc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187A46F-1375-5CBC-C9A1-78A1227A7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837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xplicación">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0D24E14-2E61-AAA7-EB34-DD17CBE82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2F7C96D3-B9E7-2D0B-2B2D-D2A70F93AA5C}"/>
              </a:ext>
            </a:extLst>
          </p:cNvPr>
          <p:cNvSpPr/>
          <p:nvPr userDrawn="1"/>
        </p:nvSpPr>
        <p:spPr>
          <a:xfrm>
            <a:off x="457200" y="0"/>
            <a:ext cx="20574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800" dirty="0">
                <a:solidFill>
                  <a:schemeClr val="bg1"/>
                </a:solidFill>
                <a:latin typeface="Montserrat SemiBold" panose="00000700000000000000" pitchFamily="2" charset="0"/>
                <a:cs typeface="Times New Roman" panose="02020603050405020304" pitchFamily="18" charset="0"/>
              </a:rPr>
              <a:t>Explicación</a:t>
            </a:r>
            <a:endParaRPr lang="es-MX" sz="18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2771292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Portada">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persona, hombre, sostener, computadora&#10;&#10;Descripción generada automáticamente">
            <a:extLst>
              <a:ext uri="{FF2B5EF4-FFF2-40B4-BE49-F238E27FC236}">
                <a16:creationId xmlns:a16="http://schemas.microsoft.com/office/drawing/2014/main" id="{CEACE87A-EA7A-471E-AA7C-6AB39E9623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2"/>
            <a:ext cx="9144000" cy="6855715"/>
          </a:xfrm>
          <a:prstGeom prst="rect">
            <a:avLst/>
          </a:prstGeom>
        </p:spPr>
      </p:pic>
    </p:spTree>
    <p:extLst>
      <p:ext uri="{BB962C8B-B14F-4D97-AF65-F5344CB8AC3E}">
        <p14:creationId xmlns:p14="http://schemas.microsoft.com/office/powerpoint/2010/main" val="188202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ideo/Bienestar-mindfulnes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0D76F3-FC6F-EFC9-A958-081FDE5EA9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a:extLst>
              <a:ext uri="{FF2B5EF4-FFF2-40B4-BE49-F238E27FC236}">
                <a16:creationId xmlns:a16="http://schemas.microsoft.com/office/drawing/2014/main" id="{4179DAB1-2E43-E258-A16F-31A9D7790D7D}"/>
              </a:ext>
            </a:extLst>
          </p:cNvPr>
          <p:cNvSpPr/>
          <p:nvPr userDrawn="1"/>
        </p:nvSpPr>
        <p:spPr>
          <a:xfrm>
            <a:off x="2057400" y="0"/>
            <a:ext cx="914400" cy="533400"/>
          </a:xfrm>
          <a:prstGeom prst="rect">
            <a:avLst/>
          </a:prstGeom>
          <a:solidFill>
            <a:srgbClr val="091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4496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Introducció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1AA420C-C088-8621-AC41-928766772B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a:extLst>
              <a:ext uri="{FF2B5EF4-FFF2-40B4-BE49-F238E27FC236}">
                <a16:creationId xmlns:a16="http://schemas.microsoft.com/office/drawing/2014/main" id="{A07B5F84-B56B-B23B-444E-B890BC074612}"/>
              </a:ext>
            </a:extLst>
          </p:cNvPr>
          <p:cNvSpPr/>
          <p:nvPr userDrawn="1"/>
        </p:nvSpPr>
        <p:spPr>
          <a:xfrm>
            <a:off x="457200" y="0"/>
            <a:ext cx="20574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800" dirty="0">
                <a:solidFill>
                  <a:schemeClr val="bg1"/>
                </a:solidFill>
                <a:latin typeface="Montserrat SemiBold" panose="00000700000000000000" pitchFamily="2" charset="0"/>
                <a:cs typeface="Times New Roman" panose="02020603050405020304" pitchFamily="18" charset="0"/>
              </a:rPr>
              <a:t>Introducción</a:t>
            </a:r>
            <a:endParaRPr lang="es-MX" sz="17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266006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tividad_Opcion 1">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C6F625C-0BDF-AAFC-0ABE-5801418666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4AF8BE61-9DA7-95E0-27E4-2CFB40EA31D0}"/>
              </a:ext>
            </a:extLst>
          </p:cNvPr>
          <p:cNvSpPr/>
          <p:nvPr userDrawn="1"/>
        </p:nvSpPr>
        <p:spPr>
          <a:xfrm>
            <a:off x="457200" y="0"/>
            <a:ext cx="2133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bg1"/>
                </a:solidFill>
                <a:latin typeface="Montserrat SemiBold" panose="00000700000000000000" pitchFamily="2" charset="0"/>
              </a:rPr>
              <a:t>Actividad</a:t>
            </a:r>
          </a:p>
        </p:txBody>
      </p:sp>
    </p:spTree>
    <p:extLst>
      <p:ext uri="{BB962C8B-B14F-4D97-AF65-F5344CB8AC3E}">
        <p14:creationId xmlns:p14="http://schemas.microsoft.com/office/powerpoint/2010/main" val="1601919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d_Opcion 2">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881943F-746D-1FC5-F1BF-A228C27071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a:extLst>
              <a:ext uri="{FF2B5EF4-FFF2-40B4-BE49-F238E27FC236}">
                <a16:creationId xmlns:a16="http://schemas.microsoft.com/office/drawing/2014/main" id="{ACC0F1D5-F262-2D68-BABE-210E1B9FB9EE}"/>
              </a:ext>
            </a:extLst>
          </p:cNvPr>
          <p:cNvSpPr/>
          <p:nvPr userDrawn="1"/>
        </p:nvSpPr>
        <p:spPr>
          <a:xfrm>
            <a:off x="2057400" y="0"/>
            <a:ext cx="914400" cy="533400"/>
          </a:xfrm>
          <a:prstGeom prst="rect">
            <a:avLst/>
          </a:prstGeom>
          <a:solidFill>
            <a:srgbClr val="091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51DB9894-682E-81FB-4257-85D20DB957C0}"/>
              </a:ext>
            </a:extLst>
          </p:cNvPr>
          <p:cNvSpPr/>
          <p:nvPr userDrawn="1"/>
        </p:nvSpPr>
        <p:spPr>
          <a:xfrm>
            <a:off x="457200" y="0"/>
            <a:ext cx="2133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bg1"/>
                </a:solidFill>
                <a:latin typeface="Montserrat SemiBold" panose="00000700000000000000" pitchFamily="2" charset="0"/>
              </a:rPr>
              <a:t>Actividad</a:t>
            </a:r>
          </a:p>
        </p:txBody>
      </p:sp>
      <p:sp>
        <p:nvSpPr>
          <p:cNvPr id="9" name="Marcador de posición de imagen 10">
            <a:extLst>
              <a:ext uri="{FF2B5EF4-FFF2-40B4-BE49-F238E27FC236}">
                <a16:creationId xmlns:a16="http://schemas.microsoft.com/office/drawing/2014/main" id="{0B623AB2-E138-273B-D192-D7976837D749}"/>
              </a:ext>
            </a:extLst>
          </p:cNvPr>
          <p:cNvSpPr>
            <a:spLocks noGrp="1"/>
          </p:cNvSpPr>
          <p:nvPr>
            <p:ph type="pic" sz="quarter" idx="10"/>
          </p:nvPr>
        </p:nvSpPr>
        <p:spPr>
          <a:xfrm>
            <a:off x="4572000" y="1629000"/>
            <a:ext cx="4572000" cy="3600000"/>
          </a:xfrm>
          <a:prstGeom prst="rect">
            <a:avLst/>
          </a:prstGeom>
        </p:spPr>
        <p:txBody>
          <a:bodyPr/>
          <a:lstStyle>
            <a:lvl1pPr>
              <a:defRPr>
                <a:solidFill>
                  <a:schemeClr val="bg1"/>
                </a:solidFill>
              </a:defRPr>
            </a:lvl1pPr>
          </a:lstStyle>
          <a:p>
            <a:endParaRPr lang="es-MX" dirty="0"/>
          </a:p>
        </p:txBody>
      </p:sp>
    </p:spTree>
    <p:extLst>
      <p:ext uri="{BB962C8B-B14F-4D97-AF65-F5344CB8AC3E}">
        <p14:creationId xmlns:p14="http://schemas.microsoft.com/office/powerpoint/2010/main" val="425003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tividad_Opcion 3">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D701388-D059-CE2C-CCD0-35809A291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a:extLst>
              <a:ext uri="{FF2B5EF4-FFF2-40B4-BE49-F238E27FC236}">
                <a16:creationId xmlns:a16="http://schemas.microsoft.com/office/drawing/2014/main" id="{7D0A73EF-9B64-2006-2CAC-206ED95EC31A}"/>
              </a:ext>
            </a:extLst>
          </p:cNvPr>
          <p:cNvSpPr/>
          <p:nvPr userDrawn="1"/>
        </p:nvSpPr>
        <p:spPr>
          <a:xfrm>
            <a:off x="457200" y="0"/>
            <a:ext cx="2133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bg1"/>
                </a:solidFill>
                <a:latin typeface="Montserrat SemiBold" panose="00000700000000000000" pitchFamily="2" charset="0"/>
              </a:rPr>
              <a:t>Actividad</a:t>
            </a:r>
          </a:p>
        </p:txBody>
      </p:sp>
      <p:sp>
        <p:nvSpPr>
          <p:cNvPr id="8" name="Marcador de posición de imagen 10">
            <a:extLst>
              <a:ext uri="{FF2B5EF4-FFF2-40B4-BE49-F238E27FC236}">
                <a16:creationId xmlns:a16="http://schemas.microsoft.com/office/drawing/2014/main" id="{E73AEA91-C4BB-4213-A7E8-EACACDDC53DC}"/>
              </a:ext>
            </a:extLst>
          </p:cNvPr>
          <p:cNvSpPr>
            <a:spLocks noGrp="1"/>
          </p:cNvSpPr>
          <p:nvPr>
            <p:ph type="pic" sz="quarter" idx="10"/>
          </p:nvPr>
        </p:nvSpPr>
        <p:spPr>
          <a:xfrm>
            <a:off x="4572000" y="1629000"/>
            <a:ext cx="4572000" cy="3600000"/>
          </a:xfrm>
          <a:prstGeom prst="rect">
            <a:avLst/>
          </a:prstGeom>
        </p:spPr>
        <p:txBody>
          <a:bodyPr/>
          <a:lstStyle>
            <a:lvl1pPr>
              <a:defRPr>
                <a:solidFill>
                  <a:schemeClr val="bg1"/>
                </a:solidFill>
              </a:defRPr>
            </a:lvl1pPr>
          </a:lstStyle>
          <a:p>
            <a:endParaRPr lang="es-MX" dirty="0"/>
          </a:p>
        </p:txBody>
      </p:sp>
    </p:spTree>
    <p:extLst>
      <p:ext uri="{BB962C8B-B14F-4D97-AF65-F5344CB8AC3E}">
        <p14:creationId xmlns:p14="http://schemas.microsoft.com/office/powerpoint/2010/main" val="146658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ierre ">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AFD4EF7-C3DC-C737-A276-12DA988A38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CB1E9E11-6189-A37F-F8D0-0ACDFD51FD2F}"/>
              </a:ext>
            </a:extLst>
          </p:cNvPr>
          <p:cNvSpPr/>
          <p:nvPr userDrawn="1"/>
        </p:nvSpPr>
        <p:spPr>
          <a:xfrm>
            <a:off x="457200" y="0"/>
            <a:ext cx="20574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bg1"/>
                </a:solidFill>
                <a:latin typeface="Montserrat SemiBold" panose="00000700000000000000" pitchFamily="2"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43845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ias Bibliográficas ">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5D3E8E0-CB23-B417-C552-C5AF0763E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a:extLst>
              <a:ext uri="{FF2B5EF4-FFF2-40B4-BE49-F238E27FC236}">
                <a16:creationId xmlns:a16="http://schemas.microsoft.com/office/drawing/2014/main" id="{AE397BDC-0E93-281E-8C91-9F73FF896DA4}"/>
              </a:ext>
            </a:extLst>
          </p:cNvPr>
          <p:cNvSpPr/>
          <p:nvPr userDrawn="1"/>
        </p:nvSpPr>
        <p:spPr>
          <a:xfrm>
            <a:off x="457200" y="0"/>
            <a:ext cx="22098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i="0" dirty="0">
                <a:latin typeface="Montserrat SemiBold" pitchFamily="2" charset="77"/>
              </a:rPr>
              <a:t>Bibliográfia</a:t>
            </a:r>
          </a:p>
        </p:txBody>
      </p:sp>
    </p:spTree>
    <p:extLst>
      <p:ext uri="{BB962C8B-B14F-4D97-AF65-F5344CB8AC3E}">
        <p14:creationId xmlns:p14="http://schemas.microsoft.com/office/powerpoint/2010/main" val="15129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579B6A4-7EC1-2355-14BA-FD5BAB8B69C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3416993"/>
      </p:ext>
    </p:extLst>
  </p:cSld>
  <p:clrMap bg1="lt1" tx1="dk1" bg2="lt2" tx2="dk2" accent1="accent1" accent2="accent2" accent3="accent3" accent4="accent4" accent5="accent5" accent6="accent6" hlink="hlink" folHlink="folHlink"/>
  <p:sldLayoutIdLst>
    <p:sldLayoutId id="2147483703" r:id="rId1"/>
    <p:sldLayoutId id="2147483712" r:id="rId2"/>
    <p:sldLayoutId id="2147483711" r:id="rId3"/>
    <p:sldLayoutId id="2147483706" r:id="rId4"/>
    <p:sldLayoutId id="2147483667" r:id="rId5"/>
    <p:sldLayoutId id="2147483714" r:id="rId6"/>
    <p:sldLayoutId id="2147483715" r:id="rId7"/>
    <p:sldLayoutId id="2147483709" r:id="rId8"/>
    <p:sldLayoutId id="2147483670"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s://youtu.be/qSfjmeM65A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7182F80C-0111-2649-9C7A-AF9EEB690CAE}"/>
              </a:ext>
            </a:extLst>
          </p:cNvPr>
          <p:cNvSpPr txBox="1"/>
          <p:nvPr/>
        </p:nvSpPr>
        <p:spPr>
          <a:xfrm>
            <a:off x="4724398" y="1330234"/>
            <a:ext cx="3962402" cy="307777"/>
          </a:xfrm>
          <a:prstGeom prst="rect">
            <a:avLst/>
          </a:prstGeom>
          <a:noFill/>
        </p:spPr>
        <p:txBody>
          <a:bodyPr wrap="square" rtlCol="0">
            <a:spAutoFit/>
          </a:bodyPr>
          <a:lstStyle/>
          <a:p>
            <a:r>
              <a:rPr lang="es-ES" sz="1400" b="1" dirty="0">
                <a:solidFill>
                  <a:srgbClr val="2AA645"/>
                </a:solidFill>
              </a:rPr>
              <a:t>¿Qué es una especificación técnica?</a:t>
            </a:r>
            <a:endParaRPr lang="es-MX" sz="1300" dirty="0">
              <a:latin typeface="Montserrat" panose="00000500000000000000" pitchFamily="2" charset="0"/>
            </a:endParaRPr>
          </a:p>
        </p:txBody>
      </p:sp>
      <p:sp>
        <p:nvSpPr>
          <p:cNvPr id="4" name="Rectángulo 3">
            <a:extLst>
              <a:ext uri="{FF2B5EF4-FFF2-40B4-BE49-F238E27FC236}">
                <a16:creationId xmlns:a16="http://schemas.microsoft.com/office/drawing/2014/main" id="{83E5DA5E-66B0-FBAE-6211-15653814BEBD}"/>
              </a:ext>
            </a:extLst>
          </p:cNvPr>
          <p:cNvSpPr/>
          <p:nvPr/>
        </p:nvSpPr>
        <p:spPr>
          <a:xfrm>
            <a:off x="4213261" y="12954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7C7FCAAA-5994-60EF-B4D7-45099122786C}"/>
              </a:ext>
            </a:extLst>
          </p:cNvPr>
          <p:cNvPicPr>
            <a:picLocks noChangeAspect="1"/>
          </p:cNvPicPr>
          <p:nvPr/>
        </p:nvPicPr>
        <p:blipFill rotWithShape="1">
          <a:blip r:embed="rId3">
            <a:extLst>
              <a:ext uri="{28A0092B-C50C-407E-A947-70E740481C1C}">
                <a14:useLocalDpi xmlns:a14="http://schemas.microsoft.com/office/drawing/2010/main" val="0"/>
              </a:ext>
            </a:extLst>
          </a:blip>
          <a:srcRect l="25311" r="20862" b="439"/>
          <a:stretch/>
        </p:blipFill>
        <p:spPr>
          <a:xfrm>
            <a:off x="0" y="1295400"/>
            <a:ext cx="4213261" cy="5181600"/>
          </a:xfrm>
          <a:prstGeom prst="rect">
            <a:avLst/>
          </a:prstGeom>
        </p:spPr>
      </p:pic>
      <p:sp>
        <p:nvSpPr>
          <p:cNvPr id="6" name="CuadroTexto 5">
            <a:extLst>
              <a:ext uri="{FF2B5EF4-FFF2-40B4-BE49-F238E27FC236}">
                <a16:creationId xmlns:a16="http://schemas.microsoft.com/office/drawing/2014/main" id="{10BE0B37-6DB4-5442-3E52-0E73BC7DF14E}"/>
              </a:ext>
            </a:extLst>
          </p:cNvPr>
          <p:cNvSpPr txBox="1"/>
          <p:nvPr/>
        </p:nvSpPr>
        <p:spPr>
          <a:xfrm>
            <a:off x="4724398" y="1738894"/>
            <a:ext cx="3962402" cy="1292662"/>
          </a:xfrm>
          <a:prstGeom prst="rect">
            <a:avLst/>
          </a:prstGeom>
          <a:noFill/>
        </p:spPr>
        <p:txBody>
          <a:bodyPr wrap="square" rtlCol="0">
            <a:spAutoFit/>
          </a:bodyPr>
          <a:lstStyle/>
          <a:p>
            <a:r>
              <a:rPr lang="es-ES" sz="1300" dirty="0"/>
              <a:t>La especificación técnica de un producto es </a:t>
            </a:r>
            <a:r>
              <a:rPr lang="es-ES" sz="1300" spc="-50" dirty="0"/>
              <a:t>un documento interno que recoge información básica del mismo, también llamada ficha técnica. </a:t>
            </a:r>
            <a:r>
              <a:rPr lang="es-ES" sz="1300" dirty="0"/>
              <a:t>En ella se recogen datos claves para </a:t>
            </a:r>
            <a:r>
              <a:rPr lang="es-ES" sz="1300" spc="-30" dirty="0"/>
              <a:t>armar las </a:t>
            </a:r>
            <a:r>
              <a:rPr lang="es-ES" sz="1300" spc="-60" dirty="0"/>
              <a:t>características técnicas del producto en concreto, </a:t>
            </a:r>
            <a:r>
              <a:rPr lang="es-ES" sz="1300" dirty="0"/>
              <a:t>la información debe ser clara y concisa.</a:t>
            </a:r>
            <a:endParaRPr lang="es-MX" sz="1300" dirty="0"/>
          </a:p>
        </p:txBody>
      </p:sp>
      <p:grpSp>
        <p:nvGrpSpPr>
          <p:cNvPr id="2" name="Grupo 1">
            <a:extLst>
              <a:ext uri="{FF2B5EF4-FFF2-40B4-BE49-F238E27FC236}">
                <a16:creationId xmlns:a16="http://schemas.microsoft.com/office/drawing/2014/main" id="{5CB81AC7-73D5-A026-E352-99A0D2F06D69}"/>
              </a:ext>
            </a:extLst>
          </p:cNvPr>
          <p:cNvGrpSpPr/>
          <p:nvPr/>
        </p:nvGrpSpPr>
        <p:grpSpPr>
          <a:xfrm>
            <a:off x="4755775" y="3098066"/>
            <a:ext cx="3931025" cy="1804128"/>
            <a:chOff x="4755775" y="3289539"/>
            <a:chExt cx="3931025" cy="1804128"/>
          </a:xfrm>
        </p:grpSpPr>
        <p:sp>
          <p:nvSpPr>
            <p:cNvPr id="3" name="Forma libre 2">
              <a:extLst>
                <a:ext uri="{FF2B5EF4-FFF2-40B4-BE49-F238E27FC236}">
                  <a16:creationId xmlns:a16="http://schemas.microsoft.com/office/drawing/2014/main" id="{20B380D9-68EC-EEA3-8105-47B43C5BD68B}"/>
                </a:ext>
              </a:extLst>
            </p:cNvPr>
            <p:cNvSpPr/>
            <p:nvPr/>
          </p:nvSpPr>
          <p:spPr>
            <a:xfrm>
              <a:off x="4755775" y="3294459"/>
              <a:ext cx="1187826" cy="847134"/>
            </a:xfrm>
            <a:custGeom>
              <a:avLst/>
              <a:gdLst>
                <a:gd name="connsiteX0" fmla="*/ 0 w 1851571"/>
                <a:gd name="connsiteY0" fmla="*/ 0 h 547200"/>
                <a:gd name="connsiteX1" fmla="*/ 1851571 w 1851571"/>
                <a:gd name="connsiteY1" fmla="*/ 0 h 547200"/>
                <a:gd name="connsiteX2" fmla="*/ 1851571 w 1851571"/>
                <a:gd name="connsiteY2" fmla="*/ 547200 h 547200"/>
                <a:gd name="connsiteX3" fmla="*/ 0 w 1851571"/>
                <a:gd name="connsiteY3" fmla="*/ 547200 h 547200"/>
                <a:gd name="connsiteX4" fmla="*/ 0 w 185157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571" h="547200">
                  <a:moveTo>
                    <a:pt x="0" y="0"/>
                  </a:moveTo>
                  <a:lnTo>
                    <a:pt x="1851571" y="0"/>
                  </a:lnTo>
                  <a:lnTo>
                    <a:pt x="1851571" y="547200"/>
                  </a:lnTo>
                  <a:lnTo>
                    <a:pt x="0" y="547200"/>
                  </a:lnTo>
                  <a:lnTo>
                    <a:pt x="0" y="0"/>
                  </a:lnTo>
                  <a:close/>
                </a:path>
              </a:pathLst>
            </a:custGeom>
            <a:solidFill>
              <a:srgbClr val="29A745"/>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ES" sz="1200" b="1" kern="1200" dirty="0">
                  <a:latin typeface="Montserrat" panose="00000500000000000000" pitchFamily="2" charset="0"/>
                </a:rPr>
                <a:t>Descriptivas</a:t>
              </a:r>
            </a:p>
          </p:txBody>
        </p:sp>
        <p:sp>
          <p:nvSpPr>
            <p:cNvPr id="10" name="Forma libre 9">
              <a:extLst>
                <a:ext uri="{FF2B5EF4-FFF2-40B4-BE49-F238E27FC236}">
                  <a16:creationId xmlns:a16="http://schemas.microsoft.com/office/drawing/2014/main" id="{08C3C5BE-43A9-B6CB-6BE3-8FF1CA6446BC}"/>
                </a:ext>
              </a:extLst>
            </p:cNvPr>
            <p:cNvSpPr/>
            <p:nvPr/>
          </p:nvSpPr>
          <p:spPr>
            <a:xfrm>
              <a:off x="5952566" y="3289539"/>
              <a:ext cx="2734234" cy="852054"/>
            </a:xfrm>
            <a:custGeom>
              <a:avLst/>
              <a:gdLst>
                <a:gd name="connsiteX0" fmla="*/ 0 w 1822613"/>
                <a:gd name="connsiteY0" fmla="*/ 0 h 1199564"/>
                <a:gd name="connsiteX1" fmla="*/ 1822613 w 1822613"/>
                <a:gd name="connsiteY1" fmla="*/ 0 h 1199564"/>
                <a:gd name="connsiteX2" fmla="*/ 1822613 w 1822613"/>
                <a:gd name="connsiteY2" fmla="*/ 1199564 h 1199564"/>
                <a:gd name="connsiteX3" fmla="*/ 0 w 1822613"/>
                <a:gd name="connsiteY3" fmla="*/ 1199564 h 1199564"/>
                <a:gd name="connsiteX4" fmla="*/ 0 w 1822613"/>
                <a:gd name="connsiteY4" fmla="*/ 0 h 11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613" h="1199564">
                  <a:moveTo>
                    <a:pt x="0" y="0"/>
                  </a:moveTo>
                  <a:lnTo>
                    <a:pt x="1822613" y="0"/>
                  </a:lnTo>
                  <a:lnTo>
                    <a:pt x="1822613" y="1199564"/>
                  </a:lnTo>
                  <a:lnTo>
                    <a:pt x="0" y="1199564"/>
                  </a:lnTo>
                  <a:lnTo>
                    <a:pt x="0" y="0"/>
                  </a:lnTo>
                  <a:close/>
                </a:path>
              </a:pathLst>
            </a:custGeom>
            <a:solidFill>
              <a:schemeClr val="bg1">
                <a:alpha val="90000"/>
              </a:schemeClr>
            </a:solidFill>
            <a:ln>
              <a:solidFill>
                <a:srgbClr val="29A745">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ctr" anchorCtr="0">
              <a:noAutofit/>
            </a:bodyPr>
            <a:lstStyle/>
            <a:p>
              <a:pPr marL="114300" lvl="1" indent="-114300" algn="l" defTabSz="533400">
                <a:lnSpc>
                  <a:spcPct val="90000"/>
                </a:lnSpc>
                <a:spcBef>
                  <a:spcPct val="0"/>
                </a:spcBef>
                <a:spcAft>
                  <a:spcPct val="15000"/>
                </a:spcAft>
                <a:buChar char="•"/>
              </a:pPr>
              <a:r>
                <a:rPr lang="es-ES" sz="1200" kern="1200" dirty="0">
                  <a:latin typeface="Montserrat" panose="00000500000000000000" pitchFamily="2" charset="0"/>
                </a:rPr>
                <a:t>Aspecto </a:t>
              </a:r>
            </a:p>
            <a:p>
              <a:pPr marL="114300" lvl="1" indent="-114300" algn="l" defTabSz="533400">
                <a:lnSpc>
                  <a:spcPct val="90000"/>
                </a:lnSpc>
                <a:spcBef>
                  <a:spcPct val="0"/>
                </a:spcBef>
                <a:spcAft>
                  <a:spcPct val="15000"/>
                </a:spcAft>
                <a:buChar char="•"/>
              </a:pPr>
              <a:r>
                <a:rPr lang="es-ES" sz="1200" kern="1200" dirty="0">
                  <a:latin typeface="Montserrat" panose="00000500000000000000" pitchFamily="2" charset="0"/>
                </a:rPr>
                <a:t>Características (medidas físicas, </a:t>
              </a:r>
              <a:r>
                <a:rPr lang="es-ES" sz="1200" kern="1200" spc="-50" dirty="0">
                  <a:latin typeface="Montserrat" panose="00000500000000000000" pitchFamily="2" charset="0"/>
                </a:rPr>
                <a:t>material, composición, entre otros)</a:t>
              </a:r>
            </a:p>
          </p:txBody>
        </p:sp>
        <p:sp>
          <p:nvSpPr>
            <p:cNvPr id="11" name="Forma libre 10">
              <a:extLst>
                <a:ext uri="{FF2B5EF4-FFF2-40B4-BE49-F238E27FC236}">
                  <a16:creationId xmlns:a16="http://schemas.microsoft.com/office/drawing/2014/main" id="{710B2A23-B1DE-2DE9-3673-10318D3F5581}"/>
                </a:ext>
              </a:extLst>
            </p:cNvPr>
            <p:cNvSpPr/>
            <p:nvPr/>
          </p:nvSpPr>
          <p:spPr>
            <a:xfrm>
              <a:off x="4755776" y="4246533"/>
              <a:ext cx="1187826" cy="847134"/>
            </a:xfrm>
            <a:custGeom>
              <a:avLst/>
              <a:gdLst>
                <a:gd name="connsiteX0" fmla="*/ 0 w 1851571"/>
                <a:gd name="connsiteY0" fmla="*/ 0 h 547200"/>
                <a:gd name="connsiteX1" fmla="*/ 1851571 w 1851571"/>
                <a:gd name="connsiteY1" fmla="*/ 0 h 547200"/>
                <a:gd name="connsiteX2" fmla="*/ 1851571 w 1851571"/>
                <a:gd name="connsiteY2" fmla="*/ 547200 h 547200"/>
                <a:gd name="connsiteX3" fmla="*/ 0 w 1851571"/>
                <a:gd name="connsiteY3" fmla="*/ 547200 h 547200"/>
                <a:gd name="connsiteX4" fmla="*/ 0 w 185157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571" h="547200">
                  <a:moveTo>
                    <a:pt x="0" y="0"/>
                  </a:moveTo>
                  <a:lnTo>
                    <a:pt x="1851571" y="0"/>
                  </a:lnTo>
                  <a:lnTo>
                    <a:pt x="1851571" y="547200"/>
                  </a:lnTo>
                  <a:lnTo>
                    <a:pt x="0" y="547200"/>
                  </a:lnTo>
                  <a:lnTo>
                    <a:pt x="0" y="0"/>
                  </a:lnTo>
                  <a:close/>
                </a:path>
              </a:pathLst>
            </a:custGeom>
            <a:solidFill>
              <a:srgbClr val="29A745"/>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ES" sz="1200" b="1" kern="1200" dirty="0">
                  <a:latin typeface="Montserrat" panose="00000500000000000000" pitchFamily="2" charset="0"/>
                </a:rPr>
                <a:t>Funcionales</a:t>
              </a:r>
            </a:p>
          </p:txBody>
        </p:sp>
        <p:sp>
          <p:nvSpPr>
            <p:cNvPr id="12" name="Forma libre 11">
              <a:extLst>
                <a:ext uri="{FF2B5EF4-FFF2-40B4-BE49-F238E27FC236}">
                  <a16:creationId xmlns:a16="http://schemas.microsoft.com/office/drawing/2014/main" id="{16A2CBE7-A491-C52E-8805-5CFD5758B138}"/>
                </a:ext>
              </a:extLst>
            </p:cNvPr>
            <p:cNvSpPr/>
            <p:nvPr/>
          </p:nvSpPr>
          <p:spPr>
            <a:xfrm>
              <a:off x="5952566" y="4246533"/>
              <a:ext cx="2734234" cy="847134"/>
            </a:xfrm>
            <a:custGeom>
              <a:avLst/>
              <a:gdLst>
                <a:gd name="connsiteX0" fmla="*/ 0 w 1851571"/>
                <a:gd name="connsiteY0" fmla="*/ 0 h 1199564"/>
                <a:gd name="connsiteX1" fmla="*/ 1851571 w 1851571"/>
                <a:gd name="connsiteY1" fmla="*/ 0 h 1199564"/>
                <a:gd name="connsiteX2" fmla="*/ 1851571 w 1851571"/>
                <a:gd name="connsiteY2" fmla="*/ 1199564 h 1199564"/>
                <a:gd name="connsiteX3" fmla="*/ 0 w 1851571"/>
                <a:gd name="connsiteY3" fmla="*/ 1199564 h 1199564"/>
                <a:gd name="connsiteX4" fmla="*/ 0 w 1851571"/>
                <a:gd name="connsiteY4" fmla="*/ 0 h 11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571" h="1199564">
                  <a:moveTo>
                    <a:pt x="0" y="0"/>
                  </a:moveTo>
                  <a:lnTo>
                    <a:pt x="1851571" y="0"/>
                  </a:lnTo>
                  <a:lnTo>
                    <a:pt x="1851571" y="1199564"/>
                  </a:lnTo>
                  <a:lnTo>
                    <a:pt x="0" y="1199564"/>
                  </a:lnTo>
                  <a:lnTo>
                    <a:pt x="0" y="0"/>
                  </a:lnTo>
                  <a:close/>
                </a:path>
              </a:pathLst>
            </a:custGeom>
            <a:solidFill>
              <a:schemeClr val="bg1">
                <a:alpha val="90000"/>
              </a:schemeClr>
            </a:solidFill>
            <a:ln>
              <a:solidFill>
                <a:srgbClr val="29A745">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ctr" anchorCtr="0">
              <a:noAutofit/>
            </a:bodyPr>
            <a:lstStyle/>
            <a:p>
              <a:pPr marL="114300" lvl="1" indent="-114300" algn="l" defTabSz="533400">
                <a:lnSpc>
                  <a:spcPct val="90000"/>
                </a:lnSpc>
                <a:spcBef>
                  <a:spcPct val="0"/>
                </a:spcBef>
                <a:spcAft>
                  <a:spcPct val="15000"/>
                </a:spcAft>
                <a:buChar char="•"/>
              </a:pPr>
              <a:r>
                <a:rPr lang="es-ES" sz="1200" kern="1200" dirty="0">
                  <a:latin typeface="Montserrat" panose="00000500000000000000" pitchFamily="2" charset="0"/>
                </a:rPr>
                <a:t>Función</a:t>
              </a:r>
            </a:p>
            <a:p>
              <a:pPr marL="114300" lvl="1" indent="-114300" algn="l" defTabSz="533400">
                <a:lnSpc>
                  <a:spcPct val="90000"/>
                </a:lnSpc>
                <a:spcBef>
                  <a:spcPct val="0"/>
                </a:spcBef>
                <a:spcAft>
                  <a:spcPct val="15000"/>
                </a:spcAft>
                <a:buChar char="•"/>
              </a:pPr>
              <a:r>
                <a:rPr lang="es-ES" sz="1200" kern="1200" dirty="0">
                  <a:latin typeface="Montserrat" panose="00000500000000000000" pitchFamily="2" charset="0"/>
                </a:rPr>
                <a:t>Rendimiento</a:t>
              </a:r>
            </a:p>
          </p:txBody>
        </p:sp>
      </p:grpSp>
      <p:sp>
        <p:nvSpPr>
          <p:cNvPr id="8" name="CuadroTexto 7">
            <a:extLst>
              <a:ext uri="{FF2B5EF4-FFF2-40B4-BE49-F238E27FC236}">
                <a16:creationId xmlns:a16="http://schemas.microsoft.com/office/drawing/2014/main" id="{3DC3DABF-DAA6-FEE9-E0C8-9254AB3CC8B7}"/>
              </a:ext>
            </a:extLst>
          </p:cNvPr>
          <p:cNvSpPr txBox="1"/>
          <p:nvPr/>
        </p:nvSpPr>
        <p:spPr>
          <a:xfrm>
            <a:off x="4724398" y="5007134"/>
            <a:ext cx="3962402" cy="1492716"/>
          </a:xfrm>
          <a:prstGeom prst="rect">
            <a:avLst/>
          </a:prstGeom>
          <a:noFill/>
        </p:spPr>
        <p:txBody>
          <a:bodyPr wrap="square" rtlCol="0">
            <a:spAutoFit/>
          </a:bodyPr>
          <a:lstStyle/>
          <a:p>
            <a:r>
              <a:rPr lang="es-ES" sz="1300" dirty="0">
                <a:solidFill>
                  <a:srgbClr val="404041"/>
                </a:solidFill>
              </a:rPr>
              <a:t>Las especificaciones deben establecer las características esenciales del bien que será </a:t>
            </a:r>
            <a:r>
              <a:rPr lang="es-ES" sz="1300" spc="-40" dirty="0">
                <a:solidFill>
                  <a:srgbClr val="404041"/>
                </a:solidFill>
              </a:rPr>
              <a:t>adquirido, pueden incluirse año de fabricación, </a:t>
            </a:r>
            <a:r>
              <a:rPr lang="es-ES" sz="1300" dirty="0">
                <a:solidFill>
                  <a:srgbClr val="404041"/>
                </a:solidFill>
              </a:rPr>
              <a:t>repuestos, accesorios, condiciones de alma-</a:t>
            </a:r>
            <a:r>
              <a:rPr lang="es-ES" sz="1300" spc="-30" dirty="0" err="1">
                <a:solidFill>
                  <a:srgbClr val="404041"/>
                </a:solidFill>
              </a:rPr>
              <a:t>cenamiento</a:t>
            </a:r>
            <a:r>
              <a:rPr lang="es-ES" sz="1300" spc="-30" dirty="0">
                <a:solidFill>
                  <a:srgbClr val="404041"/>
                </a:solidFill>
              </a:rPr>
              <a:t>, compatibilidad de componentes, </a:t>
            </a:r>
            <a:r>
              <a:rPr lang="es-ES" sz="1300" dirty="0">
                <a:solidFill>
                  <a:srgbClr val="404041"/>
                </a:solidFill>
              </a:rPr>
              <a:t>software para funcionamiento, presentación, entre otros. </a:t>
            </a:r>
            <a:endParaRPr lang="es-MX" sz="1300" dirty="0"/>
          </a:p>
        </p:txBody>
      </p:sp>
    </p:spTree>
    <p:extLst>
      <p:ext uri="{BB962C8B-B14F-4D97-AF65-F5344CB8AC3E}">
        <p14:creationId xmlns:p14="http://schemas.microsoft.com/office/powerpoint/2010/main" val="296082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533400" y="2581395"/>
            <a:ext cx="3886200" cy="2893100"/>
          </a:xfrm>
          <a:prstGeom prst="rect">
            <a:avLst/>
          </a:prstGeom>
          <a:noFill/>
        </p:spPr>
        <p:txBody>
          <a:bodyPr wrap="square" rtlCol="0">
            <a:spAutoFit/>
          </a:bodyPr>
          <a:lstStyle/>
          <a:p>
            <a:r>
              <a:rPr lang="es-ES" sz="1300" dirty="0">
                <a:solidFill>
                  <a:srgbClr val="444444"/>
                </a:solidFill>
                <a:latin typeface="Montserrat" panose="00000500000000000000" pitchFamily="2" charset="0"/>
              </a:rPr>
              <a:t>¿Cómo asegurar que las necesidades del </a:t>
            </a:r>
            <a:r>
              <a:rPr lang="es-ES" sz="1300" spc="-30" dirty="0">
                <a:solidFill>
                  <a:srgbClr val="444444"/>
                </a:solidFill>
                <a:latin typeface="Montserrat" panose="00000500000000000000" pitchFamily="2" charset="0"/>
              </a:rPr>
              <a:t>cliente sean entendidas de la misma manera </a:t>
            </a:r>
            <a:r>
              <a:rPr lang="es-ES" sz="1300" dirty="0">
                <a:solidFill>
                  <a:srgbClr val="444444"/>
                </a:solidFill>
                <a:latin typeface="Montserrat" panose="00000500000000000000" pitchFamily="2" charset="0"/>
              </a:rPr>
              <a:t>por el equipo de diseño y los demás actores en el ciclo de vida del producto?</a:t>
            </a:r>
          </a:p>
          <a:p>
            <a:endParaRPr lang="es-ES" sz="1300" dirty="0">
              <a:solidFill>
                <a:srgbClr val="444444"/>
              </a:solidFill>
              <a:latin typeface="Montserrat" panose="00000500000000000000" pitchFamily="2" charset="0"/>
            </a:endParaRPr>
          </a:p>
          <a:p>
            <a:r>
              <a:rPr lang="es-ES" sz="1300" dirty="0">
                <a:solidFill>
                  <a:srgbClr val="444444"/>
                </a:solidFill>
                <a:latin typeface="Montserrat" panose="00000500000000000000" pitchFamily="2" charset="0"/>
              </a:rPr>
              <a:t>Para asegurar las necesidades del cliente se </a:t>
            </a:r>
            <a:r>
              <a:rPr lang="es-ES" sz="1300" spc="-50" dirty="0">
                <a:solidFill>
                  <a:srgbClr val="444444"/>
                </a:solidFill>
                <a:latin typeface="Montserrat" panose="00000500000000000000" pitchFamily="2" charset="0"/>
              </a:rPr>
              <a:t>utiliza la herramienta llamada </a:t>
            </a:r>
            <a:r>
              <a:rPr lang="es-ES" sz="1300" spc="-50" dirty="0" err="1">
                <a:solidFill>
                  <a:srgbClr val="444444"/>
                </a:solidFill>
                <a:latin typeface="Montserrat" panose="00000500000000000000" pitchFamily="2" charset="0"/>
              </a:rPr>
              <a:t>Quality</a:t>
            </a:r>
            <a:r>
              <a:rPr lang="es-ES" sz="1300" spc="-50" dirty="0">
                <a:solidFill>
                  <a:srgbClr val="444444"/>
                </a:solidFill>
                <a:latin typeface="Montserrat" panose="00000500000000000000" pitchFamily="2" charset="0"/>
              </a:rPr>
              <a:t> </a:t>
            </a:r>
            <a:r>
              <a:rPr lang="es-ES" sz="1300" spc="-50" dirty="0" err="1">
                <a:solidFill>
                  <a:srgbClr val="444444"/>
                </a:solidFill>
                <a:latin typeface="Montserrat" panose="00000500000000000000" pitchFamily="2" charset="0"/>
              </a:rPr>
              <a:t>Function</a:t>
            </a:r>
            <a:r>
              <a:rPr lang="es-ES" sz="1300" spc="-50" dirty="0">
                <a:solidFill>
                  <a:srgbClr val="444444"/>
                </a:solidFill>
                <a:latin typeface="Montserrat" panose="00000500000000000000" pitchFamily="2" charset="0"/>
              </a:rPr>
              <a:t> </a:t>
            </a:r>
            <a:r>
              <a:rPr lang="es-ES" sz="1300" dirty="0" err="1">
                <a:solidFill>
                  <a:srgbClr val="444444"/>
                </a:solidFill>
                <a:latin typeface="Montserrat" panose="00000500000000000000" pitchFamily="2" charset="0"/>
              </a:rPr>
              <a:t>Deployment</a:t>
            </a:r>
            <a:r>
              <a:rPr lang="es-ES" sz="1300" dirty="0">
                <a:solidFill>
                  <a:srgbClr val="444444"/>
                </a:solidFill>
                <a:latin typeface="Montserrat" panose="00000500000000000000" pitchFamily="2" charset="0"/>
              </a:rPr>
              <a:t> (QFD, por sus siglas en inglés) o Desplegado de la Función de Calidad. El QFD permite entender las prioridades del cliente y encontrar respuestas y plasmarlas en requerimientos técnicos. Esto significa alinear lo que el cliente requiere con lo que la organización desea ofrecer.</a:t>
            </a:r>
          </a:p>
        </p:txBody>
      </p:sp>
      <p:sp>
        <p:nvSpPr>
          <p:cNvPr id="5" name="CuadroTexto 4">
            <a:extLst>
              <a:ext uri="{FF2B5EF4-FFF2-40B4-BE49-F238E27FC236}">
                <a16:creationId xmlns:a16="http://schemas.microsoft.com/office/drawing/2014/main" id="{EDB485A2-7330-C866-0344-C6D2195A40FD}"/>
              </a:ext>
            </a:extLst>
          </p:cNvPr>
          <p:cNvSpPr txBox="1"/>
          <p:nvPr/>
        </p:nvSpPr>
        <p:spPr>
          <a:xfrm>
            <a:off x="510251" y="5846320"/>
            <a:ext cx="1066800" cy="369332"/>
          </a:xfrm>
          <a:prstGeom prst="rect">
            <a:avLst/>
          </a:prstGeom>
          <a:noFill/>
        </p:spPr>
        <p:txBody>
          <a:bodyPr wrap="square" rtlCol="0">
            <a:spAutoFit/>
          </a:bodyPr>
          <a:lstStyle/>
          <a:p>
            <a:pPr lvl="0"/>
            <a:r>
              <a:rPr lang="es-ES" sz="900" dirty="0">
                <a:solidFill>
                  <a:schemeClr val="bg1"/>
                </a:solidFill>
                <a:latin typeface="Montserrat" panose="00000500000000000000" pitchFamily="2" charset="0"/>
              </a:rPr>
              <a:t>Brainstorming</a:t>
            </a:r>
          </a:p>
          <a:p>
            <a:endParaRPr lang="es-MX" sz="900" dirty="0"/>
          </a:p>
        </p:txBody>
      </p:sp>
      <p:sp>
        <p:nvSpPr>
          <p:cNvPr id="7" name="CuadroTexto 6">
            <a:extLst>
              <a:ext uri="{FF2B5EF4-FFF2-40B4-BE49-F238E27FC236}">
                <a16:creationId xmlns:a16="http://schemas.microsoft.com/office/drawing/2014/main" id="{F3A65E1E-5EA2-165A-01A0-473B53D8999B}"/>
              </a:ext>
            </a:extLst>
          </p:cNvPr>
          <p:cNvSpPr txBox="1"/>
          <p:nvPr/>
        </p:nvSpPr>
        <p:spPr>
          <a:xfrm>
            <a:off x="533400" y="1301532"/>
            <a:ext cx="8153399" cy="338554"/>
          </a:xfrm>
          <a:prstGeom prst="rect">
            <a:avLst/>
          </a:prstGeom>
          <a:noFill/>
        </p:spPr>
        <p:txBody>
          <a:bodyPr wrap="square" rtlCol="0">
            <a:spAutoFit/>
          </a:bodyPr>
          <a:lstStyle/>
          <a:p>
            <a:pPr algn="ctr"/>
            <a:r>
              <a:rPr lang="es-ES" sz="1600" b="1" dirty="0">
                <a:solidFill>
                  <a:srgbClr val="2AA645"/>
                </a:solidFill>
              </a:rPr>
              <a:t>Desplegado de la función de calidad: QFD</a:t>
            </a:r>
            <a:endParaRPr lang="es-MX" sz="1600" dirty="0">
              <a:solidFill>
                <a:srgbClr val="2AA645"/>
              </a:solidFill>
              <a:latin typeface="Montserrat" panose="00000500000000000000" pitchFamily="2" charset="0"/>
            </a:endParaRPr>
          </a:p>
        </p:txBody>
      </p:sp>
      <p:pic>
        <p:nvPicPr>
          <p:cNvPr id="8" name="Imagen 7">
            <a:extLst>
              <a:ext uri="{FF2B5EF4-FFF2-40B4-BE49-F238E27FC236}">
                <a16:creationId xmlns:a16="http://schemas.microsoft.com/office/drawing/2014/main" id="{05AF96BF-CD0F-10CB-F1C3-A4DBC8D83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951783"/>
            <a:ext cx="4119915" cy="3894537"/>
          </a:xfrm>
          <a:prstGeom prst="rect">
            <a:avLst/>
          </a:prstGeom>
        </p:spPr>
      </p:pic>
    </p:spTree>
    <p:extLst>
      <p:ext uri="{BB962C8B-B14F-4D97-AF65-F5344CB8AC3E}">
        <p14:creationId xmlns:p14="http://schemas.microsoft.com/office/powerpoint/2010/main" val="3343443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533399" y="1752600"/>
            <a:ext cx="2438401" cy="2092881"/>
          </a:xfrm>
          <a:prstGeom prst="rect">
            <a:avLst/>
          </a:prstGeom>
          <a:noFill/>
        </p:spPr>
        <p:txBody>
          <a:bodyPr wrap="square" rtlCol="0">
            <a:spAutoFit/>
          </a:bodyPr>
          <a:lstStyle/>
          <a:p>
            <a:r>
              <a:rPr lang="es-ES" sz="1300" dirty="0">
                <a:solidFill>
                  <a:srgbClr val="444444"/>
                </a:solidFill>
                <a:latin typeface="Montserrat" panose="00000500000000000000" pitchFamily="2" charset="0"/>
              </a:rPr>
              <a:t>El QFD es un conjunto de matrices que permitirán dirigir el pensamiento del equipo de diseño hacia el aseguramiento de las necesidades del cliente en características técnicas del producto. También es conocido como la casa de la calidad.</a:t>
            </a:r>
            <a:endParaRPr lang="es-MX" sz="1300" dirty="0">
              <a:latin typeface="Montserrat" panose="00000500000000000000" pitchFamily="2" charset="0"/>
            </a:endParaRPr>
          </a:p>
        </p:txBody>
      </p:sp>
      <p:sp>
        <p:nvSpPr>
          <p:cNvPr id="5" name="CuadroTexto 4">
            <a:extLst>
              <a:ext uri="{FF2B5EF4-FFF2-40B4-BE49-F238E27FC236}">
                <a16:creationId xmlns:a16="http://schemas.microsoft.com/office/drawing/2014/main" id="{EDB485A2-7330-C866-0344-C6D2195A40FD}"/>
              </a:ext>
            </a:extLst>
          </p:cNvPr>
          <p:cNvSpPr txBox="1"/>
          <p:nvPr/>
        </p:nvSpPr>
        <p:spPr>
          <a:xfrm>
            <a:off x="510251" y="5846320"/>
            <a:ext cx="1066800" cy="369332"/>
          </a:xfrm>
          <a:prstGeom prst="rect">
            <a:avLst/>
          </a:prstGeom>
          <a:noFill/>
        </p:spPr>
        <p:txBody>
          <a:bodyPr wrap="square" rtlCol="0">
            <a:spAutoFit/>
          </a:bodyPr>
          <a:lstStyle/>
          <a:p>
            <a:pPr lvl="0"/>
            <a:r>
              <a:rPr lang="es-ES" sz="900" dirty="0">
                <a:solidFill>
                  <a:schemeClr val="bg1"/>
                </a:solidFill>
                <a:latin typeface="Montserrat" panose="00000500000000000000" pitchFamily="2" charset="0"/>
              </a:rPr>
              <a:t>Brainstorming</a:t>
            </a:r>
          </a:p>
          <a:p>
            <a:endParaRPr lang="es-MX" sz="900" dirty="0"/>
          </a:p>
        </p:txBody>
      </p:sp>
      <p:sp>
        <p:nvSpPr>
          <p:cNvPr id="7" name="CuadroTexto 6">
            <a:extLst>
              <a:ext uri="{FF2B5EF4-FFF2-40B4-BE49-F238E27FC236}">
                <a16:creationId xmlns:a16="http://schemas.microsoft.com/office/drawing/2014/main" id="{F3A65E1E-5EA2-165A-01A0-473B53D8999B}"/>
              </a:ext>
            </a:extLst>
          </p:cNvPr>
          <p:cNvSpPr txBox="1"/>
          <p:nvPr/>
        </p:nvSpPr>
        <p:spPr>
          <a:xfrm>
            <a:off x="533400" y="1301532"/>
            <a:ext cx="8153399" cy="338554"/>
          </a:xfrm>
          <a:prstGeom prst="rect">
            <a:avLst/>
          </a:prstGeom>
          <a:noFill/>
        </p:spPr>
        <p:txBody>
          <a:bodyPr wrap="square" rtlCol="0">
            <a:spAutoFit/>
          </a:bodyPr>
          <a:lstStyle/>
          <a:p>
            <a:pPr algn="ctr"/>
            <a:r>
              <a:rPr lang="es-ES" sz="1600" b="1" dirty="0">
                <a:solidFill>
                  <a:srgbClr val="2AA645"/>
                </a:solidFill>
              </a:rPr>
              <a:t>Desplegado de la función de calidad: QFD</a:t>
            </a:r>
            <a:endParaRPr lang="es-MX" sz="1600" b="1" dirty="0">
              <a:solidFill>
                <a:srgbClr val="2AA645"/>
              </a:solidFill>
            </a:endParaRPr>
          </a:p>
        </p:txBody>
      </p:sp>
      <p:graphicFrame>
        <p:nvGraphicFramePr>
          <p:cNvPr id="9" name="Tabla 9">
            <a:extLst>
              <a:ext uri="{FF2B5EF4-FFF2-40B4-BE49-F238E27FC236}">
                <a16:creationId xmlns:a16="http://schemas.microsoft.com/office/drawing/2014/main" id="{AB743530-6B52-DC8C-3CBD-9E66CAB0F781}"/>
              </a:ext>
            </a:extLst>
          </p:cNvPr>
          <p:cNvGraphicFramePr>
            <a:graphicFrameLocks noGrp="1"/>
          </p:cNvGraphicFramePr>
          <p:nvPr>
            <p:extLst>
              <p:ext uri="{D42A27DB-BD31-4B8C-83A1-F6EECF244321}">
                <p14:modId xmlns:p14="http://schemas.microsoft.com/office/powerpoint/2010/main" val="4153335853"/>
              </p:ext>
            </p:extLst>
          </p:nvPr>
        </p:nvGraphicFramePr>
        <p:xfrm>
          <a:off x="3124200" y="1752600"/>
          <a:ext cx="5562600" cy="4777572"/>
        </p:xfrm>
        <a:graphic>
          <a:graphicData uri="http://schemas.openxmlformats.org/drawingml/2006/table">
            <a:tbl>
              <a:tblPr firstRow="1" bandRow="1">
                <a:tableStyleId>{5940675A-B579-460E-94D1-54222C63F5DA}</a:tableStyleId>
              </a:tblPr>
              <a:tblGrid>
                <a:gridCol w="1825228">
                  <a:extLst>
                    <a:ext uri="{9D8B030D-6E8A-4147-A177-3AD203B41FA5}">
                      <a16:colId xmlns:a16="http://schemas.microsoft.com/office/drawing/2014/main" val="2039016763"/>
                    </a:ext>
                  </a:extLst>
                </a:gridCol>
                <a:gridCol w="3737372">
                  <a:extLst>
                    <a:ext uri="{9D8B030D-6E8A-4147-A177-3AD203B41FA5}">
                      <a16:colId xmlns:a16="http://schemas.microsoft.com/office/drawing/2014/main" val="2304968487"/>
                    </a:ext>
                  </a:extLst>
                </a:gridCol>
              </a:tblGrid>
              <a:tr h="1446956">
                <a:tc>
                  <a:txBody>
                    <a:bodyPr/>
                    <a:lstStyle/>
                    <a:p>
                      <a:pPr algn="ctr"/>
                      <a:r>
                        <a:rPr lang="es-ES" sz="1100" b="1" i="0" dirty="0">
                          <a:solidFill>
                            <a:schemeClr val="bg1"/>
                          </a:solidFill>
                          <a:effectLst/>
                          <a:latin typeface="+mn-lt"/>
                          <a:ea typeface="+mn-ea"/>
                          <a:cs typeface="+mn-cs"/>
                        </a:rPr>
                        <a:t>1. Necesidades del Cliente (NC) ¿Qué?</a:t>
                      </a:r>
                      <a:endParaRPr lang="es-MX" sz="1100" b="1" dirty="0">
                        <a:solidFill>
                          <a:schemeClr val="bg1"/>
                        </a:solidFill>
                      </a:endParaRPr>
                    </a:p>
                  </a:txBody>
                  <a:tcPr marL="72000" marR="0" anchor="ctr">
                    <a:solidFill>
                      <a:srgbClr val="2B2861"/>
                    </a:solidFill>
                  </a:tcPr>
                </a:tc>
                <a:tc>
                  <a:txBody>
                    <a:bodyPr/>
                    <a:lstStyle/>
                    <a:p>
                      <a:pPr algn="l"/>
                      <a:r>
                        <a:rPr lang="es-ES" sz="1100" b="0" i="0" dirty="0">
                          <a:solidFill>
                            <a:schemeClr val="tx1"/>
                          </a:solidFill>
                          <a:effectLst/>
                          <a:latin typeface="+mn-lt"/>
                          <a:ea typeface="+mn-ea"/>
                          <a:cs typeface="+mn-cs"/>
                        </a:rPr>
                        <a:t>La primera matriz es la de </a:t>
                      </a:r>
                      <a:r>
                        <a:rPr lang="es-ES" sz="1100" b="1" i="0" dirty="0">
                          <a:solidFill>
                            <a:schemeClr val="tx1"/>
                          </a:solidFill>
                          <a:effectLst/>
                          <a:latin typeface="+mn-lt"/>
                          <a:ea typeface="+mn-ea"/>
                          <a:cs typeface="+mn-cs"/>
                        </a:rPr>
                        <a:t>necesidades del cliente,</a:t>
                      </a:r>
                      <a:r>
                        <a:rPr lang="es-ES" sz="1100" b="0" i="0" dirty="0">
                          <a:solidFill>
                            <a:schemeClr val="tx1"/>
                          </a:solidFill>
                          <a:effectLst/>
                          <a:latin typeface="+mn-lt"/>
                          <a:ea typeface="+mn-ea"/>
                          <a:cs typeface="+mn-cs"/>
                        </a:rPr>
                        <a:t> donde se vaciará la información de las encuestas y las observaciones previamente realizadas (voz del cliente, gemba y modelo kano), así como la información obtenida de la encuesta de priorización de las necesidades del cliente.</a:t>
                      </a:r>
                      <a:endParaRPr lang="es-MX" sz="1100" dirty="0"/>
                    </a:p>
                  </a:txBody>
                  <a:tcPr marL="144000" marR="144000" marT="144000" marB="144000"/>
                </a:tc>
                <a:extLst>
                  <a:ext uri="{0D108BD9-81ED-4DB2-BD59-A6C34878D82A}">
                    <a16:rowId xmlns:a16="http://schemas.microsoft.com/office/drawing/2014/main" val="3488320761"/>
                  </a:ext>
                </a:extLst>
              </a:tr>
              <a:tr h="1255191">
                <a:tc>
                  <a:txBody>
                    <a:bodyPr/>
                    <a:lstStyle/>
                    <a:p>
                      <a:pPr algn="ctr"/>
                      <a:r>
                        <a:rPr lang="es-ES" sz="1100" b="1" i="0" dirty="0">
                          <a:solidFill>
                            <a:schemeClr val="bg1"/>
                          </a:solidFill>
                          <a:effectLst/>
                          <a:latin typeface="+mn-lt"/>
                          <a:ea typeface="+mn-ea"/>
                          <a:cs typeface="+mn-cs"/>
                        </a:rPr>
                        <a:t>2. Requerimientos técnicos (RT) ¿Cómo?</a:t>
                      </a:r>
                      <a:endParaRPr lang="es-MX" sz="1100" b="1" dirty="0">
                        <a:solidFill>
                          <a:schemeClr val="bg1"/>
                        </a:solidFill>
                      </a:endParaRPr>
                    </a:p>
                  </a:txBody>
                  <a:tcPr marL="72000" marR="0" anchor="ctr">
                    <a:solidFill>
                      <a:srgbClr val="2B2861"/>
                    </a:solidFill>
                  </a:tcPr>
                </a:tc>
                <a:tc>
                  <a:txBody>
                    <a:bodyPr/>
                    <a:lstStyle/>
                    <a:p>
                      <a:pPr algn="l"/>
                      <a:r>
                        <a:rPr lang="es-ES" sz="1100" b="0" i="0" dirty="0">
                          <a:solidFill>
                            <a:schemeClr val="tx1"/>
                          </a:solidFill>
                          <a:effectLst/>
                          <a:latin typeface="+mn-lt"/>
                          <a:ea typeface="+mn-ea"/>
                          <a:cs typeface="+mn-cs"/>
                        </a:rPr>
                        <a:t>El siguiente paso es llenar la información de la matriz 2 denominada </a:t>
                      </a:r>
                      <a:r>
                        <a:rPr lang="es-ES" sz="1100" b="1" i="0" dirty="0">
                          <a:solidFill>
                            <a:schemeClr val="tx1"/>
                          </a:solidFill>
                          <a:effectLst/>
                          <a:latin typeface="+mn-lt"/>
                          <a:ea typeface="+mn-ea"/>
                          <a:cs typeface="+mn-cs"/>
                        </a:rPr>
                        <a:t>matriz de requerimientos técnicos</a:t>
                      </a:r>
                      <a:r>
                        <a:rPr lang="es-ES" sz="1100" b="0" i="0" dirty="0">
                          <a:solidFill>
                            <a:schemeClr val="tx1"/>
                          </a:solidFill>
                          <a:effectLst/>
                          <a:latin typeface="+mn-lt"/>
                          <a:ea typeface="+mn-ea"/>
                          <a:cs typeface="+mn-cs"/>
                        </a:rPr>
                        <a:t>, esta información ya fue obtenida con anterioridad cuando se consiguió la ficha técnica genérica durante la realización del análisis de productos o servicios competidores.</a:t>
                      </a:r>
                      <a:endParaRPr lang="es-MX" sz="1100" dirty="0"/>
                    </a:p>
                  </a:txBody>
                  <a:tcPr marL="144000" marR="144000" marT="144000" marB="144000"/>
                </a:tc>
                <a:extLst>
                  <a:ext uri="{0D108BD9-81ED-4DB2-BD59-A6C34878D82A}">
                    <a16:rowId xmlns:a16="http://schemas.microsoft.com/office/drawing/2014/main" val="3198212468"/>
                  </a:ext>
                </a:extLst>
              </a:tr>
              <a:tr h="2022252">
                <a:tc>
                  <a:txBody>
                    <a:bodyPr/>
                    <a:lstStyle/>
                    <a:p>
                      <a:pPr algn="ctr"/>
                      <a:r>
                        <a:rPr lang="es-MX" sz="1100" b="1" i="0" dirty="0">
                          <a:solidFill>
                            <a:schemeClr val="bg1"/>
                          </a:solidFill>
                          <a:effectLst/>
                          <a:latin typeface="+mn-lt"/>
                          <a:ea typeface="+mn-ea"/>
                          <a:cs typeface="+mn-cs"/>
                        </a:rPr>
                        <a:t>3. Relaciones NC – RT</a:t>
                      </a:r>
                      <a:endParaRPr lang="es-MX" sz="1100" b="1" dirty="0">
                        <a:solidFill>
                          <a:schemeClr val="bg1"/>
                        </a:solidFill>
                      </a:endParaRPr>
                    </a:p>
                  </a:txBody>
                  <a:tcPr marL="72000" marR="0" anchor="ctr">
                    <a:solidFill>
                      <a:srgbClr val="2B2861"/>
                    </a:solidFill>
                  </a:tcPr>
                </a:tc>
                <a:tc>
                  <a:txBody>
                    <a:bodyPr/>
                    <a:lstStyle/>
                    <a:p>
                      <a:pPr algn="l"/>
                      <a:r>
                        <a:rPr lang="es-ES" sz="1100" b="0" i="0" dirty="0">
                          <a:solidFill>
                            <a:schemeClr val="tx1"/>
                          </a:solidFill>
                          <a:effectLst/>
                          <a:latin typeface="+mn-lt"/>
                          <a:ea typeface="+mn-ea"/>
                          <a:cs typeface="+mn-cs"/>
                        </a:rPr>
                        <a:t>En esta sección es necesario relacionar las dos matrices anteriores, ya que aquí es donde se produce la traducción de las necesidades del cliente al contexto de las características técnicas. Tomando en orden cada una de las características técnicas y contrastándolas con las todas las necesidades del cliente en orden vertical se utiliza la siguiente pregunta, </a:t>
                      </a:r>
                      <a:r>
                        <a:rPr lang="es-ES" sz="1100" b="1" i="0" dirty="0">
                          <a:solidFill>
                            <a:schemeClr val="tx1"/>
                          </a:solidFill>
                          <a:effectLst/>
                          <a:latin typeface="+mn-lt"/>
                          <a:ea typeface="+mn-ea"/>
                          <a:cs typeface="+mn-cs"/>
                        </a:rPr>
                        <a:t>¿qué tanto una característica técnica permite satisfacer tal necesidad del cliente? </a:t>
                      </a:r>
                      <a:endParaRPr lang="es-MX" sz="1100" dirty="0"/>
                    </a:p>
                  </a:txBody>
                  <a:tcPr marL="144000" marR="144000" marT="144000" marB="144000"/>
                </a:tc>
                <a:extLst>
                  <a:ext uri="{0D108BD9-81ED-4DB2-BD59-A6C34878D82A}">
                    <a16:rowId xmlns:a16="http://schemas.microsoft.com/office/drawing/2014/main" val="1393531867"/>
                  </a:ext>
                </a:extLst>
              </a:tr>
            </a:tbl>
          </a:graphicData>
        </a:graphic>
      </p:graphicFrame>
    </p:spTree>
    <p:extLst>
      <p:ext uri="{BB962C8B-B14F-4D97-AF65-F5344CB8AC3E}">
        <p14:creationId xmlns:p14="http://schemas.microsoft.com/office/powerpoint/2010/main" val="2874502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CA55503-C2EE-9B69-C964-445B32F21383}"/>
              </a:ext>
            </a:extLst>
          </p:cNvPr>
          <p:cNvSpPr txBox="1"/>
          <p:nvPr/>
        </p:nvSpPr>
        <p:spPr>
          <a:xfrm>
            <a:off x="723899" y="1836256"/>
            <a:ext cx="3314702" cy="492443"/>
          </a:xfrm>
          <a:prstGeom prst="rect">
            <a:avLst/>
          </a:prstGeom>
          <a:noFill/>
        </p:spPr>
        <p:txBody>
          <a:bodyPr wrap="square" rtlCol="0">
            <a:spAutoFit/>
          </a:bodyPr>
          <a:lstStyle/>
          <a:p>
            <a:r>
              <a:rPr lang="es-MX" sz="1300" dirty="0">
                <a:latin typeface="Montserrat" panose="00000500000000000000" pitchFamily="2" charset="0"/>
                <a:cs typeface="Arial" panose="020B0604020202020204" pitchFamily="34" charset="0"/>
              </a:rPr>
              <a:t>Reflexiona sobre lo aprendido en el tema y responde lo siguiente.</a:t>
            </a:r>
            <a:endParaRPr lang="es-MX" sz="1300" dirty="0">
              <a:latin typeface="Montserrat" panose="00000500000000000000" pitchFamily="2" charset="0"/>
            </a:endParaRPr>
          </a:p>
        </p:txBody>
      </p:sp>
      <p:sp>
        <p:nvSpPr>
          <p:cNvPr id="7" name="CuadroTexto 6">
            <a:extLst>
              <a:ext uri="{FF2B5EF4-FFF2-40B4-BE49-F238E27FC236}">
                <a16:creationId xmlns:a16="http://schemas.microsoft.com/office/drawing/2014/main" id="{39234B4A-1173-32C0-5864-78575DBFFB22}"/>
              </a:ext>
            </a:extLst>
          </p:cNvPr>
          <p:cNvSpPr txBox="1"/>
          <p:nvPr/>
        </p:nvSpPr>
        <p:spPr>
          <a:xfrm>
            <a:off x="1088399" y="2503057"/>
            <a:ext cx="3314702" cy="2693045"/>
          </a:xfrm>
          <a:prstGeom prst="rect">
            <a:avLst/>
          </a:prstGeom>
          <a:noFill/>
        </p:spPr>
        <p:txBody>
          <a:bodyPr wrap="square" rtlCol="0">
            <a:spAutoFit/>
          </a:bodyPr>
          <a:lstStyle/>
          <a:p>
            <a:r>
              <a:rPr lang="es-ES" sz="1300" dirty="0">
                <a:latin typeface="Montserrat" panose="00000500000000000000" pitchFamily="2" charset="0"/>
              </a:rPr>
              <a:t>Piensa en un producto tecnológico que uses constantemente y realiza una breve ficha técnica de sus especificaciones (aquellas que puedas percibir o conozcas) enfocándote en cumplir con las descriptivas y  funcionales. </a:t>
            </a:r>
          </a:p>
          <a:p>
            <a:endParaRPr lang="es-ES" sz="1300" dirty="0">
              <a:latin typeface="Montserrat" panose="00000500000000000000" pitchFamily="2" charset="0"/>
            </a:endParaRPr>
          </a:p>
          <a:p>
            <a:r>
              <a:rPr lang="es-ES" sz="1300" dirty="0">
                <a:latin typeface="Montserrat" panose="00000500000000000000" pitchFamily="2" charset="0"/>
              </a:rPr>
              <a:t>Posteriormente, busca su ficha técnica en la web y compárala. </a:t>
            </a:r>
          </a:p>
          <a:p>
            <a:endParaRPr lang="es-ES" sz="1300" dirty="0">
              <a:latin typeface="Montserrat" panose="00000500000000000000" pitchFamily="2" charset="0"/>
            </a:endParaRPr>
          </a:p>
          <a:p>
            <a:r>
              <a:rPr lang="es-ES" sz="1300" dirty="0">
                <a:latin typeface="Montserrat" panose="00000500000000000000" pitchFamily="2" charset="0"/>
              </a:rPr>
              <a:t>¿Qué aspectos omitiste?, ¿cuál es la importancia de la ficha técnica? </a:t>
            </a:r>
          </a:p>
        </p:txBody>
      </p:sp>
      <p:pic>
        <p:nvPicPr>
          <p:cNvPr id="11" name="Imagen 10" descr="Imagen que contiene Patrón de fondo&#10;&#10;Descripción generada automáticamente">
            <a:extLst>
              <a:ext uri="{FF2B5EF4-FFF2-40B4-BE49-F238E27FC236}">
                <a16:creationId xmlns:a16="http://schemas.microsoft.com/office/drawing/2014/main" id="{62A493E1-6723-B849-4A77-3AA0B6495D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3" t="2" r="163" b="83395"/>
          <a:stretch/>
        </p:blipFill>
        <p:spPr>
          <a:xfrm>
            <a:off x="76200" y="1661898"/>
            <a:ext cx="1012199" cy="442800"/>
          </a:xfrm>
          <a:prstGeom prst="rect">
            <a:avLst/>
          </a:prstGeom>
        </p:spPr>
      </p:pic>
      <p:pic>
        <p:nvPicPr>
          <p:cNvPr id="8" name="Imagen 7">
            <a:extLst>
              <a:ext uri="{FF2B5EF4-FFF2-40B4-BE49-F238E27FC236}">
                <a16:creationId xmlns:a16="http://schemas.microsoft.com/office/drawing/2014/main" id="{D2C99768-5B4D-579A-C5BD-23748B65E34F}"/>
              </a:ext>
            </a:extLst>
          </p:cNvPr>
          <p:cNvPicPr>
            <a:picLocks noChangeAspect="1"/>
          </p:cNvPicPr>
          <p:nvPr/>
        </p:nvPicPr>
        <p:blipFill>
          <a:blip r:embed="rId3">
            <a:extLst>
              <a:ext uri="{28A0092B-C50C-407E-A947-70E740481C1C}">
                <a14:useLocalDpi xmlns:a14="http://schemas.microsoft.com/office/drawing/2010/main" val="0"/>
              </a:ext>
            </a:extLst>
          </a:blip>
          <a:srcRect l="17086" r="17086"/>
          <a:stretch/>
        </p:blipFill>
        <p:spPr>
          <a:xfrm>
            <a:off x="4554254" y="1104900"/>
            <a:ext cx="4589745" cy="4648200"/>
          </a:xfrm>
          <a:prstGeom prst="rect">
            <a:avLst/>
          </a:prstGeom>
        </p:spPr>
      </p:pic>
      <p:sp>
        <p:nvSpPr>
          <p:cNvPr id="10" name="CuadroTexto 9">
            <a:extLst>
              <a:ext uri="{FF2B5EF4-FFF2-40B4-BE49-F238E27FC236}">
                <a16:creationId xmlns:a16="http://schemas.microsoft.com/office/drawing/2014/main" id="{5FC83B30-E974-80A3-7DA7-E154F1E45CBE}"/>
              </a:ext>
            </a:extLst>
          </p:cNvPr>
          <p:cNvSpPr txBox="1"/>
          <p:nvPr/>
        </p:nvSpPr>
        <p:spPr>
          <a:xfrm>
            <a:off x="937246" y="2503057"/>
            <a:ext cx="260789" cy="292388"/>
          </a:xfrm>
          <a:prstGeom prst="rect">
            <a:avLst/>
          </a:prstGeom>
          <a:noFill/>
        </p:spPr>
        <p:txBody>
          <a:bodyPr wrap="square" rtlCol="0">
            <a:spAutoFit/>
          </a:bodyPr>
          <a:lstStyle/>
          <a:p>
            <a:r>
              <a:rPr lang="es-ES" sz="1300" dirty="0">
                <a:latin typeface="Montserrat" panose="00000500000000000000" pitchFamily="2" charset="0"/>
              </a:rPr>
              <a:t>•</a:t>
            </a:r>
          </a:p>
        </p:txBody>
      </p:sp>
      <p:sp>
        <p:nvSpPr>
          <p:cNvPr id="12" name="CuadroTexto 11">
            <a:extLst>
              <a:ext uri="{FF2B5EF4-FFF2-40B4-BE49-F238E27FC236}">
                <a16:creationId xmlns:a16="http://schemas.microsoft.com/office/drawing/2014/main" id="{230D5CB4-2A4A-7AA6-66A5-2F58EB781658}"/>
              </a:ext>
            </a:extLst>
          </p:cNvPr>
          <p:cNvSpPr txBox="1"/>
          <p:nvPr/>
        </p:nvSpPr>
        <p:spPr>
          <a:xfrm>
            <a:off x="937246" y="4068246"/>
            <a:ext cx="260789" cy="292388"/>
          </a:xfrm>
          <a:prstGeom prst="rect">
            <a:avLst/>
          </a:prstGeom>
          <a:noFill/>
        </p:spPr>
        <p:txBody>
          <a:bodyPr wrap="square" rtlCol="0">
            <a:spAutoFit/>
          </a:bodyPr>
          <a:lstStyle/>
          <a:p>
            <a:r>
              <a:rPr lang="es-ES" sz="1300" dirty="0">
                <a:latin typeface="Montserrat" panose="00000500000000000000" pitchFamily="2" charset="0"/>
              </a:rPr>
              <a:t>•</a:t>
            </a:r>
          </a:p>
        </p:txBody>
      </p:sp>
      <p:sp>
        <p:nvSpPr>
          <p:cNvPr id="13" name="CuadroTexto 12">
            <a:extLst>
              <a:ext uri="{FF2B5EF4-FFF2-40B4-BE49-F238E27FC236}">
                <a16:creationId xmlns:a16="http://schemas.microsoft.com/office/drawing/2014/main" id="{6D136C48-0F70-3B77-63F2-53B9A911FE93}"/>
              </a:ext>
            </a:extLst>
          </p:cNvPr>
          <p:cNvSpPr txBox="1"/>
          <p:nvPr/>
        </p:nvSpPr>
        <p:spPr>
          <a:xfrm>
            <a:off x="937246" y="4694322"/>
            <a:ext cx="260789" cy="292388"/>
          </a:xfrm>
          <a:prstGeom prst="rect">
            <a:avLst/>
          </a:prstGeom>
          <a:noFill/>
        </p:spPr>
        <p:txBody>
          <a:bodyPr wrap="square" rtlCol="0">
            <a:spAutoFit/>
          </a:bodyPr>
          <a:lstStyle/>
          <a:p>
            <a:r>
              <a:rPr lang="es-ES" sz="1300" dirty="0">
                <a:latin typeface="Montserrat" panose="00000500000000000000" pitchFamily="2" charset="0"/>
              </a:rPr>
              <a:t>•</a:t>
            </a:r>
          </a:p>
        </p:txBody>
      </p:sp>
    </p:spTree>
    <p:extLst>
      <p:ext uri="{BB962C8B-B14F-4D97-AF65-F5344CB8AC3E}">
        <p14:creationId xmlns:p14="http://schemas.microsoft.com/office/powerpoint/2010/main" val="2566936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53A70D7-5486-32F3-F591-A5F9E704C7FA}"/>
              </a:ext>
            </a:extLst>
          </p:cNvPr>
          <p:cNvSpPr/>
          <p:nvPr/>
        </p:nvSpPr>
        <p:spPr>
          <a:xfrm>
            <a:off x="0" y="3429000"/>
            <a:ext cx="358739" cy="734552"/>
          </a:xfrm>
          <a:prstGeom prst="rect">
            <a:avLst/>
          </a:prstGeom>
          <a:solidFill>
            <a:srgbClr val="2B2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4">
            <a:extLst>
              <a:ext uri="{FF2B5EF4-FFF2-40B4-BE49-F238E27FC236}">
                <a16:creationId xmlns:a16="http://schemas.microsoft.com/office/drawing/2014/main" id="{347DDE08-0ECF-56BB-477F-769E0DA2ED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50" b="50000"/>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B7AA153-0B39-6757-E2E4-AEEBF3B27723}"/>
              </a:ext>
            </a:extLst>
          </p:cNvPr>
          <p:cNvSpPr txBox="1"/>
          <p:nvPr/>
        </p:nvSpPr>
        <p:spPr>
          <a:xfrm>
            <a:off x="1181099" y="3657600"/>
            <a:ext cx="6781801" cy="2893100"/>
          </a:xfrm>
          <a:prstGeom prst="rect">
            <a:avLst/>
          </a:prstGeom>
          <a:noFill/>
        </p:spPr>
        <p:txBody>
          <a:bodyPr wrap="square" rtlCol="0">
            <a:spAutoFit/>
          </a:bodyPr>
          <a:lstStyle/>
          <a:p>
            <a:r>
              <a:rPr lang="es-ES" sz="1300" dirty="0"/>
              <a:t>“En vez de enfocarte en la competencia, enfócate en el cliente”. </a:t>
            </a:r>
            <a:br>
              <a:rPr lang="es-ES" sz="1300" dirty="0"/>
            </a:br>
            <a:r>
              <a:rPr lang="es-ES" sz="1300" dirty="0"/>
              <a:t>-Scott Cook</a:t>
            </a:r>
            <a:br>
              <a:rPr lang="es-ES" sz="1300" dirty="0"/>
            </a:br>
            <a:br>
              <a:rPr lang="es-ES" sz="1300" dirty="0"/>
            </a:br>
            <a:r>
              <a:rPr lang="es-ES" sz="1300" dirty="0"/>
              <a:t>Detectar las necesidades de nuestro cliente es básico. Es uno de los pasos más importantes al momento de desarrollar un producto o servicio, ya que sin la </a:t>
            </a:r>
            <a:r>
              <a:rPr lang="es-ES" sz="1300" spc="-30" dirty="0"/>
              <a:t>correcta interpretación de los atributos, funciones y beneficios que espera obtener, </a:t>
            </a:r>
            <a:r>
              <a:rPr lang="es-ES" sz="1300" spc="-50" dirty="0"/>
              <a:t>no se tendrá el producto adecuado.  Cuando no hacemos este proceso con disciplina </a:t>
            </a:r>
            <a:r>
              <a:rPr lang="es-ES" sz="1300" spc="-30" dirty="0"/>
              <a:t>y objetividad, estaremos saliéndonos del camino correcto. Así, como mencionaba Steve Jobs, debemos procurar ser tan cercanos a nuestros clientes que podamos </a:t>
            </a:r>
            <a:r>
              <a:rPr lang="es-ES" sz="1300" dirty="0"/>
              <a:t>decirles lo que necesitan antes de que ellos lo sepan por sí mismos.  Claro que no es tarea sencilla, pero gracias a las distintas técnicas vistas previamente, puedes tener noción de algunas de estas y el límite de las mismas estará en nuestra capacidad de crear e innovar formas de comunicación con nuestro consumidor. </a:t>
            </a:r>
            <a:endParaRPr lang="es-MX" sz="1300" dirty="0">
              <a:latin typeface="Montserrat" panose="00000500000000000000" pitchFamily="2" charset="0"/>
            </a:endParaRPr>
          </a:p>
        </p:txBody>
      </p:sp>
    </p:spTree>
    <p:extLst>
      <p:ext uri="{BB962C8B-B14F-4D97-AF65-F5344CB8AC3E}">
        <p14:creationId xmlns:p14="http://schemas.microsoft.com/office/powerpoint/2010/main" val="4120547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3F8F0B-633E-1C42-BE00-32ED647AC141}"/>
              </a:ext>
            </a:extLst>
          </p:cNvPr>
          <p:cNvSpPr txBox="1"/>
          <p:nvPr/>
        </p:nvSpPr>
        <p:spPr>
          <a:xfrm>
            <a:off x="723899" y="2971800"/>
            <a:ext cx="7696201" cy="1169551"/>
          </a:xfrm>
          <a:prstGeom prst="rect">
            <a:avLst/>
          </a:prstGeom>
          <a:noFill/>
        </p:spPr>
        <p:txBody>
          <a:bodyPr wrap="square" rtlCol="0">
            <a:spAutoFit/>
          </a:bodyPr>
          <a:lstStyle/>
          <a:p>
            <a:pPr marL="285750" indent="-285750">
              <a:buFont typeface="Arial" panose="020B0604020202020204" pitchFamily="34" charset="0"/>
              <a:buChar char="•"/>
            </a:pPr>
            <a:r>
              <a:rPr lang="es-ES" sz="1400" dirty="0">
                <a:latin typeface="Montserrat" panose="00000500000000000000" pitchFamily="2" charset="0"/>
              </a:rPr>
              <a:t>Riba, C., y Molina, A. (2006). </a:t>
            </a:r>
            <a:r>
              <a:rPr lang="es-ES" sz="1400" i="1" dirty="0">
                <a:latin typeface="Montserrat" panose="00000500000000000000" pitchFamily="2" charset="0"/>
              </a:rPr>
              <a:t>Ingeniería concurrente. Una metodología integradora</a:t>
            </a:r>
            <a:r>
              <a:rPr lang="es-ES" sz="1400" dirty="0">
                <a:latin typeface="Montserrat" panose="00000500000000000000" pitchFamily="2" charset="0"/>
              </a:rPr>
              <a:t>. España: Ediciones UPC.</a:t>
            </a:r>
          </a:p>
          <a:p>
            <a:pPr marL="285750" indent="-285750">
              <a:buFont typeface="Arial" panose="020B0604020202020204" pitchFamily="34" charset="0"/>
              <a:buChar char="•"/>
            </a:pPr>
            <a:endParaRPr lang="es-ES" sz="1400" dirty="0">
              <a:latin typeface="Montserrat" panose="00000500000000000000" pitchFamily="2" charset="0"/>
            </a:endParaRPr>
          </a:p>
          <a:p>
            <a:pPr marL="285750" indent="-285750">
              <a:buFont typeface="Arial" panose="020B0604020202020204" pitchFamily="34" charset="0"/>
              <a:buChar char="•"/>
            </a:pPr>
            <a:r>
              <a:rPr lang="es-ES" sz="1400" dirty="0">
                <a:latin typeface="Montserrat" panose="00000500000000000000" pitchFamily="2" charset="0"/>
              </a:rPr>
              <a:t>Ulrich, K., y </a:t>
            </a:r>
            <a:r>
              <a:rPr lang="es-ES" sz="1400" dirty="0" err="1">
                <a:latin typeface="Montserrat" panose="00000500000000000000" pitchFamily="2" charset="0"/>
              </a:rPr>
              <a:t>Eppinger</a:t>
            </a:r>
            <a:r>
              <a:rPr lang="es-ES" sz="1400" dirty="0">
                <a:latin typeface="Montserrat" panose="00000500000000000000" pitchFamily="2" charset="0"/>
              </a:rPr>
              <a:t>, S. (2013). </a:t>
            </a:r>
            <a:r>
              <a:rPr lang="es-ES" sz="1400" i="1" dirty="0">
                <a:latin typeface="Montserrat" panose="00000500000000000000" pitchFamily="2" charset="0"/>
              </a:rPr>
              <a:t>Diseño y desarrollo de productos</a:t>
            </a:r>
            <a:r>
              <a:rPr lang="es-ES" sz="1400" dirty="0">
                <a:latin typeface="Montserrat" panose="00000500000000000000" pitchFamily="2" charset="0"/>
              </a:rPr>
              <a:t> (5th ed.). USA: McGraw-Hill.</a:t>
            </a:r>
            <a:endParaRPr lang="es-MX" sz="1400" dirty="0">
              <a:solidFill>
                <a:srgbClr val="444444"/>
              </a:solidFill>
              <a:latin typeface="Jost"/>
            </a:endParaRPr>
          </a:p>
        </p:txBody>
      </p:sp>
    </p:spTree>
    <p:extLst>
      <p:ext uri="{BB962C8B-B14F-4D97-AF65-F5344CB8AC3E}">
        <p14:creationId xmlns:p14="http://schemas.microsoft.com/office/powerpoint/2010/main" val="26213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E438694-6C11-4C89-8F60-FA043CDE020E}"/>
              </a:ext>
            </a:extLst>
          </p:cNvPr>
          <p:cNvSpPr/>
          <p:nvPr/>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áfico 7" descr="Gesto de doble toque contorno">
            <a:extLst>
              <a:ext uri="{FF2B5EF4-FFF2-40B4-BE49-F238E27FC236}">
                <a16:creationId xmlns:a16="http://schemas.microsoft.com/office/drawing/2014/main" id="{8E631703-89F0-47E3-B8E2-2BC9654AB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2600" y="4683451"/>
            <a:ext cx="914400" cy="914400"/>
          </a:xfrm>
          <a:prstGeom prst="rect">
            <a:avLst/>
          </a:prstGeom>
        </p:spPr>
      </p:pic>
      <p:sp>
        <p:nvSpPr>
          <p:cNvPr id="11" name="CuadroTexto 10">
            <a:extLst>
              <a:ext uri="{FF2B5EF4-FFF2-40B4-BE49-F238E27FC236}">
                <a16:creationId xmlns:a16="http://schemas.microsoft.com/office/drawing/2014/main" id="{CDAF1B15-08C4-40DF-8DD5-F634B5207108}"/>
              </a:ext>
            </a:extLst>
          </p:cNvPr>
          <p:cNvSpPr txBox="1"/>
          <p:nvPr/>
        </p:nvSpPr>
        <p:spPr>
          <a:xfrm>
            <a:off x="2838450" y="3534885"/>
            <a:ext cx="3467100" cy="1815882"/>
          </a:xfrm>
          <a:prstGeom prst="rect">
            <a:avLst/>
          </a:prstGeom>
          <a:noFill/>
        </p:spPr>
        <p:txBody>
          <a:bodyPr wrap="square">
            <a:spAutoFit/>
          </a:bodyPr>
          <a:lstStyle/>
          <a:p>
            <a:r>
              <a:rPr lang="es-MX" sz="1400" b="1" dirty="0"/>
              <a:t>Mindfulness con gratitud</a:t>
            </a:r>
            <a:br>
              <a:rPr lang="es-MX" sz="1400" b="1" dirty="0"/>
            </a:br>
            <a:br>
              <a:rPr lang="es-ES" sz="1400" dirty="0"/>
            </a:br>
            <a:r>
              <a:rPr lang="es-ES" sz="1400" dirty="0"/>
              <a:t>Realiza el siguiente ejercicio mental que te ayudará a mejorar tu concentración antes de empezar.</a:t>
            </a:r>
            <a:br>
              <a:rPr lang="es-ES" sz="1400" dirty="0"/>
            </a:br>
            <a:br>
              <a:rPr lang="es-ES" sz="1400" dirty="0"/>
            </a:br>
            <a:r>
              <a:rPr lang="es-MX" sz="1400" dirty="0">
                <a:hlinkClick r:id="rId4"/>
              </a:rPr>
              <a:t>https://youtu.be/qSfjmeM65As</a:t>
            </a:r>
            <a:endParaRPr lang="es-MX" sz="1400" dirty="0"/>
          </a:p>
          <a:p>
            <a:endParaRPr lang="es-MX" sz="1400" dirty="0"/>
          </a:p>
        </p:txBody>
      </p:sp>
      <p:sp>
        <p:nvSpPr>
          <p:cNvPr id="5" name="Rectángulo 4">
            <a:extLst>
              <a:ext uri="{FF2B5EF4-FFF2-40B4-BE49-F238E27FC236}">
                <a16:creationId xmlns:a16="http://schemas.microsoft.com/office/drawing/2014/main" id="{5A890079-E720-A55A-AAE2-7DDE15D5CDE8}"/>
              </a:ext>
            </a:extLst>
          </p:cNvPr>
          <p:cNvSpPr/>
          <p:nvPr/>
        </p:nvSpPr>
        <p:spPr>
          <a:xfrm>
            <a:off x="457200" y="0"/>
            <a:ext cx="3429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Bienestar-mindfulness</a:t>
            </a:r>
            <a:endParaRPr lang="es-MX" sz="1800" dirty="0">
              <a:solidFill>
                <a:schemeClr val="bg1"/>
              </a:solidFill>
              <a:latin typeface="Montserrat SemiBold" panose="00000700000000000000" pitchFamily="2" charset="0"/>
            </a:endParaRPr>
          </a:p>
        </p:txBody>
      </p:sp>
      <p:pic>
        <p:nvPicPr>
          <p:cNvPr id="6" name="9 Imagen" descr="LS_MINDFULNES.png">
            <a:extLst>
              <a:ext uri="{FF2B5EF4-FFF2-40B4-BE49-F238E27FC236}">
                <a16:creationId xmlns:a16="http://schemas.microsoft.com/office/drawing/2014/main" id="{6D89131A-E81D-52BD-B487-B7041785DC52}"/>
              </a:ext>
            </a:extLst>
          </p:cNvPr>
          <p:cNvPicPr>
            <a:picLocks noChangeAspect="1"/>
          </p:cNvPicPr>
          <p:nvPr/>
        </p:nvPicPr>
        <p:blipFill>
          <a:blip r:embed="rId5"/>
          <a:stretch>
            <a:fillRect/>
          </a:stretch>
        </p:blipFill>
        <p:spPr>
          <a:xfrm>
            <a:off x="2738438" y="1770391"/>
            <a:ext cx="3738562" cy="1869280"/>
          </a:xfrm>
          <a:prstGeom prst="rect">
            <a:avLst/>
          </a:prstGeom>
        </p:spPr>
      </p:pic>
    </p:spTree>
    <p:extLst>
      <p:ext uri="{BB962C8B-B14F-4D97-AF65-F5344CB8AC3E}">
        <p14:creationId xmlns:p14="http://schemas.microsoft.com/office/powerpoint/2010/main" val="412060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ítulo 45">
            <a:extLst>
              <a:ext uri="{FF2B5EF4-FFF2-40B4-BE49-F238E27FC236}">
                <a16:creationId xmlns:a16="http://schemas.microsoft.com/office/drawing/2014/main" id="{CF27A87D-1762-4285-8A34-2CF90CA2DA3D}"/>
              </a:ext>
            </a:extLst>
          </p:cNvPr>
          <p:cNvSpPr>
            <a:spLocks noGrp="1"/>
          </p:cNvSpPr>
          <p:nvPr>
            <p:ph type="title" idx="4294967295"/>
          </p:nvPr>
        </p:nvSpPr>
        <p:spPr>
          <a:xfrm>
            <a:off x="629478" y="2057400"/>
            <a:ext cx="4114800" cy="1371600"/>
          </a:xfrm>
          <a:prstGeom prst="rect">
            <a:avLst/>
          </a:prstGeom>
        </p:spPr>
        <p:txBody>
          <a:bodyPr lIns="91440" tIns="45720" rIns="91440" bIns="45720" anchor="ctr">
            <a:normAutofit fontScale="90000"/>
          </a:bodyPr>
          <a:lstStyle/>
          <a:p>
            <a:pPr algn="ctr"/>
            <a:r>
              <a:rPr lang="es-ES" sz="3200" dirty="0">
                <a:solidFill>
                  <a:schemeClr val="bg1"/>
                </a:solidFill>
              </a:rPr>
              <a:t>Técnicas y Metodologías de la Innovación</a:t>
            </a:r>
            <a:endParaRPr lang="es-MX" sz="3150" dirty="0">
              <a:solidFill>
                <a:schemeClr val="bg1"/>
              </a:solidFill>
            </a:endParaRPr>
          </a:p>
        </p:txBody>
      </p:sp>
      <p:sp>
        <p:nvSpPr>
          <p:cNvPr id="5" name="Título 45">
            <a:extLst>
              <a:ext uri="{FF2B5EF4-FFF2-40B4-BE49-F238E27FC236}">
                <a16:creationId xmlns:a16="http://schemas.microsoft.com/office/drawing/2014/main" id="{5D7D9ECA-5C87-43F9-A692-C72EF8EEFFC0}"/>
              </a:ext>
            </a:extLst>
          </p:cNvPr>
          <p:cNvSpPr txBox="1">
            <a:spLocks/>
          </p:cNvSpPr>
          <p:nvPr/>
        </p:nvSpPr>
        <p:spPr>
          <a:xfrm>
            <a:off x="1182756" y="3787913"/>
            <a:ext cx="3008244" cy="3070088"/>
          </a:xfrm>
          <a:prstGeom prst="rect">
            <a:avLst/>
          </a:prstGeom>
        </p:spPr>
        <p:txBody>
          <a:bodyPr lIns="0" tIns="0" rIns="0" bIns="0" anchor="ctr"/>
          <a:lstStyle>
            <a:lvl1pPr algn="ctr">
              <a:defRPr sz="3177" b="1" i="0">
                <a:solidFill>
                  <a:schemeClr val="bg1"/>
                </a:solidFill>
                <a:latin typeface="Montserrat"/>
                <a:ea typeface="+mj-ea"/>
                <a:cs typeface="Montserrat"/>
              </a:defRPr>
            </a:lvl1pPr>
          </a:lstStyle>
          <a:p>
            <a:pPr defTabSz="914400"/>
            <a:r>
              <a:rPr lang="es-MX" sz="1800" kern="0" dirty="0">
                <a:latin typeface="Montserrat SemiBold" panose="00000700000000000000" pitchFamily="2" charset="0"/>
              </a:rPr>
              <a:t>Semana 9</a:t>
            </a:r>
            <a:endParaRPr lang="es-MX" sz="1800" b="0" kern="0" dirty="0">
              <a:latin typeface="+mj-lt"/>
            </a:endParaRPr>
          </a:p>
        </p:txBody>
      </p:sp>
      <p:sp>
        <p:nvSpPr>
          <p:cNvPr id="8" name="object 3">
            <a:extLst>
              <a:ext uri="{FF2B5EF4-FFF2-40B4-BE49-F238E27FC236}">
                <a16:creationId xmlns:a16="http://schemas.microsoft.com/office/drawing/2014/main" id="{6D0E933A-3AD3-8668-48C7-427A8EDE2388}"/>
              </a:ext>
            </a:extLst>
          </p:cNvPr>
          <p:cNvSpPr/>
          <p:nvPr/>
        </p:nvSpPr>
        <p:spPr>
          <a:xfrm>
            <a:off x="734290" y="3810000"/>
            <a:ext cx="4017818" cy="685800"/>
          </a:xfrm>
          <a:custGeom>
            <a:avLst/>
            <a:gdLst/>
            <a:ahLst/>
            <a:cxnLst/>
            <a:rect l="l" t="t" r="r" b="b"/>
            <a:pathLst>
              <a:path w="3994785" h="591185">
                <a:moveTo>
                  <a:pt x="3698849" y="0"/>
                </a:moveTo>
                <a:lnTo>
                  <a:pt x="295376" y="0"/>
                </a:lnTo>
                <a:lnTo>
                  <a:pt x="247465" y="3865"/>
                </a:lnTo>
                <a:lnTo>
                  <a:pt x="202014" y="15058"/>
                </a:lnTo>
                <a:lnTo>
                  <a:pt x="159634" y="32969"/>
                </a:lnTo>
                <a:lnTo>
                  <a:pt x="120931" y="56990"/>
                </a:lnTo>
                <a:lnTo>
                  <a:pt x="86513" y="86513"/>
                </a:lnTo>
                <a:lnTo>
                  <a:pt x="56990" y="120931"/>
                </a:lnTo>
                <a:lnTo>
                  <a:pt x="32969" y="159634"/>
                </a:lnTo>
                <a:lnTo>
                  <a:pt x="15058" y="202014"/>
                </a:lnTo>
                <a:lnTo>
                  <a:pt x="3865" y="247465"/>
                </a:lnTo>
                <a:lnTo>
                  <a:pt x="0" y="295376"/>
                </a:lnTo>
                <a:lnTo>
                  <a:pt x="3865" y="343288"/>
                </a:lnTo>
                <a:lnTo>
                  <a:pt x="15058" y="388738"/>
                </a:lnTo>
                <a:lnTo>
                  <a:pt x="32969" y="431118"/>
                </a:lnTo>
                <a:lnTo>
                  <a:pt x="56990" y="469821"/>
                </a:lnTo>
                <a:lnTo>
                  <a:pt x="86513" y="504239"/>
                </a:lnTo>
                <a:lnTo>
                  <a:pt x="120931" y="533762"/>
                </a:lnTo>
                <a:lnTo>
                  <a:pt x="159634" y="557783"/>
                </a:lnTo>
                <a:lnTo>
                  <a:pt x="202014" y="575694"/>
                </a:lnTo>
                <a:lnTo>
                  <a:pt x="247465" y="586887"/>
                </a:lnTo>
                <a:lnTo>
                  <a:pt x="295376" y="590753"/>
                </a:lnTo>
                <a:lnTo>
                  <a:pt x="3698849" y="590753"/>
                </a:lnTo>
                <a:lnTo>
                  <a:pt x="3746764" y="586887"/>
                </a:lnTo>
                <a:lnTo>
                  <a:pt x="3792216" y="575694"/>
                </a:lnTo>
                <a:lnTo>
                  <a:pt x="3834597" y="557783"/>
                </a:lnTo>
                <a:lnTo>
                  <a:pt x="3873300" y="533762"/>
                </a:lnTo>
                <a:lnTo>
                  <a:pt x="3907716" y="504239"/>
                </a:lnTo>
                <a:lnTo>
                  <a:pt x="3937239" y="469821"/>
                </a:lnTo>
                <a:lnTo>
                  <a:pt x="3961259" y="431118"/>
                </a:lnTo>
                <a:lnTo>
                  <a:pt x="3979168" y="388738"/>
                </a:lnTo>
                <a:lnTo>
                  <a:pt x="3990360" y="343288"/>
                </a:lnTo>
                <a:lnTo>
                  <a:pt x="3994226" y="295376"/>
                </a:lnTo>
                <a:lnTo>
                  <a:pt x="3990360" y="247465"/>
                </a:lnTo>
                <a:lnTo>
                  <a:pt x="3979168" y="202014"/>
                </a:lnTo>
                <a:lnTo>
                  <a:pt x="3961259" y="159634"/>
                </a:lnTo>
                <a:lnTo>
                  <a:pt x="3937239" y="120931"/>
                </a:lnTo>
                <a:lnTo>
                  <a:pt x="3907716" y="86513"/>
                </a:lnTo>
                <a:lnTo>
                  <a:pt x="3873300" y="56990"/>
                </a:lnTo>
                <a:lnTo>
                  <a:pt x="3834597" y="32969"/>
                </a:lnTo>
                <a:lnTo>
                  <a:pt x="3792216" y="15058"/>
                </a:lnTo>
                <a:lnTo>
                  <a:pt x="3746764" y="3865"/>
                </a:lnTo>
                <a:lnTo>
                  <a:pt x="3698849" y="0"/>
                </a:lnTo>
                <a:close/>
              </a:path>
            </a:pathLst>
          </a:custGeom>
          <a:solidFill>
            <a:srgbClr val="2BA645"/>
          </a:solidFill>
        </p:spPr>
        <p:txBody>
          <a:bodyPr wrap="square" lIns="0" tIns="0" rIns="0" bIns="0" rtlCol="0"/>
          <a:lstStyle/>
          <a:p>
            <a:endParaRPr lang="es-MX" sz="1425"/>
          </a:p>
        </p:txBody>
      </p:sp>
      <p:sp>
        <p:nvSpPr>
          <p:cNvPr id="2" name="CuadroTexto 1">
            <a:extLst>
              <a:ext uri="{FF2B5EF4-FFF2-40B4-BE49-F238E27FC236}">
                <a16:creationId xmlns:a16="http://schemas.microsoft.com/office/drawing/2014/main" id="{8BE72991-42B8-4379-B6EB-7804537C358E}"/>
              </a:ext>
            </a:extLst>
          </p:cNvPr>
          <p:cNvSpPr txBox="1"/>
          <p:nvPr/>
        </p:nvSpPr>
        <p:spPr>
          <a:xfrm>
            <a:off x="685800" y="3810000"/>
            <a:ext cx="4114800" cy="646331"/>
          </a:xfrm>
          <a:prstGeom prst="rect">
            <a:avLst/>
          </a:prstGeom>
          <a:noFill/>
        </p:spPr>
        <p:txBody>
          <a:bodyPr wrap="square" rtlCol="0" anchor="ctr">
            <a:spAutoFit/>
          </a:bodyPr>
          <a:lstStyle/>
          <a:p>
            <a:pPr algn="ctr"/>
            <a:r>
              <a:rPr lang="es-ES" dirty="0">
                <a:solidFill>
                  <a:schemeClr val="bg1">
                    <a:lumMod val="95000"/>
                  </a:schemeClr>
                </a:solidFill>
                <a:latin typeface="Montserrat SemiBold" panose="00000700000000000000" pitchFamily="2" charset="0"/>
              </a:rPr>
              <a:t>Identificación de las verdaderas necesidades cliente/usuario</a:t>
            </a:r>
            <a:endParaRPr lang="es-MX" dirty="0">
              <a:solidFill>
                <a:schemeClr val="bg1">
                  <a:lumMod val="95000"/>
                </a:schemeClr>
              </a:solidFill>
              <a:latin typeface="Montserrat SemiBold" panose="000007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7182F80C-0111-2649-9C7A-AF9EEB690CAE}"/>
              </a:ext>
            </a:extLst>
          </p:cNvPr>
          <p:cNvSpPr txBox="1"/>
          <p:nvPr/>
        </p:nvSpPr>
        <p:spPr>
          <a:xfrm>
            <a:off x="4724398" y="1572786"/>
            <a:ext cx="3962402" cy="4093428"/>
          </a:xfrm>
          <a:prstGeom prst="rect">
            <a:avLst/>
          </a:prstGeom>
          <a:noFill/>
        </p:spPr>
        <p:txBody>
          <a:bodyPr wrap="square" rtlCol="0">
            <a:spAutoFit/>
          </a:bodyPr>
          <a:lstStyle/>
          <a:p>
            <a:r>
              <a:rPr lang="es-MX" sz="1300" b="1" dirty="0">
                <a:latin typeface="Montserrat" panose="00000500000000000000" pitchFamily="2" charset="0"/>
              </a:rPr>
              <a:t>¿Qué es lo que quieren nuestros clientes?</a:t>
            </a:r>
          </a:p>
          <a:p>
            <a:endParaRPr lang="es-MX" sz="1300" dirty="0">
              <a:latin typeface="Montserrat" panose="00000500000000000000" pitchFamily="2" charset="0"/>
            </a:endParaRPr>
          </a:p>
          <a:p>
            <a:r>
              <a:rPr lang="es-MX" sz="1300" dirty="0">
                <a:latin typeface="Montserrat" panose="00000500000000000000" pitchFamily="2" charset="0"/>
              </a:rPr>
              <a:t>Esta es una interrogante constante en las </a:t>
            </a:r>
            <a:r>
              <a:rPr lang="es-MX" sz="1300" spc="-50" dirty="0">
                <a:latin typeface="Montserrat" panose="00000500000000000000" pitchFamily="2" charset="0"/>
              </a:rPr>
              <a:t>organizaciones y es que si bien, el consumidor </a:t>
            </a:r>
          </a:p>
          <a:p>
            <a:r>
              <a:rPr lang="es-MX" sz="1300" dirty="0">
                <a:latin typeface="Montserrat" panose="00000500000000000000" pitchFamily="2" charset="0"/>
              </a:rPr>
              <a:t>se adapta en muchas ocasiones a lo que actualmente ofrece el mercado, en muchas otras, él es el que dicta las necesidades y los deseos exactos. Es aquí donde la escucha constante y la observación de nuestro entorno como organización funcionará. </a:t>
            </a:r>
          </a:p>
          <a:p>
            <a:endParaRPr lang="es-MX" sz="1300" dirty="0">
              <a:latin typeface="Montserrat" panose="00000500000000000000" pitchFamily="2" charset="0"/>
            </a:endParaRPr>
          </a:p>
          <a:p>
            <a:r>
              <a:rPr lang="es-MX" sz="1300" dirty="0">
                <a:latin typeface="Montserrat" panose="00000500000000000000" pitchFamily="2" charset="0"/>
              </a:rPr>
              <a:t>Es bien sabido que el consumidor cambia de opinión constantemente, pero como organi-zaciones estamos destinados a realizar las adecuaciones que sean necesarias a nuestros productos o servicios.</a:t>
            </a:r>
          </a:p>
          <a:p>
            <a:endParaRPr lang="es-MX" sz="1300" dirty="0">
              <a:latin typeface="Montserrat" panose="00000500000000000000" pitchFamily="2" charset="0"/>
            </a:endParaRPr>
          </a:p>
          <a:p>
            <a:r>
              <a:rPr lang="es-MX" sz="1300" dirty="0">
                <a:latin typeface="Montserrat" panose="00000500000000000000" pitchFamily="2" charset="0"/>
              </a:rPr>
              <a:t>En este tema revisaremos cómo escuchar al cliente, observarlo y decodificar sus deseos y necesidades. </a:t>
            </a:r>
          </a:p>
        </p:txBody>
      </p:sp>
      <p:sp>
        <p:nvSpPr>
          <p:cNvPr id="4" name="Rectángulo 3">
            <a:extLst>
              <a:ext uri="{FF2B5EF4-FFF2-40B4-BE49-F238E27FC236}">
                <a16:creationId xmlns:a16="http://schemas.microsoft.com/office/drawing/2014/main" id="{83E5DA5E-66B0-FBAE-6211-15653814BEBD}"/>
              </a:ext>
            </a:extLst>
          </p:cNvPr>
          <p:cNvSpPr/>
          <p:nvPr/>
        </p:nvSpPr>
        <p:spPr>
          <a:xfrm>
            <a:off x="4213261" y="12954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7C7FCAAA-5994-60EF-B4D7-45099122786C}"/>
              </a:ext>
            </a:extLst>
          </p:cNvPr>
          <p:cNvPicPr>
            <a:picLocks noChangeAspect="1"/>
          </p:cNvPicPr>
          <p:nvPr/>
        </p:nvPicPr>
        <p:blipFill rotWithShape="1">
          <a:blip r:embed="rId3">
            <a:extLst>
              <a:ext uri="{28A0092B-C50C-407E-A947-70E740481C1C}">
                <a14:useLocalDpi xmlns:a14="http://schemas.microsoft.com/office/drawing/2010/main" val="0"/>
              </a:ext>
            </a:extLst>
          </a:blip>
          <a:srcRect l="33334" r="6238"/>
          <a:stretch/>
        </p:blipFill>
        <p:spPr>
          <a:xfrm>
            <a:off x="0" y="1295400"/>
            <a:ext cx="4213261" cy="4648200"/>
          </a:xfrm>
          <a:prstGeom prst="rect">
            <a:avLst/>
          </a:prstGeom>
        </p:spPr>
      </p:pic>
    </p:spTree>
    <p:extLst>
      <p:ext uri="{BB962C8B-B14F-4D97-AF65-F5344CB8AC3E}">
        <p14:creationId xmlns:p14="http://schemas.microsoft.com/office/powerpoint/2010/main" val="3160058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533399" y="1981200"/>
            <a:ext cx="8153399" cy="1492716"/>
          </a:xfrm>
          <a:prstGeom prst="rect">
            <a:avLst/>
          </a:prstGeom>
          <a:noFill/>
        </p:spPr>
        <p:txBody>
          <a:bodyPr wrap="square" rtlCol="0">
            <a:spAutoFit/>
          </a:bodyPr>
          <a:lstStyle/>
          <a:p>
            <a:r>
              <a:rPr lang="es-ES" sz="1300" dirty="0"/>
              <a:t>Si los clientes pudieran diagnosticar sus propios problemas y hallar una solución por sí mismos, entonces no te necesitarían. </a:t>
            </a:r>
            <a:br>
              <a:rPr lang="es-ES" sz="1300" dirty="0"/>
            </a:br>
            <a:br>
              <a:rPr lang="es-ES" sz="1300" dirty="0"/>
            </a:br>
            <a:r>
              <a:rPr lang="es-ES" sz="1300" dirty="0"/>
              <a:t>Una de las fuentes de información más confiables en el proceso de desarrollo de un producto o servicio es la obtención de la voz del cliente (VOC, por sus siglas en inglés). El VOC se utiliza con el fin de determinar las necesidades de manera directa mediante entrevistas o grupos de enfoque sobre el tipo de producto o servicio que se está diseñando.</a:t>
            </a:r>
            <a:endParaRPr lang="es-MX" sz="1300" dirty="0">
              <a:latin typeface="Montserrat" panose="00000500000000000000" pitchFamily="2" charset="0"/>
            </a:endParaRPr>
          </a:p>
        </p:txBody>
      </p:sp>
      <p:sp>
        <p:nvSpPr>
          <p:cNvPr id="5" name="CuadroTexto 4">
            <a:extLst>
              <a:ext uri="{FF2B5EF4-FFF2-40B4-BE49-F238E27FC236}">
                <a16:creationId xmlns:a16="http://schemas.microsoft.com/office/drawing/2014/main" id="{EDB485A2-7330-C866-0344-C6D2195A40FD}"/>
              </a:ext>
            </a:extLst>
          </p:cNvPr>
          <p:cNvSpPr txBox="1"/>
          <p:nvPr/>
        </p:nvSpPr>
        <p:spPr>
          <a:xfrm>
            <a:off x="510251" y="5846320"/>
            <a:ext cx="1066800" cy="369332"/>
          </a:xfrm>
          <a:prstGeom prst="rect">
            <a:avLst/>
          </a:prstGeom>
          <a:noFill/>
        </p:spPr>
        <p:txBody>
          <a:bodyPr wrap="square" rtlCol="0">
            <a:spAutoFit/>
          </a:bodyPr>
          <a:lstStyle/>
          <a:p>
            <a:pPr lvl="0"/>
            <a:r>
              <a:rPr lang="es-ES" sz="900" dirty="0">
                <a:solidFill>
                  <a:schemeClr val="bg1"/>
                </a:solidFill>
                <a:latin typeface="Montserrat" panose="00000500000000000000" pitchFamily="2" charset="0"/>
              </a:rPr>
              <a:t>Brainstorming</a:t>
            </a:r>
          </a:p>
          <a:p>
            <a:endParaRPr lang="es-MX" sz="900" dirty="0"/>
          </a:p>
        </p:txBody>
      </p:sp>
      <p:sp>
        <p:nvSpPr>
          <p:cNvPr id="7" name="CuadroTexto 6">
            <a:extLst>
              <a:ext uri="{FF2B5EF4-FFF2-40B4-BE49-F238E27FC236}">
                <a16:creationId xmlns:a16="http://schemas.microsoft.com/office/drawing/2014/main" id="{F3A65E1E-5EA2-165A-01A0-473B53D8999B}"/>
              </a:ext>
            </a:extLst>
          </p:cNvPr>
          <p:cNvSpPr txBox="1"/>
          <p:nvPr/>
        </p:nvSpPr>
        <p:spPr>
          <a:xfrm>
            <a:off x="533400" y="1301532"/>
            <a:ext cx="8153399" cy="338554"/>
          </a:xfrm>
          <a:prstGeom prst="rect">
            <a:avLst/>
          </a:prstGeom>
          <a:noFill/>
        </p:spPr>
        <p:txBody>
          <a:bodyPr wrap="square" rtlCol="0">
            <a:spAutoFit/>
          </a:bodyPr>
          <a:lstStyle/>
          <a:p>
            <a:pPr algn="ctr"/>
            <a:r>
              <a:rPr lang="es-ES" sz="1600" b="1" dirty="0">
                <a:solidFill>
                  <a:srgbClr val="2AA645"/>
                </a:solidFill>
                <a:latin typeface="Montserrat" panose="00000500000000000000" pitchFamily="2" charset="0"/>
              </a:rPr>
              <a:t>La voz del cliente y la observación del </a:t>
            </a:r>
            <a:r>
              <a:rPr lang="es-ES" sz="1600" b="1" dirty="0" err="1">
                <a:solidFill>
                  <a:srgbClr val="2AA645"/>
                </a:solidFill>
                <a:latin typeface="Montserrat" panose="00000500000000000000" pitchFamily="2" charset="0"/>
              </a:rPr>
              <a:t>Gemba</a:t>
            </a:r>
            <a:endParaRPr lang="es-MX" sz="1600" dirty="0">
              <a:solidFill>
                <a:srgbClr val="2AA645"/>
              </a:solidFill>
              <a:latin typeface="Montserrat" panose="00000500000000000000" pitchFamily="2" charset="0"/>
            </a:endParaRPr>
          </a:p>
        </p:txBody>
      </p:sp>
      <p:graphicFrame>
        <p:nvGraphicFramePr>
          <p:cNvPr id="8" name="Diagrama 7">
            <a:extLst>
              <a:ext uri="{FF2B5EF4-FFF2-40B4-BE49-F238E27FC236}">
                <a16:creationId xmlns:a16="http://schemas.microsoft.com/office/drawing/2014/main" id="{5C67601C-320D-417C-8E2E-598B3873291B}"/>
              </a:ext>
            </a:extLst>
          </p:cNvPr>
          <p:cNvGraphicFramePr/>
          <p:nvPr>
            <p:extLst>
              <p:ext uri="{D42A27DB-BD31-4B8C-83A1-F6EECF244321}">
                <p14:modId xmlns:p14="http://schemas.microsoft.com/office/powerpoint/2010/main" val="1806384803"/>
              </p:ext>
            </p:extLst>
          </p:nvPr>
        </p:nvGraphicFramePr>
        <p:xfrm>
          <a:off x="533400" y="3757939"/>
          <a:ext cx="8153398" cy="2088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7901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539931" y="2496708"/>
            <a:ext cx="3862252" cy="2492990"/>
          </a:xfrm>
          <a:prstGeom prst="rect">
            <a:avLst/>
          </a:prstGeom>
          <a:noFill/>
        </p:spPr>
        <p:txBody>
          <a:bodyPr wrap="square" rtlCol="0">
            <a:spAutoFit/>
          </a:bodyPr>
          <a:lstStyle/>
          <a:p>
            <a:r>
              <a:rPr lang="es-ES" sz="1300" dirty="0"/>
              <a:t>Para la clasificación de las necesidades del cliente obtenidas en los pasos anteriores se utiliza el modelo </a:t>
            </a:r>
            <a:r>
              <a:rPr lang="es-ES" sz="1300" dirty="0" err="1"/>
              <a:t>kano</a:t>
            </a:r>
            <a:r>
              <a:rPr lang="es-ES" sz="1300" dirty="0"/>
              <a:t>. Este modelo permite </a:t>
            </a:r>
            <a:r>
              <a:rPr lang="es-ES" sz="1300" spc="-50" dirty="0"/>
              <a:t>clasificar las necesidades del cliente de acuerdo </a:t>
            </a:r>
            <a:r>
              <a:rPr lang="es-ES" sz="1300" dirty="0"/>
              <a:t>con el grado de satisfacción que el cliente tiene con la falta o no de la funcionalidad asociada al producto o servicio.</a:t>
            </a:r>
            <a:br>
              <a:rPr lang="es-ES" sz="1300" dirty="0"/>
            </a:br>
            <a:br>
              <a:rPr lang="es-ES" sz="1300" dirty="0"/>
            </a:br>
            <a:r>
              <a:rPr lang="es-ES" sz="1300" dirty="0"/>
              <a:t>El método asociado al modelo </a:t>
            </a:r>
            <a:r>
              <a:rPr lang="es-ES" sz="1300" dirty="0" err="1"/>
              <a:t>kano</a:t>
            </a:r>
            <a:r>
              <a:rPr lang="es-ES" sz="1300" dirty="0"/>
              <a:t> clasifica </a:t>
            </a:r>
          </a:p>
          <a:p>
            <a:r>
              <a:rPr lang="es-ES" sz="1300" dirty="0"/>
              <a:t>a las necesidades del cliente principalmente </a:t>
            </a:r>
            <a:r>
              <a:rPr lang="es-ES" sz="1300" spc="-50" dirty="0"/>
              <a:t>en tres categorías: atractivas, unidimensionales </a:t>
            </a:r>
          </a:p>
          <a:p>
            <a:r>
              <a:rPr lang="es-ES" sz="1300" dirty="0"/>
              <a:t>y obligatorias.</a:t>
            </a:r>
            <a:endParaRPr lang="es-MX" sz="1300" dirty="0">
              <a:latin typeface="Montserrat" panose="00000500000000000000" pitchFamily="2" charset="0"/>
            </a:endParaRPr>
          </a:p>
        </p:txBody>
      </p:sp>
      <p:sp>
        <p:nvSpPr>
          <p:cNvPr id="5" name="CuadroTexto 4">
            <a:extLst>
              <a:ext uri="{FF2B5EF4-FFF2-40B4-BE49-F238E27FC236}">
                <a16:creationId xmlns:a16="http://schemas.microsoft.com/office/drawing/2014/main" id="{EDB485A2-7330-C866-0344-C6D2195A40FD}"/>
              </a:ext>
            </a:extLst>
          </p:cNvPr>
          <p:cNvSpPr txBox="1"/>
          <p:nvPr/>
        </p:nvSpPr>
        <p:spPr>
          <a:xfrm>
            <a:off x="510251" y="5846320"/>
            <a:ext cx="1066800" cy="369332"/>
          </a:xfrm>
          <a:prstGeom prst="rect">
            <a:avLst/>
          </a:prstGeom>
          <a:noFill/>
        </p:spPr>
        <p:txBody>
          <a:bodyPr wrap="square" rtlCol="0">
            <a:spAutoFit/>
          </a:bodyPr>
          <a:lstStyle/>
          <a:p>
            <a:pPr lvl="0"/>
            <a:r>
              <a:rPr lang="es-ES" sz="900" dirty="0">
                <a:solidFill>
                  <a:schemeClr val="bg1"/>
                </a:solidFill>
                <a:latin typeface="Montserrat" panose="00000500000000000000" pitchFamily="2" charset="0"/>
              </a:rPr>
              <a:t>Brainstorming</a:t>
            </a:r>
          </a:p>
          <a:p>
            <a:endParaRPr lang="es-MX" sz="900" dirty="0"/>
          </a:p>
        </p:txBody>
      </p:sp>
      <p:sp>
        <p:nvSpPr>
          <p:cNvPr id="7" name="CuadroTexto 6">
            <a:extLst>
              <a:ext uri="{FF2B5EF4-FFF2-40B4-BE49-F238E27FC236}">
                <a16:creationId xmlns:a16="http://schemas.microsoft.com/office/drawing/2014/main" id="{F3A65E1E-5EA2-165A-01A0-473B53D8999B}"/>
              </a:ext>
            </a:extLst>
          </p:cNvPr>
          <p:cNvSpPr txBox="1"/>
          <p:nvPr/>
        </p:nvSpPr>
        <p:spPr>
          <a:xfrm>
            <a:off x="533400" y="1301532"/>
            <a:ext cx="8153399" cy="338554"/>
          </a:xfrm>
          <a:prstGeom prst="rect">
            <a:avLst/>
          </a:prstGeom>
          <a:noFill/>
        </p:spPr>
        <p:txBody>
          <a:bodyPr wrap="square" rtlCol="0">
            <a:spAutoFit/>
          </a:bodyPr>
          <a:lstStyle/>
          <a:p>
            <a:pPr algn="ctr"/>
            <a:r>
              <a:rPr lang="es-ES" sz="1600" b="1" dirty="0">
                <a:solidFill>
                  <a:srgbClr val="2AA645"/>
                </a:solidFill>
              </a:rPr>
              <a:t>Clasificación y priorización de las necesidades del cliente/usuario</a:t>
            </a:r>
            <a:endParaRPr lang="es-MX" sz="1600" b="1" dirty="0">
              <a:solidFill>
                <a:srgbClr val="2AA645"/>
              </a:solidFill>
            </a:endParaRPr>
          </a:p>
        </p:txBody>
      </p:sp>
      <p:graphicFrame>
        <p:nvGraphicFramePr>
          <p:cNvPr id="8" name="Diagrama 7">
            <a:extLst>
              <a:ext uri="{FF2B5EF4-FFF2-40B4-BE49-F238E27FC236}">
                <a16:creationId xmlns:a16="http://schemas.microsoft.com/office/drawing/2014/main" id="{03DA1206-2C92-F5AE-64DD-B45743945AD4}"/>
              </a:ext>
            </a:extLst>
          </p:cNvPr>
          <p:cNvGraphicFramePr/>
          <p:nvPr>
            <p:extLst>
              <p:ext uri="{D42A27DB-BD31-4B8C-83A1-F6EECF244321}">
                <p14:modId xmlns:p14="http://schemas.microsoft.com/office/powerpoint/2010/main" val="2365020768"/>
              </p:ext>
            </p:extLst>
          </p:nvPr>
        </p:nvGraphicFramePr>
        <p:xfrm>
          <a:off x="4572000" y="2181103"/>
          <a:ext cx="413004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863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D359A6B-D474-0188-5F10-602742774387}"/>
              </a:ext>
            </a:extLst>
          </p:cNvPr>
          <p:cNvSpPr/>
          <p:nvPr/>
        </p:nvSpPr>
        <p:spPr>
          <a:xfrm>
            <a:off x="0" y="1795743"/>
            <a:ext cx="3962399" cy="4665049"/>
          </a:xfrm>
          <a:prstGeom prst="rect">
            <a:avLst/>
          </a:prstGeom>
          <a:solidFill>
            <a:srgbClr val="29A745"/>
          </a:solidFill>
          <a:ln>
            <a:noFill/>
          </a:ln>
        </p:spPr>
        <p:style>
          <a:lnRef idx="2">
            <a:schemeClr val="accent1">
              <a:shade val="50000"/>
            </a:schemeClr>
          </a:lnRef>
          <a:fillRef idx="1">
            <a:schemeClr val="accent1"/>
          </a:fillRef>
          <a:effectRef idx="0">
            <a:schemeClr val="accent1"/>
          </a:effectRef>
          <a:fontRef idx="minor">
            <a:schemeClr val="lt1"/>
          </a:fontRef>
        </p:style>
        <p:txBody>
          <a:bodyPr lIns="503999" rIns="503999" rtlCol="0" anchor="ctr"/>
          <a:lstStyle/>
          <a:p>
            <a:r>
              <a:rPr lang="es-ES" sz="1300" dirty="0">
                <a:solidFill>
                  <a:schemeClr val="bg1"/>
                </a:solidFill>
              </a:rPr>
              <a:t>El economista chileno Manfred Max-Neef determinó una matriz </a:t>
            </a:r>
            <a:r>
              <a:rPr lang="es-ES" sz="1300" spc="-50" dirty="0">
                <a:solidFill>
                  <a:schemeClr val="bg1"/>
                </a:solidFill>
              </a:rPr>
              <a:t>para definir las necesidades humanas </a:t>
            </a:r>
            <a:r>
              <a:rPr lang="es-ES" sz="1300" dirty="0">
                <a:solidFill>
                  <a:schemeClr val="bg1"/>
                </a:solidFill>
              </a:rPr>
              <a:t>fundamentales y sus satisfactores. Se basa en la premisa de que las </a:t>
            </a:r>
            <a:r>
              <a:rPr lang="es-ES" sz="1300" spc="-50" dirty="0">
                <a:solidFill>
                  <a:schemeClr val="bg1"/>
                </a:solidFill>
              </a:rPr>
              <a:t>necesidades humanas son las mismas </a:t>
            </a:r>
            <a:r>
              <a:rPr lang="es-ES" sz="1300" dirty="0">
                <a:solidFill>
                  <a:schemeClr val="bg1"/>
                </a:solidFill>
              </a:rPr>
              <a:t>en todas las culturas y en todos los </a:t>
            </a:r>
            <a:r>
              <a:rPr lang="es-ES" sz="1300" spc="-50" dirty="0">
                <a:solidFill>
                  <a:schemeClr val="bg1"/>
                </a:solidFill>
              </a:rPr>
              <a:t>periodos, lo que cambia es la manera o los medios (satisfactores) utilizados </a:t>
            </a:r>
            <a:r>
              <a:rPr lang="es-ES" sz="1300" dirty="0">
                <a:solidFill>
                  <a:schemeClr val="bg1"/>
                </a:solidFill>
              </a:rPr>
              <a:t>para satisfacer esas necesidades.</a:t>
            </a:r>
            <a:endParaRPr lang="es-MX" sz="1300" dirty="0">
              <a:solidFill>
                <a:schemeClr val="bg1"/>
              </a:solidFill>
            </a:endParaRPr>
          </a:p>
          <a:p>
            <a:endParaRPr lang="es-ES_tradnl" sz="1300" dirty="0"/>
          </a:p>
        </p:txBody>
      </p:sp>
      <p:sp>
        <p:nvSpPr>
          <p:cNvPr id="7" name="CuadroTexto 6">
            <a:extLst>
              <a:ext uri="{FF2B5EF4-FFF2-40B4-BE49-F238E27FC236}">
                <a16:creationId xmlns:a16="http://schemas.microsoft.com/office/drawing/2014/main" id="{F3A65E1E-5EA2-165A-01A0-473B53D8999B}"/>
              </a:ext>
            </a:extLst>
          </p:cNvPr>
          <p:cNvSpPr txBox="1"/>
          <p:nvPr/>
        </p:nvSpPr>
        <p:spPr>
          <a:xfrm>
            <a:off x="2348694" y="1301532"/>
            <a:ext cx="4522812" cy="338554"/>
          </a:xfrm>
          <a:prstGeom prst="rect">
            <a:avLst/>
          </a:prstGeom>
          <a:noFill/>
        </p:spPr>
        <p:txBody>
          <a:bodyPr wrap="square" rtlCol="0">
            <a:spAutoFit/>
          </a:bodyPr>
          <a:lstStyle/>
          <a:p>
            <a:pPr algn="ctr"/>
            <a:r>
              <a:rPr lang="es-ES" sz="1600" b="1" dirty="0">
                <a:solidFill>
                  <a:srgbClr val="2AA645"/>
                </a:solidFill>
                <a:latin typeface="Montserrat" panose="00000500000000000000" pitchFamily="2" charset="0"/>
              </a:rPr>
              <a:t>Matriz de necesidades y satisfactores</a:t>
            </a:r>
            <a:endParaRPr lang="es-MX" sz="1600" dirty="0">
              <a:solidFill>
                <a:srgbClr val="2AA645"/>
              </a:solidFill>
              <a:latin typeface="Montserrat" panose="00000500000000000000" pitchFamily="2" charset="0"/>
            </a:endParaRPr>
          </a:p>
        </p:txBody>
      </p:sp>
      <p:pic>
        <p:nvPicPr>
          <p:cNvPr id="4" name="Imagen 3">
            <a:extLst>
              <a:ext uri="{FF2B5EF4-FFF2-40B4-BE49-F238E27FC236}">
                <a16:creationId xmlns:a16="http://schemas.microsoft.com/office/drawing/2014/main" id="{6BDA0C13-2588-50F1-ADDD-C04726662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901938"/>
            <a:ext cx="4509306" cy="4452657"/>
          </a:xfrm>
          <a:prstGeom prst="rect">
            <a:avLst/>
          </a:prstGeom>
        </p:spPr>
      </p:pic>
    </p:spTree>
    <p:extLst>
      <p:ext uri="{BB962C8B-B14F-4D97-AF65-F5344CB8AC3E}">
        <p14:creationId xmlns:p14="http://schemas.microsoft.com/office/powerpoint/2010/main" val="41172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EAFF366-E273-29FD-6E9C-DFF357075A7C}"/>
              </a:ext>
            </a:extLst>
          </p:cNvPr>
          <p:cNvPicPr>
            <a:picLocks noChangeAspect="1"/>
          </p:cNvPicPr>
          <p:nvPr/>
        </p:nvPicPr>
        <p:blipFill>
          <a:blip r:embed="rId2">
            <a:extLst>
              <a:ext uri="{28A0092B-C50C-407E-A947-70E740481C1C}">
                <a14:useLocalDpi xmlns:a14="http://schemas.microsoft.com/office/drawing/2010/main" val="0"/>
              </a:ext>
            </a:extLst>
          </a:blip>
          <a:srcRect l="17086" r="17086"/>
          <a:stretch/>
        </p:blipFill>
        <p:spPr>
          <a:xfrm>
            <a:off x="4554254" y="1104900"/>
            <a:ext cx="4589745" cy="4648200"/>
          </a:xfrm>
          <a:prstGeom prst="rect">
            <a:avLst/>
          </a:prstGeom>
        </p:spPr>
      </p:pic>
      <p:grpSp>
        <p:nvGrpSpPr>
          <p:cNvPr id="2" name="Grupo 1">
            <a:extLst>
              <a:ext uri="{FF2B5EF4-FFF2-40B4-BE49-F238E27FC236}">
                <a16:creationId xmlns:a16="http://schemas.microsoft.com/office/drawing/2014/main" id="{A391274A-4BF6-69E5-0A0B-71CD58E83F26}"/>
              </a:ext>
            </a:extLst>
          </p:cNvPr>
          <p:cNvGrpSpPr/>
          <p:nvPr/>
        </p:nvGrpSpPr>
        <p:grpSpPr>
          <a:xfrm>
            <a:off x="76200" y="1905000"/>
            <a:ext cx="4335582" cy="3134094"/>
            <a:chOff x="76200" y="1340033"/>
            <a:chExt cx="4335582" cy="3134094"/>
          </a:xfrm>
        </p:grpSpPr>
        <p:sp>
          <p:nvSpPr>
            <p:cNvPr id="6" name="CuadroTexto 5">
              <a:extLst>
                <a:ext uri="{FF2B5EF4-FFF2-40B4-BE49-F238E27FC236}">
                  <a16:creationId xmlns:a16="http://schemas.microsoft.com/office/drawing/2014/main" id="{BCA55503-C2EE-9B69-C964-445B32F21383}"/>
                </a:ext>
              </a:extLst>
            </p:cNvPr>
            <p:cNvSpPr txBox="1"/>
            <p:nvPr/>
          </p:nvSpPr>
          <p:spPr>
            <a:xfrm>
              <a:off x="723899" y="1514391"/>
              <a:ext cx="3314702" cy="492443"/>
            </a:xfrm>
            <a:prstGeom prst="rect">
              <a:avLst/>
            </a:prstGeom>
            <a:noFill/>
          </p:spPr>
          <p:txBody>
            <a:bodyPr wrap="square" rtlCol="0">
              <a:spAutoFit/>
            </a:bodyPr>
            <a:lstStyle/>
            <a:p>
              <a:r>
                <a:rPr lang="es-MX" sz="1300" dirty="0">
                  <a:latin typeface="Montserrat" panose="00000500000000000000" pitchFamily="2" charset="0"/>
                  <a:cs typeface="Arial" panose="020B0604020202020204" pitchFamily="34" charset="0"/>
                </a:rPr>
                <a:t>Reflexiona sobre lo aprendido en el tema y responde lo siguiente.</a:t>
              </a:r>
              <a:endParaRPr lang="es-MX" sz="1300" dirty="0">
                <a:latin typeface="Montserrat" panose="00000500000000000000" pitchFamily="2" charset="0"/>
              </a:endParaRPr>
            </a:p>
          </p:txBody>
        </p:sp>
        <p:sp>
          <p:nvSpPr>
            <p:cNvPr id="7" name="CuadroTexto 6">
              <a:extLst>
                <a:ext uri="{FF2B5EF4-FFF2-40B4-BE49-F238E27FC236}">
                  <a16:creationId xmlns:a16="http://schemas.microsoft.com/office/drawing/2014/main" id="{39234B4A-1173-32C0-5864-78575DBFFB22}"/>
                </a:ext>
              </a:extLst>
            </p:cNvPr>
            <p:cNvSpPr txBox="1"/>
            <p:nvPr/>
          </p:nvSpPr>
          <p:spPr>
            <a:xfrm>
              <a:off x="1097080" y="2181192"/>
              <a:ext cx="3314702" cy="2292935"/>
            </a:xfrm>
            <a:prstGeom prst="rect">
              <a:avLst/>
            </a:prstGeom>
            <a:noFill/>
          </p:spPr>
          <p:txBody>
            <a:bodyPr wrap="square" rtlCol="0">
              <a:spAutoFit/>
            </a:bodyPr>
            <a:lstStyle/>
            <a:p>
              <a:r>
                <a:rPr lang="es-ES" sz="1300" dirty="0">
                  <a:latin typeface="Montserrat" panose="00000500000000000000" pitchFamily="2" charset="0"/>
                </a:rPr>
                <a:t>• ¿Cuántas son las necesidades que  </a:t>
              </a:r>
            </a:p>
            <a:p>
              <a:r>
                <a:rPr lang="es-ES" sz="1300" dirty="0">
                  <a:latin typeface="Montserrat" panose="00000500000000000000" pitchFamily="2" charset="0"/>
                </a:rPr>
                <a:t>  plantea Manfred Max Neef?</a:t>
              </a:r>
            </a:p>
            <a:p>
              <a:br>
                <a:rPr lang="es-ES" sz="1300" dirty="0">
                  <a:latin typeface="Montserrat" panose="00000500000000000000" pitchFamily="2" charset="0"/>
                </a:rPr>
              </a:br>
              <a:r>
                <a:rPr lang="es-ES" sz="1300" dirty="0">
                  <a:latin typeface="Montserrat" panose="00000500000000000000" pitchFamily="2" charset="0"/>
                </a:rPr>
                <a:t>• </a:t>
              </a:r>
              <a:r>
                <a:rPr lang="es-ES" sz="1300" spc="-50" dirty="0">
                  <a:latin typeface="Montserrat" panose="00000500000000000000" pitchFamily="2" charset="0"/>
                </a:rPr>
                <a:t>¿Qué es el desarrollo para Max Neef?</a:t>
              </a:r>
              <a:br>
                <a:rPr lang="es-ES" sz="1300" dirty="0">
                  <a:latin typeface="Montserrat" panose="00000500000000000000" pitchFamily="2" charset="0"/>
                </a:rPr>
              </a:br>
              <a:endParaRPr lang="es-ES" sz="1300" dirty="0">
                <a:latin typeface="Montserrat" panose="00000500000000000000" pitchFamily="2" charset="0"/>
              </a:endParaRPr>
            </a:p>
            <a:p>
              <a:r>
                <a:rPr lang="es-ES" sz="1300" dirty="0">
                  <a:latin typeface="Montserrat" panose="00000500000000000000" pitchFamily="2" charset="0"/>
                </a:rPr>
                <a:t>• ¿Cuáles son los satisfactores de las </a:t>
              </a:r>
            </a:p>
            <a:p>
              <a:r>
                <a:rPr lang="es-ES" sz="1300" dirty="0">
                  <a:latin typeface="Montserrat" panose="00000500000000000000" pitchFamily="2" charset="0"/>
                </a:rPr>
                <a:t>   necesidades?</a:t>
              </a:r>
              <a:br>
                <a:rPr lang="es-ES" sz="1300" dirty="0">
                  <a:latin typeface="Montserrat" panose="00000500000000000000" pitchFamily="2" charset="0"/>
                </a:rPr>
              </a:br>
              <a:br>
                <a:rPr lang="es-ES" sz="1300" dirty="0">
                  <a:latin typeface="Montserrat" panose="00000500000000000000" pitchFamily="2" charset="0"/>
                </a:rPr>
              </a:br>
              <a:r>
                <a:rPr lang="es-ES" sz="1300" dirty="0">
                  <a:latin typeface="Montserrat" panose="00000500000000000000" pitchFamily="2" charset="0"/>
                </a:rPr>
                <a:t>• Concluye sobre tus respuestas y </a:t>
              </a:r>
            </a:p>
            <a:p>
              <a:r>
                <a:rPr lang="es-ES" sz="1300" dirty="0">
                  <a:latin typeface="Montserrat" panose="00000500000000000000" pitchFamily="2" charset="0"/>
                </a:rPr>
                <a:t>  presenta un resumen con los </a:t>
              </a:r>
            </a:p>
            <a:p>
              <a:r>
                <a:rPr lang="es-ES" sz="1300" dirty="0">
                  <a:latin typeface="Montserrat" panose="00000500000000000000" pitchFamily="2" charset="0"/>
                </a:rPr>
                <a:t>  hallazgos obtenidos. </a:t>
              </a:r>
            </a:p>
          </p:txBody>
        </p:sp>
        <p:pic>
          <p:nvPicPr>
            <p:cNvPr id="11" name="Imagen 10" descr="Imagen que contiene Patrón de fondo&#10;&#10;Descripción generada automáticamente">
              <a:extLst>
                <a:ext uri="{FF2B5EF4-FFF2-40B4-BE49-F238E27FC236}">
                  <a16:creationId xmlns:a16="http://schemas.microsoft.com/office/drawing/2014/main" id="{62A493E1-6723-B849-4A77-3AA0B6495D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 t="2" r="163" b="83395"/>
            <a:stretch/>
          </p:blipFill>
          <p:spPr>
            <a:xfrm>
              <a:off x="76200" y="1340033"/>
              <a:ext cx="1012199" cy="442800"/>
            </a:xfrm>
            <a:prstGeom prst="rect">
              <a:avLst/>
            </a:prstGeom>
          </p:spPr>
        </p:pic>
      </p:grpSp>
    </p:spTree>
    <p:extLst>
      <p:ext uri="{BB962C8B-B14F-4D97-AF65-F5344CB8AC3E}">
        <p14:creationId xmlns:p14="http://schemas.microsoft.com/office/powerpoint/2010/main" val="715811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ítulo 45">
            <a:extLst>
              <a:ext uri="{FF2B5EF4-FFF2-40B4-BE49-F238E27FC236}">
                <a16:creationId xmlns:a16="http://schemas.microsoft.com/office/drawing/2014/main" id="{CF27A87D-1762-4285-8A34-2CF90CA2DA3D}"/>
              </a:ext>
            </a:extLst>
          </p:cNvPr>
          <p:cNvSpPr>
            <a:spLocks noGrp="1"/>
          </p:cNvSpPr>
          <p:nvPr>
            <p:ph type="title" idx="4294967295"/>
          </p:nvPr>
        </p:nvSpPr>
        <p:spPr>
          <a:xfrm>
            <a:off x="629478" y="2057400"/>
            <a:ext cx="4114800" cy="1371600"/>
          </a:xfrm>
          <a:prstGeom prst="rect">
            <a:avLst/>
          </a:prstGeom>
        </p:spPr>
        <p:txBody>
          <a:bodyPr lIns="91440" tIns="45720" rIns="91440" bIns="45720" anchor="ctr">
            <a:normAutofit fontScale="90000"/>
          </a:bodyPr>
          <a:lstStyle/>
          <a:p>
            <a:pPr algn="ctr"/>
            <a:r>
              <a:rPr lang="es-ES" sz="3200" dirty="0">
                <a:solidFill>
                  <a:schemeClr val="bg1"/>
                </a:solidFill>
              </a:rPr>
              <a:t>Técnicas y Metodologías de la Innovación</a:t>
            </a:r>
            <a:endParaRPr lang="es-MX" sz="3150" dirty="0">
              <a:solidFill>
                <a:schemeClr val="bg1"/>
              </a:solidFill>
            </a:endParaRPr>
          </a:p>
        </p:txBody>
      </p:sp>
      <p:sp>
        <p:nvSpPr>
          <p:cNvPr id="5" name="Título 45">
            <a:extLst>
              <a:ext uri="{FF2B5EF4-FFF2-40B4-BE49-F238E27FC236}">
                <a16:creationId xmlns:a16="http://schemas.microsoft.com/office/drawing/2014/main" id="{5D7D9ECA-5C87-43F9-A692-C72EF8EEFFC0}"/>
              </a:ext>
            </a:extLst>
          </p:cNvPr>
          <p:cNvSpPr txBox="1">
            <a:spLocks/>
          </p:cNvSpPr>
          <p:nvPr/>
        </p:nvSpPr>
        <p:spPr>
          <a:xfrm>
            <a:off x="1182756" y="3787913"/>
            <a:ext cx="3008244" cy="3070088"/>
          </a:xfrm>
          <a:prstGeom prst="rect">
            <a:avLst/>
          </a:prstGeom>
        </p:spPr>
        <p:txBody>
          <a:bodyPr lIns="0" tIns="0" rIns="0" bIns="0" anchor="ctr"/>
          <a:lstStyle>
            <a:lvl1pPr algn="ctr">
              <a:defRPr sz="3177" b="1" i="0">
                <a:solidFill>
                  <a:schemeClr val="bg1"/>
                </a:solidFill>
                <a:latin typeface="Montserrat"/>
                <a:ea typeface="+mj-ea"/>
                <a:cs typeface="Montserrat"/>
              </a:defRPr>
            </a:lvl1pPr>
          </a:lstStyle>
          <a:p>
            <a:pPr defTabSz="914400"/>
            <a:r>
              <a:rPr lang="es-MX" sz="1800" kern="0" dirty="0">
                <a:latin typeface="Montserrat SemiBold" panose="00000700000000000000" pitchFamily="2" charset="0"/>
              </a:rPr>
              <a:t>Semana 9</a:t>
            </a:r>
            <a:endParaRPr lang="es-MX" sz="1800" b="0" kern="0" dirty="0">
              <a:latin typeface="+mj-lt"/>
            </a:endParaRPr>
          </a:p>
        </p:txBody>
      </p:sp>
      <p:sp>
        <p:nvSpPr>
          <p:cNvPr id="8" name="object 3">
            <a:extLst>
              <a:ext uri="{FF2B5EF4-FFF2-40B4-BE49-F238E27FC236}">
                <a16:creationId xmlns:a16="http://schemas.microsoft.com/office/drawing/2014/main" id="{6D0E933A-3AD3-8668-48C7-427A8EDE2388}"/>
              </a:ext>
            </a:extLst>
          </p:cNvPr>
          <p:cNvSpPr/>
          <p:nvPr/>
        </p:nvSpPr>
        <p:spPr>
          <a:xfrm>
            <a:off x="734290" y="3810000"/>
            <a:ext cx="4017818" cy="685800"/>
          </a:xfrm>
          <a:custGeom>
            <a:avLst/>
            <a:gdLst/>
            <a:ahLst/>
            <a:cxnLst/>
            <a:rect l="l" t="t" r="r" b="b"/>
            <a:pathLst>
              <a:path w="3994785" h="591185">
                <a:moveTo>
                  <a:pt x="3698849" y="0"/>
                </a:moveTo>
                <a:lnTo>
                  <a:pt x="295376" y="0"/>
                </a:lnTo>
                <a:lnTo>
                  <a:pt x="247465" y="3865"/>
                </a:lnTo>
                <a:lnTo>
                  <a:pt x="202014" y="15058"/>
                </a:lnTo>
                <a:lnTo>
                  <a:pt x="159634" y="32969"/>
                </a:lnTo>
                <a:lnTo>
                  <a:pt x="120931" y="56990"/>
                </a:lnTo>
                <a:lnTo>
                  <a:pt x="86513" y="86513"/>
                </a:lnTo>
                <a:lnTo>
                  <a:pt x="56990" y="120931"/>
                </a:lnTo>
                <a:lnTo>
                  <a:pt x="32969" y="159634"/>
                </a:lnTo>
                <a:lnTo>
                  <a:pt x="15058" y="202014"/>
                </a:lnTo>
                <a:lnTo>
                  <a:pt x="3865" y="247465"/>
                </a:lnTo>
                <a:lnTo>
                  <a:pt x="0" y="295376"/>
                </a:lnTo>
                <a:lnTo>
                  <a:pt x="3865" y="343288"/>
                </a:lnTo>
                <a:lnTo>
                  <a:pt x="15058" y="388738"/>
                </a:lnTo>
                <a:lnTo>
                  <a:pt x="32969" y="431118"/>
                </a:lnTo>
                <a:lnTo>
                  <a:pt x="56990" y="469821"/>
                </a:lnTo>
                <a:lnTo>
                  <a:pt x="86513" y="504239"/>
                </a:lnTo>
                <a:lnTo>
                  <a:pt x="120931" y="533762"/>
                </a:lnTo>
                <a:lnTo>
                  <a:pt x="159634" y="557783"/>
                </a:lnTo>
                <a:lnTo>
                  <a:pt x="202014" y="575694"/>
                </a:lnTo>
                <a:lnTo>
                  <a:pt x="247465" y="586887"/>
                </a:lnTo>
                <a:lnTo>
                  <a:pt x="295376" y="590753"/>
                </a:lnTo>
                <a:lnTo>
                  <a:pt x="3698849" y="590753"/>
                </a:lnTo>
                <a:lnTo>
                  <a:pt x="3746764" y="586887"/>
                </a:lnTo>
                <a:lnTo>
                  <a:pt x="3792216" y="575694"/>
                </a:lnTo>
                <a:lnTo>
                  <a:pt x="3834597" y="557783"/>
                </a:lnTo>
                <a:lnTo>
                  <a:pt x="3873300" y="533762"/>
                </a:lnTo>
                <a:lnTo>
                  <a:pt x="3907716" y="504239"/>
                </a:lnTo>
                <a:lnTo>
                  <a:pt x="3937239" y="469821"/>
                </a:lnTo>
                <a:lnTo>
                  <a:pt x="3961259" y="431118"/>
                </a:lnTo>
                <a:lnTo>
                  <a:pt x="3979168" y="388738"/>
                </a:lnTo>
                <a:lnTo>
                  <a:pt x="3990360" y="343288"/>
                </a:lnTo>
                <a:lnTo>
                  <a:pt x="3994226" y="295376"/>
                </a:lnTo>
                <a:lnTo>
                  <a:pt x="3990360" y="247465"/>
                </a:lnTo>
                <a:lnTo>
                  <a:pt x="3979168" y="202014"/>
                </a:lnTo>
                <a:lnTo>
                  <a:pt x="3961259" y="159634"/>
                </a:lnTo>
                <a:lnTo>
                  <a:pt x="3937239" y="120931"/>
                </a:lnTo>
                <a:lnTo>
                  <a:pt x="3907716" y="86513"/>
                </a:lnTo>
                <a:lnTo>
                  <a:pt x="3873300" y="56990"/>
                </a:lnTo>
                <a:lnTo>
                  <a:pt x="3834597" y="32969"/>
                </a:lnTo>
                <a:lnTo>
                  <a:pt x="3792216" y="15058"/>
                </a:lnTo>
                <a:lnTo>
                  <a:pt x="3746764" y="3865"/>
                </a:lnTo>
                <a:lnTo>
                  <a:pt x="3698849" y="0"/>
                </a:lnTo>
                <a:close/>
              </a:path>
            </a:pathLst>
          </a:custGeom>
          <a:solidFill>
            <a:srgbClr val="2BA645"/>
          </a:solidFill>
        </p:spPr>
        <p:txBody>
          <a:bodyPr wrap="square" lIns="0" tIns="0" rIns="0" bIns="0" rtlCol="0"/>
          <a:lstStyle/>
          <a:p>
            <a:endParaRPr lang="es-MX" sz="1425"/>
          </a:p>
        </p:txBody>
      </p:sp>
      <p:sp>
        <p:nvSpPr>
          <p:cNvPr id="2" name="CuadroTexto 1">
            <a:extLst>
              <a:ext uri="{FF2B5EF4-FFF2-40B4-BE49-F238E27FC236}">
                <a16:creationId xmlns:a16="http://schemas.microsoft.com/office/drawing/2014/main" id="{8BE72991-42B8-4379-B6EB-7804537C358E}"/>
              </a:ext>
            </a:extLst>
          </p:cNvPr>
          <p:cNvSpPr txBox="1"/>
          <p:nvPr/>
        </p:nvSpPr>
        <p:spPr>
          <a:xfrm>
            <a:off x="685800" y="3948499"/>
            <a:ext cx="4114800" cy="369332"/>
          </a:xfrm>
          <a:prstGeom prst="rect">
            <a:avLst/>
          </a:prstGeom>
          <a:noFill/>
        </p:spPr>
        <p:txBody>
          <a:bodyPr wrap="square" rtlCol="0" anchor="ctr">
            <a:spAutoFit/>
          </a:bodyPr>
          <a:lstStyle/>
          <a:p>
            <a:pPr algn="ctr"/>
            <a:r>
              <a:rPr lang="es-MX" dirty="0">
                <a:solidFill>
                  <a:schemeClr val="bg1">
                    <a:lumMod val="95000"/>
                  </a:schemeClr>
                </a:solidFill>
                <a:latin typeface="Montserrat SemiBold" panose="00000700000000000000" pitchFamily="2" charset="0"/>
              </a:rPr>
              <a:t>Especificación técnica: QFD</a:t>
            </a:r>
          </a:p>
        </p:txBody>
      </p:sp>
    </p:spTree>
    <p:extLst>
      <p:ext uri="{BB962C8B-B14F-4D97-AF65-F5344CB8AC3E}">
        <p14:creationId xmlns:p14="http://schemas.microsoft.com/office/powerpoint/2010/main" val="3377870749"/>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ertificados Premium">
      <a:majorFont>
        <a:latin typeface="Montserrat SemiBold"/>
        <a:ea typeface=""/>
        <a:cs typeface=""/>
      </a:majorFont>
      <a:minorFont>
        <a:latin typeface="Montserrat"/>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7251</TotalTime>
  <Words>1379</Words>
  <Application>Microsoft Macintosh PowerPoint</Application>
  <PresentationFormat>Presentación en pantalla (4:3)</PresentationFormat>
  <Paragraphs>88</Paragraphs>
  <Slides>15</Slides>
  <Notes>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15</vt:i4>
      </vt:variant>
    </vt:vector>
  </HeadingPairs>
  <TitlesOfParts>
    <vt:vector size="21" baseType="lpstr">
      <vt:lpstr>Arial</vt:lpstr>
      <vt:lpstr>Jost</vt:lpstr>
      <vt:lpstr>Montserrat</vt:lpstr>
      <vt:lpstr>Montserrat SemiBold</vt:lpstr>
      <vt:lpstr>Calibri</vt:lpstr>
      <vt:lpstr>Office Theme</vt:lpstr>
      <vt:lpstr>Presentación de PowerPoint</vt:lpstr>
      <vt:lpstr>Presentación de PowerPoint</vt:lpstr>
      <vt:lpstr>Técnicas y Metodologías de la Innovación</vt:lpstr>
      <vt:lpstr>Presentación de PowerPoint</vt:lpstr>
      <vt:lpstr>Presentación de PowerPoint</vt:lpstr>
      <vt:lpstr>Presentación de PowerPoint</vt:lpstr>
      <vt:lpstr>Presentación de PowerPoint</vt:lpstr>
      <vt:lpstr>Presentación de PowerPoint</vt:lpstr>
      <vt:lpstr>Técnicas y Metodologías de la Innovación</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LIZ MALENI URIBE MARTINEZ</dc:creator>
  <cp:lastModifiedBy>IVAN ALEJANDRO ROCHA MARTINEZ</cp:lastModifiedBy>
  <cp:revision>135</cp:revision>
  <dcterms:created xsi:type="dcterms:W3CDTF">2021-06-10T22:47:14Z</dcterms:created>
  <dcterms:modified xsi:type="dcterms:W3CDTF">2022-06-02T17:49:39Z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