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1"/>
  </p:sldMasterIdLst>
  <p:notesMasterIdLst>
    <p:notesMasterId r:id="rId13"/>
  </p:notesMasterIdLst>
  <p:sldIdLst>
    <p:sldId id="262" r:id="rId2"/>
    <p:sldId id="291" r:id="rId3"/>
    <p:sldId id="257" r:id="rId4"/>
    <p:sldId id="466" r:id="rId5"/>
    <p:sldId id="504" r:id="rId6"/>
    <p:sldId id="505" r:id="rId7"/>
    <p:sldId id="506" r:id="rId8"/>
    <p:sldId id="507" r:id="rId9"/>
    <p:sldId id="482" r:id="rId10"/>
    <p:sldId id="492" r:id="rId11"/>
    <p:sldId id="480" r:id="rId12"/>
  </p:sldIdLst>
  <p:sldSz cx="9144000" cy="6858000" type="screen4x3"/>
  <p:notesSz cx="10058400" cy="7772400"/>
  <p:embeddedFontLst>
    <p:embeddedFont>
      <p:font typeface="Calibri" panose="020F0502020204030204" pitchFamily="34" charset="0"/>
      <p:regular r:id="rId14"/>
      <p:bold r:id="rId15"/>
      <p:italic r:id="rId16"/>
      <p:boldItalic r:id="rId17"/>
    </p:embeddedFont>
    <p:embeddedFont>
      <p:font typeface="Jost" pitchFamily="2" charset="77"/>
      <p:regular r:id="rId18"/>
      <p:bold r:id="rId19"/>
      <p:italic r:id="rId20"/>
      <p:boldItalic r:id="rId21"/>
    </p:embeddedFont>
    <p:embeddedFont>
      <p:font typeface="Montserrat" pitchFamily="2" charset="77"/>
      <p:regular r:id="rId22"/>
      <p:bold r:id="rId23"/>
      <p:italic r:id="rId24"/>
      <p:boldItalic r:id="rId25"/>
    </p:embeddedFont>
    <p:embeddedFont>
      <p:font typeface="Montserrat SemiBold" pitchFamily="2" charset="77"/>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336" userDrawn="1">
          <p15:clr>
            <a:srgbClr val="A4A3A4"/>
          </p15:clr>
        </p15:guide>
        <p15:guide id="3" orient="horz" pos="4080" userDrawn="1">
          <p15:clr>
            <a:srgbClr val="A4A3A4"/>
          </p15:clr>
        </p15:guide>
        <p15:guide id="4" pos="5472" userDrawn="1">
          <p15:clr>
            <a:srgbClr val="A4A3A4"/>
          </p15:clr>
        </p15:guide>
        <p15:guide id="5"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 id="2" name="LIZ MALENI URIBE MARTINEZ" initials="LMUM" lastIdx="12" clrIdx="1">
    <p:extLst>
      <p:ext uri="{19B8F6BF-5375-455C-9EA6-DF929625EA0E}">
        <p15:presenceInfo xmlns:p15="http://schemas.microsoft.com/office/powerpoint/2012/main" userId="S::liz.uribe@tecmilenio.mx::1144c7cc-d6b3-4721-8f27-3425b94f0d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645"/>
    <a:srgbClr val="2B2861"/>
    <a:srgbClr val="FAD600"/>
    <a:srgbClr val="E53F1F"/>
    <a:srgbClr val="95C93E"/>
    <a:srgbClr val="2BA645"/>
    <a:srgbClr val="F10727"/>
    <a:srgbClr val="FEB42C"/>
    <a:srgbClr val="3ABEFF"/>
    <a:srgbClr val="2E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5579" autoAdjust="0"/>
  </p:normalViewPr>
  <p:slideViewPr>
    <p:cSldViewPr>
      <p:cViewPr>
        <p:scale>
          <a:sx n="95" d="100"/>
          <a:sy n="95" d="100"/>
        </p:scale>
        <p:origin x="720" y="240"/>
      </p:cViewPr>
      <p:guideLst>
        <p:guide orient="horz" pos="816"/>
        <p:guide pos="336"/>
        <p:guide orient="horz" pos="4080"/>
        <p:guide pos="5472"/>
        <p:guide pos="2880"/>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02/05/22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1</a:t>
            </a:fld>
            <a:endParaRPr lang="es-MX"/>
          </a:p>
        </p:txBody>
      </p:sp>
    </p:spTree>
    <p:extLst>
      <p:ext uri="{BB962C8B-B14F-4D97-AF65-F5344CB8AC3E}">
        <p14:creationId xmlns:p14="http://schemas.microsoft.com/office/powerpoint/2010/main" val="151809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4106095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anner">
    <p:spTree>
      <p:nvGrpSpPr>
        <p:cNvPr id="1" name=""/>
        <p:cNvGrpSpPr/>
        <p:nvPr/>
      </p:nvGrpSpPr>
      <p:grpSpPr>
        <a:xfrm>
          <a:off x="0" y="0"/>
          <a:ext cx="0" cy="0"/>
          <a:chOff x="0" y="0"/>
          <a:chExt cx="0" cy="0"/>
        </a:xfrm>
      </p:grpSpPr>
      <p:pic>
        <p:nvPicPr>
          <p:cNvPr id="4" name="Imagen 3" descr="Grupo de personas posando para una foto&#10;&#10;Descripción generada automáticamente">
            <a:extLst>
              <a:ext uri="{FF2B5EF4-FFF2-40B4-BE49-F238E27FC236}">
                <a16:creationId xmlns:a16="http://schemas.microsoft.com/office/drawing/2014/main" id="{9166FFCF-E33F-4955-9E30-EEAF496455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021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tilla en blanc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187A46F-1375-5CBC-C9A1-78A1227A7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8372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xplica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D24E14-2E61-AAA7-EB34-DD17CBE82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2F7C96D3-B9E7-2D0B-2B2D-D2A70F93AA5C}"/>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latin typeface="Montserrat SemiBold" panose="00000700000000000000" pitchFamily="2" charset="0"/>
                <a:cs typeface="Times New Roman" panose="02020603050405020304" pitchFamily="18" charset="0"/>
              </a:rPr>
              <a:t>Explicación</a:t>
            </a:r>
            <a:endParaRPr lang="es-MX" sz="18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771292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Portada">
    <p:bg>
      <p:bgPr>
        <a:solidFill>
          <a:schemeClr val="bg1"/>
        </a:solidFill>
        <a:effectLst/>
      </p:bgPr>
    </p:bg>
    <p:spTree>
      <p:nvGrpSpPr>
        <p:cNvPr id="1" name=""/>
        <p:cNvGrpSpPr/>
        <p:nvPr/>
      </p:nvGrpSpPr>
      <p:grpSpPr>
        <a:xfrm>
          <a:off x="0" y="0"/>
          <a:ext cx="0" cy="0"/>
          <a:chOff x="0" y="0"/>
          <a:chExt cx="0" cy="0"/>
        </a:xfrm>
      </p:grpSpPr>
      <p:pic>
        <p:nvPicPr>
          <p:cNvPr id="4" name="Imagen 3" descr="Imagen que contiene persona, hombre, sostener, computadora&#10;&#10;Descripción generada automáticamente">
            <a:extLst>
              <a:ext uri="{FF2B5EF4-FFF2-40B4-BE49-F238E27FC236}">
                <a16:creationId xmlns:a16="http://schemas.microsoft.com/office/drawing/2014/main" id="{CEACE87A-EA7A-471E-AA7C-6AB39E9623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2"/>
            <a:ext cx="9144000" cy="6855715"/>
          </a:xfrm>
          <a:prstGeom prst="rect">
            <a:avLst/>
          </a:prstGeom>
        </p:spPr>
      </p:pic>
    </p:spTree>
    <p:extLst>
      <p:ext uri="{BB962C8B-B14F-4D97-AF65-F5344CB8AC3E}">
        <p14:creationId xmlns:p14="http://schemas.microsoft.com/office/powerpoint/2010/main" val="188202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ideo/Bienestar-mindfulnes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0D76F3-FC6F-EFC9-A958-081FDE5EA9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4179DAB1-2E43-E258-A16F-31A9D7790D7D}"/>
              </a:ext>
            </a:extLst>
          </p:cNvPr>
          <p:cNvSpPr/>
          <p:nvPr userDrawn="1"/>
        </p:nvSpPr>
        <p:spPr>
          <a:xfrm>
            <a:off x="2057400" y="0"/>
            <a:ext cx="914400" cy="533400"/>
          </a:xfrm>
          <a:prstGeom prst="rect">
            <a:avLst/>
          </a:prstGeom>
          <a:solidFill>
            <a:srgbClr val="091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84496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Introducció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1AA420C-C088-8621-AC41-928766772B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A07B5F84-B56B-B23B-444E-B890BC074612}"/>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latin typeface="Montserrat SemiBold" panose="00000700000000000000" pitchFamily="2" charset="0"/>
                <a:cs typeface="Times New Roman" panose="02020603050405020304" pitchFamily="18" charset="0"/>
              </a:rPr>
              <a:t>Introducción</a:t>
            </a:r>
            <a:endParaRPr lang="es-MX" sz="17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266006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tividad_Opcion 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C6F625C-0BDF-AAFC-0ABE-5801418666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4AF8BE61-9DA7-95E0-27E4-2CFB40EA31D0}"/>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Tree>
    <p:extLst>
      <p:ext uri="{BB962C8B-B14F-4D97-AF65-F5344CB8AC3E}">
        <p14:creationId xmlns:p14="http://schemas.microsoft.com/office/powerpoint/2010/main" val="160191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d_Opcion 2">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881943F-746D-1FC5-F1BF-A228C27071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ACC0F1D5-F262-2D68-BABE-210E1B9FB9EE}"/>
              </a:ext>
            </a:extLst>
          </p:cNvPr>
          <p:cNvSpPr/>
          <p:nvPr userDrawn="1"/>
        </p:nvSpPr>
        <p:spPr>
          <a:xfrm>
            <a:off x="2057400" y="0"/>
            <a:ext cx="914400" cy="533400"/>
          </a:xfrm>
          <a:prstGeom prst="rect">
            <a:avLst/>
          </a:prstGeom>
          <a:solidFill>
            <a:srgbClr val="091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51DB9894-682E-81FB-4257-85D20DB957C0}"/>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
        <p:nvSpPr>
          <p:cNvPr id="9" name="Marcador de posición de imagen 10">
            <a:extLst>
              <a:ext uri="{FF2B5EF4-FFF2-40B4-BE49-F238E27FC236}">
                <a16:creationId xmlns:a16="http://schemas.microsoft.com/office/drawing/2014/main" id="{0B623AB2-E138-273B-D192-D7976837D749}"/>
              </a:ext>
            </a:extLst>
          </p:cNvPr>
          <p:cNvSpPr>
            <a:spLocks noGrp="1"/>
          </p:cNvSpPr>
          <p:nvPr>
            <p:ph type="pic" sz="quarter" idx="10"/>
          </p:nvPr>
        </p:nvSpPr>
        <p:spPr>
          <a:xfrm>
            <a:off x="4572000" y="1629000"/>
            <a:ext cx="4572000" cy="3600000"/>
          </a:xfrm>
          <a:prstGeom prst="rect">
            <a:avLst/>
          </a:prstGeom>
        </p:spPr>
        <p:txBody>
          <a:bodyPr/>
          <a:lstStyle>
            <a:lvl1pPr>
              <a:defRPr>
                <a:solidFill>
                  <a:schemeClr val="bg1"/>
                </a:solidFill>
              </a:defRPr>
            </a:lvl1pPr>
          </a:lstStyle>
          <a:p>
            <a:endParaRPr lang="es-MX" dirty="0"/>
          </a:p>
        </p:txBody>
      </p:sp>
    </p:spTree>
    <p:extLst>
      <p:ext uri="{BB962C8B-B14F-4D97-AF65-F5344CB8AC3E}">
        <p14:creationId xmlns:p14="http://schemas.microsoft.com/office/powerpoint/2010/main" val="4250034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dad_Opcion 3">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D701388-D059-CE2C-CCD0-35809A291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ángulo 6">
            <a:extLst>
              <a:ext uri="{FF2B5EF4-FFF2-40B4-BE49-F238E27FC236}">
                <a16:creationId xmlns:a16="http://schemas.microsoft.com/office/drawing/2014/main" id="{7D0A73EF-9B64-2006-2CAC-206ED95EC31A}"/>
              </a:ext>
            </a:extLst>
          </p:cNvPr>
          <p:cNvSpPr/>
          <p:nvPr userDrawn="1"/>
        </p:nvSpPr>
        <p:spPr>
          <a:xfrm>
            <a:off x="457200" y="0"/>
            <a:ext cx="2133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rPr>
              <a:t>Actividad</a:t>
            </a:r>
          </a:p>
        </p:txBody>
      </p:sp>
      <p:sp>
        <p:nvSpPr>
          <p:cNvPr id="8" name="Marcador de posición de imagen 10">
            <a:extLst>
              <a:ext uri="{FF2B5EF4-FFF2-40B4-BE49-F238E27FC236}">
                <a16:creationId xmlns:a16="http://schemas.microsoft.com/office/drawing/2014/main" id="{E73AEA91-C4BB-4213-A7E8-EACACDDC53DC}"/>
              </a:ext>
            </a:extLst>
          </p:cNvPr>
          <p:cNvSpPr>
            <a:spLocks noGrp="1"/>
          </p:cNvSpPr>
          <p:nvPr>
            <p:ph type="pic" sz="quarter" idx="10"/>
          </p:nvPr>
        </p:nvSpPr>
        <p:spPr>
          <a:xfrm>
            <a:off x="4572000" y="1629000"/>
            <a:ext cx="4572000" cy="3600000"/>
          </a:xfrm>
          <a:prstGeom prst="rect">
            <a:avLst/>
          </a:prstGeom>
        </p:spPr>
        <p:txBody>
          <a:bodyPr/>
          <a:lstStyle>
            <a:lvl1pPr>
              <a:defRPr>
                <a:solidFill>
                  <a:schemeClr val="bg1"/>
                </a:solidFill>
              </a:defRPr>
            </a:lvl1pPr>
          </a:lstStyle>
          <a:p>
            <a:endParaRPr lang="es-MX" dirty="0"/>
          </a:p>
        </p:txBody>
      </p:sp>
    </p:spTree>
    <p:extLst>
      <p:ext uri="{BB962C8B-B14F-4D97-AF65-F5344CB8AC3E}">
        <p14:creationId xmlns:p14="http://schemas.microsoft.com/office/powerpoint/2010/main" val="146658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ierre ">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AFD4EF7-C3DC-C737-A276-12DA988A38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CB1E9E11-6189-A37F-F8D0-0ACDFD51FD2F}"/>
              </a:ext>
            </a:extLst>
          </p:cNvPr>
          <p:cNvSpPr/>
          <p:nvPr userDrawn="1"/>
        </p:nvSpPr>
        <p:spPr>
          <a:xfrm>
            <a:off x="457200" y="0"/>
            <a:ext cx="2057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dirty="0">
                <a:solidFill>
                  <a:schemeClr val="bg1"/>
                </a:solidFill>
                <a:latin typeface="Montserrat SemiBold" panose="00000700000000000000" pitchFamily="2"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p:txBody>
      </p:sp>
    </p:spTree>
    <p:extLst>
      <p:ext uri="{BB962C8B-B14F-4D97-AF65-F5344CB8AC3E}">
        <p14:creationId xmlns:p14="http://schemas.microsoft.com/office/powerpoint/2010/main" val="43845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ias Bibliográficas ">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D3E8E0-CB23-B417-C552-C5AF0763E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a:extLst>
              <a:ext uri="{FF2B5EF4-FFF2-40B4-BE49-F238E27FC236}">
                <a16:creationId xmlns:a16="http://schemas.microsoft.com/office/drawing/2014/main" id="{AE397BDC-0E93-281E-8C91-9F73FF896DA4}"/>
              </a:ext>
            </a:extLst>
          </p:cNvPr>
          <p:cNvSpPr/>
          <p:nvPr userDrawn="1"/>
        </p:nvSpPr>
        <p:spPr>
          <a:xfrm>
            <a:off x="457200" y="0"/>
            <a:ext cx="22098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i="0" dirty="0">
                <a:latin typeface="Montserrat SemiBold" pitchFamily="2" charset="77"/>
              </a:rPr>
              <a:t>Bibliográfia</a:t>
            </a:r>
          </a:p>
        </p:txBody>
      </p:sp>
    </p:spTree>
    <p:extLst>
      <p:ext uri="{BB962C8B-B14F-4D97-AF65-F5344CB8AC3E}">
        <p14:creationId xmlns:p14="http://schemas.microsoft.com/office/powerpoint/2010/main" val="15129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579B6A4-7EC1-2355-14BA-FD5BAB8B69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3416993"/>
      </p:ext>
    </p:extLst>
  </p:cSld>
  <p:clrMap bg1="lt1" tx1="dk1" bg2="lt2" tx2="dk2" accent1="accent1" accent2="accent2" accent3="accent3" accent4="accent4" accent5="accent5" accent6="accent6" hlink="hlink" folHlink="folHlink"/>
  <p:sldLayoutIdLst>
    <p:sldLayoutId id="2147483703" r:id="rId1"/>
    <p:sldLayoutId id="2147483712" r:id="rId2"/>
    <p:sldLayoutId id="2147483711" r:id="rId3"/>
    <p:sldLayoutId id="2147483706" r:id="rId4"/>
    <p:sldLayoutId id="2147483667" r:id="rId5"/>
    <p:sldLayoutId id="2147483714" r:id="rId6"/>
    <p:sldLayoutId id="2147483715" r:id="rId7"/>
    <p:sldLayoutId id="2147483709" r:id="rId8"/>
    <p:sldLayoutId id="2147483670"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youtu.be/r-ctqMZnCd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53A70D7-5486-32F3-F591-A5F9E704C7FA}"/>
              </a:ext>
            </a:extLst>
          </p:cNvPr>
          <p:cNvSpPr/>
          <p:nvPr/>
        </p:nvSpPr>
        <p:spPr>
          <a:xfrm>
            <a:off x="0" y="3429000"/>
            <a:ext cx="358739" cy="734552"/>
          </a:xfrm>
          <a:prstGeom prst="rect">
            <a:avLst/>
          </a:prstGeom>
          <a:solidFill>
            <a:srgbClr val="2B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
            <a:extLst>
              <a:ext uri="{FF2B5EF4-FFF2-40B4-BE49-F238E27FC236}">
                <a16:creationId xmlns:a16="http://schemas.microsoft.com/office/drawing/2014/main" id="{347DDE08-0ECF-56BB-477F-769E0DA2ED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 t="26650" r="-11" b="3198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B7AA153-0B39-6757-E2E4-AEEBF3B27723}"/>
              </a:ext>
            </a:extLst>
          </p:cNvPr>
          <p:cNvSpPr txBox="1"/>
          <p:nvPr/>
        </p:nvSpPr>
        <p:spPr>
          <a:xfrm>
            <a:off x="1181099" y="3962400"/>
            <a:ext cx="6781801" cy="1292662"/>
          </a:xfrm>
          <a:prstGeom prst="rect">
            <a:avLst/>
          </a:prstGeom>
          <a:noFill/>
        </p:spPr>
        <p:txBody>
          <a:bodyPr wrap="square" rtlCol="0">
            <a:spAutoFit/>
          </a:bodyPr>
          <a:lstStyle/>
          <a:p>
            <a:r>
              <a:rPr lang="es-ES" sz="1300" dirty="0"/>
              <a:t>El proceso de creación o rediseño de productos y servicios requiere un número de pasos estratégicamente planeados y desarrollados para lograr lanzar al mercado una propuesta de valor que satisfaga a las necesidades de los clientes. Como revisamos en este tema, desde la concepción de una idea hasta la implementación de la innovación, hay que tomar diversas decisiones que influyen en el resultado final.</a:t>
            </a:r>
            <a:endParaRPr lang="es-MX" sz="1300" dirty="0">
              <a:latin typeface="Montserrat" panose="00000500000000000000" pitchFamily="2" charset="0"/>
            </a:endParaRPr>
          </a:p>
        </p:txBody>
      </p:sp>
    </p:spTree>
    <p:extLst>
      <p:ext uri="{BB962C8B-B14F-4D97-AF65-F5344CB8AC3E}">
        <p14:creationId xmlns:p14="http://schemas.microsoft.com/office/powerpoint/2010/main" val="412054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3F8F0B-633E-1C42-BE00-32ED647AC141}"/>
              </a:ext>
            </a:extLst>
          </p:cNvPr>
          <p:cNvSpPr txBox="1"/>
          <p:nvPr/>
        </p:nvSpPr>
        <p:spPr>
          <a:xfrm>
            <a:off x="723899" y="2197893"/>
            <a:ext cx="7696201" cy="2462213"/>
          </a:xfrm>
          <a:prstGeom prst="rect">
            <a:avLst/>
          </a:prstGeom>
          <a:noFill/>
        </p:spPr>
        <p:txBody>
          <a:bodyPr wrap="square" rtlCol="0">
            <a:spAutoFit/>
          </a:bodyPr>
          <a:lstStyle/>
          <a:p>
            <a:pPr marL="285750" indent="-285750">
              <a:buClr>
                <a:srgbClr val="2AA645"/>
              </a:buClr>
              <a:buFont typeface="Arial" panose="020B0604020202020204" pitchFamily="34" charset="0"/>
              <a:buChar char="•"/>
            </a:pPr>
            <a:r>
              <a:rPr lang="lt-LT" sz="1400" dirty="0" err="1">
                <a:latin typeface="Montserrat" panose="00000500000000000000" pitchFamily="2" charset="0"/>
              </a:rPr>
              <a:t>Arnould</a:t>
            </a:r>
            <a:r>
              <a:rPr lang="lt-LT" sz="1400" dirty="0">
                <a:latin typeface="Montserrat" panose="00000500000000000000" pitchFamily="2" charset="0"/>
              </a:rPr>
              <a:t>, E.</a:t>
            </a:r>
            <a:r>
              <a:rPr lang="es-ES" sz="1400" dirty="0">
                <a:latin typeface="Montserrat" panose="00000500000000000000" pitchFamily="2" charset="0"/>
              </a:rPr>
              <a:t>, </a:t>
            </a:r>
            <a:r>
              <a:rPr lang="lt-LT" sz="1400" dirty="0">
                <a:latin typeface="Montserrat" panose="00000500000000000000" pitchFamily="2" charset="0"/>
              </a:rPr>
              <a:t>y </a:t>
            </a:r>
            <a:r>
              <a:rPr lang="lt-LT" sz="1400" dirty="0" err="1">
                <a:latin typeface="Montserrat" panose="00000500000000000000" pitchFamily="2" charset="0"/>
              </a:rPr>
              <a:t>Wallendorf</a:t>
            </a:r>
            <a:r>
              <a:rPr lang="lt-LT" sz="1400" dirty="0">
                <a:latin typeface="Montserrat" panose="00000500000000000000" pitchFamily="2" charset="0"/>
              </a:rPr>
              <a:t>, M. (1994). Market-</a:t>
            </a:r>
            <a:r>
              <a:rPr lang="lt-LT" sz="1400" dirty="0" err="1">
                <a:latin typeface="Montserrat" panose="00000500000000000000" pitchFamily="2" charset="0"/>
              </a:rPr>
              <a:t>oriented</a:t>
            </a:r>
            <a:r>
              <a:rPr lang="lt-LT" sz="1400" dirty="0">
                <a:latin typeface="Montserrat" panose="00000500000000000000" pitchFamily="2" charset="0"/>
              </a:rPr>
              <a:t> </a:t>
            </a:r>
            <a:r>
              <a:rPr lang="lt-LT" sz="1400" dirty="0" err="1">
                <a:latin typeface="Montserrat" panose="00000500000000000000" pitchFamily="2" charset="0"/>
              </a:rPr>
              <a:t>ethnography</a:t>
            </a:r>
            <a:r>
              <a:rPr lang="lt-LT" sz="1400" dirty="0">
                <a:latin typeface="Montserrat" panose="00000500000000000000" pitchFamily="2" charset="0"/>
              </a:rPr>
              <a:t>: </a:t>
            </a:r>
            <a:r>
              <a:rPr lang="lt-LT" sz="1400" dirty="0" err="1">
                <a:latin typeface="Montserrat" panose="00000500000000000000" pitchFamily="2" charset="0"/>
              </a:rPr>
              <a:t>interpretation</a:t>
            </a:r>
            <a:r>
              <a:rPr lang="lt-LT" sz="1400" dirty="0">
                <a:latin typeface="Montserrat" panose="00000500000000000000" pitchFamily="2" charset="0"/>
              </a:rPr>
              <a:t> </a:t>
            </a:r>
            <a:r>
              <a:rPr lang="lt-LT" sz="1400" dirty="0" err="1">
                <a:latin typeface="Montserrat" panose="00000500000000000000" pitchFamily="2" charset="0"/>
              </a:rPr>
              <a:t>building</a:t>
            </a:r>
            <a:r>
              <a:rPr lang="lt-LT" sz="1400" dirty="0">
                <a:latin typeface="Montserrat" panose="00000500000000000000" pitchFamily="2" charset="0"/>
              </a:rPr>
              <a:t> </a:t>
            </a:r>
            <a:r>
              <a:rPr lang="lt-LT" sz="1400" dirty="0" err="1">
                <a:latin typeface="Montserrat" panose="00000500000000000000" pitchFamily="2" charset="0"/>
              </a:rPr>
              <a:t>and</a:t>
            </a:r>
            <a:r>
              <a:rPr lang="lt-LT" sz="1400" dirty="0">
                <a:latin typeface="Montserrat" panose="00000500000000000000" pitchFamily="2" charset="0"/>
              </a:rPr>
              <a:t> </a:t>
            </a:r>
            <a:r>
              <a:rPr lang="lt-LT" sz="1400" dirty="0" err="1">
                <a:latin typeface="Montserrat" panose="00000500000000000000" pitchFamily="2" charset="0"/>
              </a:rPr>
              <a:t>marketing</a:t>
            </a:r>
            <a:r>
              <a:rPr lang="lt-LT" sz="1400" dirty="0">
                <a:latin typeface="Montserrat" panose="00000500000000000000" pitchFamily="2" charset="0"/>
              </a:rPr>
              <a:t> </a:t>
            </a:r>
            <a:r>
              <a:rPr lang="lt-LT" sz="1400" dirty="0" err="1">
                <a:latin typeface="Montserrat" panose="00000500000000000000" pitchFamily="2" charset="0"/>
              </a:rPr>
              <a:t>strategy</a:t>
            </a:r>
            <a:r>
              <a:rPr lang="lt-LT" sz="1400" dirty="0">
                <a:latin typeface="Montserrat" panose="00000500000000000000" pitchFamily="2" charset="0"/>
              </a:rPr>
              <a:t> </a:t>
            </a:r>
            <a:r>
              <a:rPr lang="lt-LT" sz="1400" dirty="0" err="1">
                <a:latin typeface="Montserrat" panose="00000500000000000000" pitchFamily="2" charset="0"/>
              </a:rPr>
              <a:t>formulation</a:t>
            </a:r>
            <a:r>
              <a:rPr lang="lt-LT" sz="1400" dirty="0">
                <a:latin typeface="Montserrat" panose="00000500000000000000" pitchFamily="2" charset="0"/>
              </a:rPr>
              <a:t>. </a:t>
            </a:r>
            <a:r>
              <a:rPr lang="lt-LT" sz="1400" i="1" dirty="0" err="1">
                <a:latin typeface="Montserrat" panose="00000500000000000000" pitchFamily="2" charset="0"/>
              </a:rPr>
              <a:t>Journal</a:t>
            </a:r>
            <a:r>
              <a:rPr lang="lt-LT" sz="1400" i="1" dirty="0">
                <a:latin typeface="Montserrat" panose="00000500000000000000" pitchFamily="2" charset="0"/>
              </a:rPr>
              <a:t> </a:t>
            </a:r>
            <a:r>
              <a:rPr lang="lt-LT" sz="1400" i="1" dirty="0" err="1">
                <a:latin typeface="Montserrat" panose="00000500000000000000" pitchFamily="2" charset="0"/>
              </a:rPr>
              <a:t>of</a:t>
            </a:r>
            <a:r>
              <a:rPr lang="lt-LT" sz="1400" i="1" dirty="0">
                <a:latin typeface="Montserrat" panose="00000500000000000000" pitchFamily="2" charset="0"/>
              </a:rPr>
              <a:t> </a:t>
            </a:r>
            <a:r>
              <a:rPr lang="lt-LT" sz="1400" i="1" dirty="0" err="1">
                <a:latin typeface="Montserrat" panose="00000500000000000000" pitchFamily="2" charset="0"/>
              </a:rPr>
              <a:t>marketing</a:t>
            </a:r>
            <a:r>
              <a:rPr lang="lt-LT" sz="1400" i="1" dirty="0">
                <a:latin typeface="Montserrat" panose="00000500000000000000" pitchFamily="2" charset="0"/>
              </a:rPr>
              <a:t> </a:t>
            </a:r>
            <a:r>
              <a:rPr lang="lt-LT" sz="1400" i="1" dirty="0" err="1">
                <a:latin typeface="Montserrat" panose="00000500000000000000" pitchFamily="2" charset="0"/>
              </a:rPr>
              <a:t>research</a:t>
            </a:r>
            <a:r>
              <a:rPr lang="lt-LT" sz="1400" dirty="0">
                <a:latin typeface="Montserrat" panose="00000500000000000000" pitchFamily="2" charset="0"/>
              </a:rPr>
              <a:t>.</a:t>
            </a:r>
            <a:endParaRPr lang="es-MX" sz="1400" dirty="0">
              <a:latin typeface="Montserrat" panose="00000500000000000000" pitchFamily="2" charset="0"/>
            </a:endParaRPr>
          </a:p>
          <a:p>
            <a:pPr marL="285750" indent="-285750">
              <a:buClr>
                <a:srgbClr val="2AA645"/>
              </a:buClr>
              <a:buFont typeface="Arial" panose="020B0604020202020204" pitchFamily="34" charset="0"/>
              <a:buChar char="•"/>
            </a:pPr>
            <a:endParaRPr lang="lt-LT" sz="1400" dirty="0">
              <a:latin typeface="Montserrat" panose="00000500000000000000" pitchFamily="2" charset="0"/>
            </a:endParaRPr>
          </a:p>
          <a:p>
            <a:pPr marL="285750" indent="-285750">
              <a:buClr>
                <a:srgbClr val="2AA645"/>
              </a:buClr>
              <a:buFont typeface="Arial" panose="020B0604020202020204" pitchFamily="34" charset="0"/>
              <a:buChar char="•"/>
            </a:pPr>
            <a:r>
              <a:rPr lang="lt-LT" sz="1400" dirty="0">
                <a:latin typeface="Montserrat" panose="00000500000000000000" pitchFamily="2" charset="0"/>
              </a:rPr>
              <a:t>Banytė, </a:t>
            </a:r>
            <a:r>
              <a:rPr lang="lt-LT" sz="1400" dirty="0" err="1">
                <a:latin typeface="Montserrat" panose="00000500000000000000" pitchFamily="2" charset="0"/>
              </a:rPr>
              <a:t>J</a:t>
            </a:r>
            <a:r>
              <a:rPr lang="lt-LT" sz="1400" dirty="0">
                <a:latin typeface="Montserrat" panose="00000500000000000000" pitchFamily="2" charset="0"/>
              </a:rPr>
              <a:t>.</a:t>
            </a:r>
            <a:r>
              <a:rPr lang="es-ES" sz="1400" dirty="0">
                <a:latin typeface="Montserrat" panose="00000500000000000000" pitchFamily="2" charset="0"/>
              </a:rPr>
              <a:t>,</a:t>
            </a:r>
            <a:r>
              <a:rPr lang="lt-LT" sz="1400" dirty="0">
                <a:latin typeface="Montserrat" panose="00000500000000000000" pitchFamily="2" charset="0"/>
              </a:rPr>
              <a:t> y </a:t>
            </a:r>
            <a:r>
              <a:rPr lang="lt-LT" sz="1400" dirty="0" err="1">
                <a:latin typeface="Montserrat" panose="00000500000000000000" pitchFamily="2" charset="0"/>
              </a:rPr>
              <a:t>Salickaitė</a:t>
            </a:r>
            <a:r>
              <a:rPr lang="lt-LT" sz="1400" dirty="0">
                <a:latin typeface="Montserrat" panose="00000500000000000000" pitchFamily="2" charset="0"/>
              </a:rPr>
              <a:t>, </a:t>
            </a:r>
            <a:r>
              <a:rPr lang="lt-LT" sz="1400" dirty="0" err="1">
                <a:latin typeface="Montserrat" panose="00000500000000000000" pitchFamily="2" charset="0"/>
              </a:rPr>
              <a:t>R</a:t>
            </a:r>
            <a:r>
              <a:rPr lang="lt-LT" sz="1400" dirty="0">
                <a:latin typeface="Montserrat" panose="00000500000000000000" pitchFamily="2" charset="0"/>
              </a:rPr>
              <a:t>. (2015). </a:t>
            </a:r>
            <a:r>
              <a:rPr lang="lt-LT" sz="1400" dirty="0" err="1">
                <a:latin typeface="Montserrat" panose="00000500000000000000" pitchFamily="2" charset="0"/>
              </a:rPr>
              <a:t>Successful</a:t>
            </a:r>
            <a:r>
              <a:rPr lang="lt-LT" sz="1400" dirty="0">
                <a:latin typeface="Montserrat" panose="00000500000000000000" pitchFamily="2" charset="0"/>
              </a:rPr>
              <a:t> </a:t>
            </a:r>
            <a:r>
              <a:rPr lang="lt-LT" sz="1400" dirty="0" err="1">
                <a:latin typeface="Montserrat" panose="00000500000000000000" pitchFamily="2" charset="0"/>
              </a:rPr>
              <a:t>diffusion</a:t>
            </a:r>
            <a:r>
              <a:rPr lang="lt-LT" sz="1400" dirty="0">
                <a:latin typeface="Montserrat" panose="00000500000000000000" pitchFamily="2" charset="0"/>
              </a:rPr>
              <a:t> </a:t>
            </a:r>
            <a:r>
              <a:rPr lang="lt-LT" sz="1400" dirty="0" err="1">
                <a:latin typeface="Montserrat" panose="00000500000000000000" pitchFamily="2" charset="0"/>
              </a:rPr>
              <a:t>and</a:t>
            </a:r>
            <a:r>
              <a:rPr lang="lt-LT" sz="1400" dirty="0">
                <a:latin typeface="Montserrat" panose="00000500000000000000" pitchFamily="2" charset="0"/>
              </a:rPr>
              <a:t> </a:t>
            </a:r>
            <a:r>
              <a:rPr lang="lt-LT" sz="1400" dirty="0" err="1">
                <a:latin typeface="Montserrat" panose="00000500000000000000" pitchFamily="2" charset="0"/>
              </a:rPr>
              <a:t>adoption</a:t>
            </a:r>
            <a:r>
              <a:rPr lang="lt-LT" sz="1400" dirty="0">
                <a:latin typeface="Montserrat" panose="00000500000000000000" pitchFamily="2" charset="0"/>
              </a:rPr>
              <a:t> </a:t>
            </a:r>
            <a:r>
              <a:rPr lang="lt-LT" sz="1400" dirty="0" err="1">
                <a:latin typeface="Montserrat" panose="00000500000000000000" pitchFamily="2" charset="0"/>
              </a:rPr>
              <a:t>of</a:t>
            </a:r>
            <a:r>
              <a:rPr lang="lt-LT" sz="1400" dirty="0">
                <a:latin typeface="Montserrat" panose="00000500000000000000" pitchFamily="2" charset="0"/>
              </a:rPr>
              <a:t> </a:t>
            </a:r>
            <a:r>
              <a:rPr lang="lt-LT" sz="1400" dirty="0" err="1">
                <a:latin typeface="Montserrat" panose="00000500000000000000" pitchFamily="2" charset="0"/>
              </a:rPr>
              <a:t>innovation</a:t>
            </a:r>
            <a:r>
              <a:rPr lang="lt-LT" sz="1400" dirty="0">
                <a:latin typeface="Montserrat" panose="00000500000000000000" pitchFamily="2" charset="0"/>
              </a:rPr>
              <a:t> </a:t>
            </a:r>
            <a:r>
              <a:rPr lang="lt-LT" sz="1400" dirty="0" err="1">
                <a:latin typeface="Montserrat" panose="00000500000000000000" pitchFamily="2" charset="0"/>
              </a:rPr>
              <a:t>as</a:t>
            </a:r>
            <a:r>
              <a:rPr lang="lt-LT" sz="1400" dirty="0">
                <a:latin typeface="Montserrat" panose="00000500000000000000" pitchFamily="2" charset="0"/>
              </a:rPr>
              <a:t> a </a:t>
            </a:r>
            <a:r>
              <a:rPr lang="lt-LT" sz="1400" dirty="0" err="1">
                <a:latin typeface="Montserrat" panose="00000500000000000000" pitchFamily="2" charset="0"/>
              </a:rPr>
              <a:t>means</a:t>
            </a:r>
            <a:r>
              <a:rPr lang="lt-LT" sz="1400" dirty="0">
                <a:latin typeface="Montserrat" panose="00000500000000000000" pitchFamily="2" charset="0"/>
              </a:rPr>
              <a:t> to </a:t>
            </a:r>
            <a:r>
              <a:rPr lang="lt-LT" sz="1400" dirty="0" err="1">
                <a:latin typeface="Montserrat" panose="00000500000000000000" pitchFamily="2" charset="0"/>
              </a:rPr>
              <a:t>increase</a:t>
            </a:r>
            <a:r>
              <a:rPr lang="lt-LT" sz="1400" dirty="0">
                <a:latin typeface="Montserrat" panose="00000500000000000000" pitchFamily="2" charset="0"/>
              </a:rPr>
              <a:t> </a:t>
            </a:r>
            <a:r>
              <a:rPr lang="lt-LT" sz="1400" dirty="0" err="1">
                <a:latin typeface="Montserrat" panose="00000500000000000000" pitchFamily="2" charset="0"/>
              </a:rPr>
              <a:t>competitiveness</a:t>
            </a:r>
            <a:r>
              <a:rPr lang="lt-LT" sz="1400" dirty="0">
                <a:latin typeface="Montserrat" panose="00000500000000000000" pitchFamily="2" charset="0"/>
              </a:rPr>
              <a:t> </a:t>
            </a:r>
            <a:r>
              <a:rPr lang="lt-LT" sz="1400" dirty="0" err="1">
                <a:latin typeface="Montserrat" panose="00000500000000000000" pitchFamily="2" charset="0"/>
              </a:rPr>
              <a:t>of</a:t>
            </a:r>
            <a:r>
              <a:rPr lang="lt-LT" sz="1400" dirty="0">
                <a:latin typeface="Montserrat" panose="00000500000000000000" pitchFamily="2" charset="0"/>
              </a:rPr>
              <a:t> </a:t>
            </a:r>
            <a:r>
              <a:rPr lang="lt-LT" sz="1400" dirty="0" err="1">
                <a:latin typeface="Montserrat" panose="00000500000000000000" pitchFamily="2" charset="0"/>
              </a:rPr>
              <a:t>enterprises</a:t>
            </a:r>
            <a:r>
              <a:rPr lang="lt-LT" sz="1400" dirty="0">
                <a:latin typeface="Montserrat" panose="00000500000000000000" pitchFamily="2" charset="0"/>
              </a:rPr>
              <a:t>. </a:t>
            </a:r>
            <a:r>
              <a:rPr lang="lt-LT" sz="1400" i="1" dirty="0" err="1">
                <a:latin typeface="Montserrat" panose="00000500000000000000" pitchFamily="2" charset="0"/>
              </a:rPr>
              <a:t>Engineering</a:t>
            </a:r>
            <a:r>
              <a:rPr lang="lt-LT" sz="1400" i="1" dirty="0">
                <a:latin typeface="Montserrat" panose="00000500000000000000" pitchFamily="2" charset="0"/>
              </a:rPr>
              <a:t> </a:t>
            </a:r>
            <a:r>
              <a:rPr lang="lt-LT" sz="1400" i="1" dirty="0" err="1">
                <a:latin typeface="Montserrat" panose="00000500000000000000" pitchFamily="2" charset="0"/>
              </a:rPr>
              <a:t>economics</a:t>
            </a:r>
            <a:r>
              <a:rPr lang="lt-LT" sz="1400" i="1" dirty="0">
                <a:latin typeface="Montserrat" panose="00000500000000000000" pitchFamily="2" charset="0"/>
              </a:rPr>
              <a:t>, 56</a:t>
            </a:r>
            <a:r>
              <a:rPr lang="lt-LT" sz="1400" dirty="0">
                <a:latin typeface="Montserrat" panose="00000500000000000000" pitchFamily="2" charset="0"/>
              </a:rPr>
              <a:t>(1).</a:t>
            </a:r>
            <a:endParaRPr lang="es-MX" sz="1400" dirty="0">
              <a:latin typeface="Montserrat" panose="00000500000000000000" pitchFamily="2" charset="0"/>
            </a:endParaRPr>
          </a:p>
          <a:p>
            <a:pPr marL="285750" indent="-285750">
              <a:buClr>
                <a:srgbClr val="2AA645"/>
              </a:buClr>
              <a:buFont typeface="Arial" panose="020B0604020202020204" pitchFamily="34" charset="0"/>
              <a:buChar char="•"/>
            </a:pPr>
            <a:endParaRPr lang="lt-LT" sz="1400" dirty="0">
              <a:latin typeface="Montserrat" panose="00000500000000000000" pitchFamily="2" charset="0"/>
            </a:endParaRPr>
          </a:p>
          <a:p>
            <a:pPr marL="285750" indent="-285750">
              <a:buClr>
                <a:srgbClr val="2AA645"/>
              </a:buClr>
              <a:buFont typeface="Arial" panose="020B0604020202020204" pitchFamily="34" charset="0"/>
              <a:buChar char="•"/>
            </a:pPr>
            <a:r>
              <a:rPr lang="lt-LT" sz="1400" dirty="0" err="1">
                <a:latin typeface="Montserrat" panose="00000500000000000000" pitchFamily="2" charset="0"/>
              </a:rPr>
              <a:t>Kotler</a:t>
            </a:r>
            <a:r>
              <a:rPr lang="lt-LT" sz="1400" dirty="0">
                <a:latin typeface="Montserrat" panose="00000500000000000000" pitchFamily="2" charset="0"/>
              </a:rPr>
              <a:t>, </a:t>
            </a:r>
            <a:r>
              <a:rPr lang="lt-LT" sz="1400" dirty="0" err="1">
                <a:latin typeface="Montserrat" panose="00000500000000000000" pitchFamily="2" charset="0"/>
              </a:rPr>
              <a:t>P</a:t>
            </a:r>
            <a:r>
              <a:rPr lang="lt-LT" sz="1400" dirty="0">
                <a:latin typeface="Montserrat" panose="00000500000000000000" pitchFamily="2" charset="0"/>
              </a:rPr>
              <a:t>.</a:t>
            </a:r>
            <a:r>
              <a:rPr lang="es-ES" sz="1400" dirty="0">
                <a:latin typeface="Montserrat" panose="00000500000000000000" pitchFamily="2" charset="0"/>
              </a:rPr>
              <a:t>, </a:t>
            </a:r>
            <a:r>
              <a:rPr lang="lt-LT" sz="1400" dirty="0">
                <a:latin typeface="Montserrat" panose="00000500000000000000" pitchFamily="2" charset="0"/>
              </a:rPr>
              <a:t>y </a:t>
            </a:r>
            <a:r>
              <a:rPr lang="lt-LT" sz="1400" dirty="0" err="1">
                <a:latin typeface="Montserrat" panose="00000500000000000000" pitchFamily="2" charset="0"/>
              </a:rPr>
              <a:t>Keller</a:t>
            </a:r>
            <a:r>
              <a:rPr lang="lt-LT" sz="1400" dirty="0">
                <a:latin typeface="Montserrat" panose="00000500000000000000" pitchFamily="2" charset="0"/>
              </a:rPr>
              <a:t>, </a:t>
            </a:r>
            <a:r>
              <a:rPr lang="lt-LT" sz="1400" dirty="0" err="1">
                <a:latin typeface="Montserrat" panose="00000500000000000000" pitchFamily="2" charset="0"/>
              </a:rPr>
              <a:t>K</a:t>
            </a:r>
            <a:r>
              <a:rPr lang="lt-LT" sz="1400" dirty="0">
                <a:latin typeface="Montserrat" panose="00000500000000000000" pitchFamily="2" charset="0"/>
              </a:rPr>
              <a:t>.</a:t>
            </a:r>
            <a:r>
              <a:rPr lang="es-ES" sz="1400" dirty="0">
                <a:latin typeface="Montserrat" panose="00000500000000000000" pitchFamily="2" charset="0"/>
              </a:rPr>
              <a:t> </a:t>
            </a:r>
            <a:r>
              <a:rPr lang="lt-LT" sz="1400" dirty="0">
                <a:latin typeface="Montserrat" panose="00000500000000000000" pitchFamily="2" charset="0"/>
              </a:rPr>
              <a:t>(2009). </a:t>
            </a:r>
            <a:r>
              <a:rPr lang="lt-LT" sz="1400" i="1" dirty="0" err="1">
                <a:latin typeface="Montserrat" panose="00000500000000000000" pitchFamily="2" charset="0"/>
              </a:rPr>
              <a:t>Marketing</a:t>
            </a:r>
            <a:r>
              <a:rPr lang="lt-LT" sz="1400" i="1" dirty="0">
                <a:latin typeface="Montserrat" panose="00000500000000000000" pitchFamily="2" charset="0"/>
              </a:rPr>
              <a:t> </a:t>
            </a:r>
            <a:r>
              <a:rPr lang="lt-LT" sz="1400" i="1" dirty="0" err="1">
                <a:latin typeface="Montserrat" panose="00000500000000000000" pitchFamily="2" charset="0"/>
              </a:rPr>
              <a:t>management</a:t>
            </a:r>
            <a:r>
              <a:rPr lang="es-MX" sz="1400" i="1" dirty="0">
                <a:latin typeface="Montserrat" panose="00000500000000000000" pitchFamily="2" charset="0"/>
              </a:rPr>
              <a:t> </a:t>
            </a:r>
            <a:r>
              <a:rPr lang="lt-LT" sz="1400" dirty="0">
                <a:latin typeface="Montserrat" panose="00000500000000000000" pitchFamily="2" charset="0"/>
              </a:rPr>
              <a:t>(13ᵃ </a:t>
            </a:r>
            <a:r>
              <a:rPr lang="lt-LT" sz="1400" dirty="0" err="1">
                <a:latin typeface="Montserrat" panose="00000500000000000000" pitchFamily="2" charset="0"/>
              </a:rPr>
              <a:t>ed</a:t>
            </a:r>
            <a:r>
              <a:rPr lang="lt-LT" sz="1400" dirty="0">
                <a:latin typeface="Montserrat" panose="00000500000000000000" pitchFamily="2" charset="0"/>
              </a:rPr>
              <a:t>.). EE.UU</a:t>
            </a:r>
            <a:r>
              <a:rPr lang="es-ES" sz="1400" dirty="0">
                <a:latin typeface="Montserrat" panose="00000500000000000000" pitchFamily="2" charset="0"/>
              </a:rPr>
              <a:t>.</a:t>
            </a:r>
            <a:r>
              <a:rPr lang="lt-LT" sz="1400" dirty="0">
                <a:latin typeface="Montserrat" panose="00000500000000000000" pitchFamily="2" charset="0"/>
              </a:rPr>
              <a:t>: </a:t>
            </a:r>
            <a:r>
              <a:rPr lang="lt-LT" sz="1400" dirty="0" err="1">
                <a:latin typeface="Montserrat" panose="00000500000000000000" pitchFamily="2" charset="0"/>
              </a:rPr>
              <a:t>Pearson</a:t>
            </a:r>
            <a:r>
              <a:rPr lang="lt-LT" sz="1400" dirty="0">
                <a:latin typeface="Montserrat" panose="00000500000000000000" pitchFamily="2" charset="0"/>
              </a:rPr>
              <a:t>.</a:t>
            </a:r>
            <a:br>
              <a:rPr lang="lt-LT" sz="1400" dirty="0">
                <a:latin typeface="Montserrat" panose="00000500000000000000" pitchFamily="2" charset="0"/>
              </a:rPr>
            </a:br>
            <a:endParaRPr lang="es-MX" sz="1400" dirty="0">
              <a:latin typeface="Montserrat" panose="00000500000000000000" pitchFamily="2" charset="0"/>
            </a:endParaRPr>
          </a:p>
          <a:p>
            <a:pPr marL="285750" indent="-285750">
              <a:buClr>
                <a:srgbClr val="2AA645"/>
              </a:buClr>
              <a:buFont typeface="Arial" panose="020B0604020202020204" pitchFamily="34" charset="0"/>
              <a:buChar char="•"/>
            </a:pPr>
            <a:r>
              <a:rPr lang="lt-LT" sz="1400" dirty="0" err="1">
                <a:latin typeface="Montserrat" panose="00000500000000000000" pitchFamily="2" charset="0"/>
              </a:rPr>
              <a:t>Rodríguez</a:t>
            </a:r>
            <a:r>
              <a:rPr lang="lt-LT" sz="1400" dirty="0">
                <a:latin typeface="Montserrat" panose="00000500000000000000" pitchFamily="2" charset="0"/>
              </a:rPr>
              <a:t>, C. (2008). </a:t>
            </a:r>
            <a:r>
              <a:rPr lang="lt-LT" sz="1400" i="1" dirty="0" err="1">
                <a:latin typeface="Montserrat" panose="00000500000000000000" pitchFamily="2" charset="0"/>
              </a:rPr>
              <a:t>Un</a:t>
            </a:r>
            <a:r>
              <a:rPr lang="lt-LT" sz="1400" i="1" dirty="0">
                <a:latin typeface="Montserrat" panose="00000500000000000000" pitchFamily="2" charset="0"/>
              </a:rPr>
              <a:t> </a:t>
            </a:r>
            <a:r>
              <a:rPr lang="lt-LT" sz="1400" i="1" dirty="0" err="1">
                <a:latin typeface="Montserrat" panose="00000500000000000000" pitchFamily="2" charset="0"/>
              </a:rPr>
              <a:t>camino</a:t>
            </a:r>
            <a:r>
              <a:rPr lang="lt-LT" sz="1400" i="1" dirty="0">
                <a:latin typeface="Montserrat" panose="00000500000000000000" pitchFamily="2" charset="0"/>
              </a:rPr>
              <a:t> </a:t>
            </a:r>
            <a:r>
              <a:rPr lang="lt-LT" sz="1400" i="1" dirty="0" err="1">
                <a:latin typeface="Montserrat" panose="00000500000000000000" pitchFamily="2" charset="0"/>
              </a:rPr>
              <a:t>hacia</a:t>
            </a:r>
            <a:r>
              <a:rPr lang="lt-LT" sz="1400" i="1" dirty="0">
                <a:latin typeface="Montserrat" panose="00000500000000000000" pitchFamily="2" charset="0"/>
              </a:rPr>
              <a:t> </a:t>
            </a:r>
            <a:r>
              <a:rPr lang="lt-LT" sz="1400" i="1" dirty="0" err="1">
                <a:latin typeface="Montserrat" panose="00000500000000000000" pitchFamily="2" charset="0"/>
              </a:rPr>
              <a:t>la</a:t>
            </a:r>
            <a:r>
              <a:rPr lang="lt-LT" sz="1400" i="1" dirty="0">
                <a:latin typeface="Montserrat" panose="00000500000000000000" pitchFamily="2" charset="0"/>
              </a:rPr>
              <a:t> </a:t>
            </a:r>
            <a:r>
              <a:rPr lang="lt-LT" sz="1400" i="1" dirty="0" err="1">
                <a:latin typeface="Montserrat" panose="00000500000000000000" pitchFamily="2" charset="0"/>
              </a:rPr>
              <a:t>innovación</a:t>
            </a:r>
            <a:r>
              <a:rPr lang="lt-LT" sz="1400" i="1" dirty="0">
                <a:latin typeface="Montserrat" panose="00000500000000000000" pitchFamily="2" charset="0"/>
              </a:rPr>
              <a:t>: </a:t>
            </a:r>
            <a:r>
              <a:rPr lang="lt-LT" sz="1400" i="1" dirty="0" err="1">
                <a:latin typeface="Montserrat" panose="00000500000000000000" pitchFamily="2" charset="0"/>
              </a:rPr>
              <a:t>cómo</a:t>
            </a:r>
            <a:r>
              <a:rPr lang="lt-LT" sz="1400" i="1" dirty="0">
                <a:latin typeface="Montserrat" panose="00000500000000000000" pitchFamily="2" charset="0"/>
              </a:rPr>
              <a:t> </a:t>
            </a:r>
            <a:r>
              <a:rPr lang="lt-LT" sz="1400" i="1" dirty="0" err="1">
                <a:latin typeface="Montserrat" panose="00000500000000000000" pitchFamily="2" charset="0"/>
              </a:rPr>
              <a:t>transformar</a:t>
            </a:r>
            <a:r>
              <a:rPr lang="lt-LT" sz="1400" i="1" dirty="0">
                <a:latin typeface="Montserrat" panose="00000500000000000000" pitchFamily="2" charset="0"/>
              </a:rPr>
              <a:t> su </a:t>
            </a:r>
            <a:r>
              <a:rPr lang="lt-LT" sz="1400" i="1" dirty="0" err="1">
                <a:latin typeface="Montserrat" panose="00000500000000000000" pitchFamily="2" charset="0"/>
              </a:rPr>
              <a:t>organización</a:t>
            </a:r>
            <a:r>
              <a:rPr lang="lt-LT" sz="1400" i="1" dirty="0">
                <a:latin typeface="Montserrat" panose="00000500000000000000" pitchFamily="2" charset="0"/>
              </a:rPr>
              <a:t> </a:t>
            </a:r>
            <a:r>
              <a:rPr lang="lt-LT" sz="1400" i="1" dirty="0" err="1">
                <a:latin typeface="Montserrat" panose="00000500000000000000" pitchFamily="2" charset="0"/>
              </a:rPr>
              <a:t>en</a:t>
            </a:r>
            <a:r>
              <a:rPr lang="lt-LT" sz="1400" i="1" dirty="0">
                <a:latin typeface="Montserrat" panose="00000500000000000000" pitchFamily="2" charset="0"/>
              </a:rPr>
              <a:t> </a:t>
            </a:r>
            <a:r>
              <a:rPr lang="lt-LT" sz="1400" i="1" dirty="0" err="1">
                <a:latin typeface="Montserrat" panose="00000500000000000000" pitchFamily="2" charset="0"/>
              </a:rPr>
              <a:t>época</a:t>
            </a:r>
            <a:r>
              <a:rPr lang="lt-LT" sz="1400" i="1" dirty="0">
                <a:latin typeface="Montserrat" panose="00000500000000000000" pitchFamily="2" charset="0"/>
              </a:rPr>
              <a:t> de </a:t>
            </a:r>
            <a:r>
              <a:rPr lang="lt-LT" sz="1400" i="1" dirty="0" err="1">
                <a:latin typeface="Montserrat" panose="00000500000000000000" pitchFamily="2" charset="0"/>
              </a:rPr>
              <a:t>turbulencia</a:t>
            </a:r>
            <a:r>
              <a:rPr lang="lt-LT" sz="1400" dirty="0">
                <a:latin typeface="Montserrat" panose="00000500000000000000" pitchFamily="2" charset="0"/>
              </a:rPr>
              <a:t>. </a:t>
            </a:r>
            <a:r>
              <a:rPr lang="lt-LT" sz="1400" dirty="0" err="1">
                <a:latin typeface="Montserrat" panose="00000500000000000000" pitchFamily="2" charset="0"/>
              </a:rPr>
              <a:t>México</a:t>
            </a:r>
            <a:r>
              <a:rPr lang="es-ES" sz="1400" dirty="0">
                <a:latin typeface="Montserrat" panose="00000500000000000000" pitchFamily="2" charset="0"/>
              </a:rPr>
              <a:t>:</a:t>
            </a:r>
            <a:r>
              <a:rPr lang="lt-LT" sz="1400" dirty="0">
                <a:latin typeface="Montserrat" panose="00000500000000000000" pitchFamily="2" charset="0"/>
              </a:rPr>
              <a:t> ITESO</a:t>
            </a:r>
            <a:r>
              <a:rPr lang="es-ES" sz="1400" dirty="0">
                <a:latin typeface="Montserrat" panose="00000500000000000000" pitchFamily="2" charset="0"/>
              </a:rPr>
              <a:t>.</a:t>
            </a:r>
            <a:endParaRPr lang="es-MX" sz="1400" dirty="0">
              <a:solidFill>
                <a:srgbClr val="444444"/>
              </a:solidFill>
              <a:latin typeface="Jost"/>
            </a:endParaRPr>
          </a:p>
        </p:txBody>
      </p:sp>
    </p:spTree>
    <p:extLst>
      <p:ext uri="{BB962C8B-B14F-4D97-AF65-F5344CB8AC3E}">
        <p14:creationId xmlns:p14="http://schemas.microsoft.com/office/powerpoint/2010/main" val="26213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E438694-6C11-4C89-8F60-FA043CDE020E}"/>
              </a:ext>
            </a:extLst>
          </p:cNvPr>
          <p:cNvSpPr/>
          <p:nvPr/>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Gesto de doble toque contorno">
            <a:extLst>
              <a:ext uri="{FF2B5EF4-FFF2-40B4-BE49-F238E27FC236}">
                <a16:creationId xmlns:a16="http://schemas.microsoft.com/office/drawing/2014/main" id="{8E631703-89F0-47E3-B8E2-2BC9654AB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2600" y="4683451"/>
            <a:ext cx="914400" cy="914400"/>
          </a:xfrm>
          <a:prstGeom prst="rect">
            <a:avLst/>
          </a:prstGeom>
        </p:spPr>
      </p:pic>
      <p:sp>
        <p:nvSpPr>
          <p:cNvPr id="11" name="CuadroTexto 10">
            <a:extLst>
              <a:ext uri="{FF2B5EF4-FFF2-40B4-BE49-F238E27FC236}">
                <a16:creationId xmlns:a16="http://schemas.microsoft.com/office/drawing/2014/main" id="{CDAF1B15-08C4-40DF-8DD5-F634B5207108}"/>
              </a:ext>
            </a:extLst>
          </p:cNvPr>
          <p:cNvSpPr txBox="1"/>
          <p:nvPr/>
        </p:nvSpPr>
        <p:spPr>
          <a:xfrm>
            <a:off x="2838450" y="3534885"/>
            <a:ext cx="3467100" cy="1815882"/>
          </a:xfrm>
          <a:prstGeom prst="rect">
            <a:avLst/>
          </a:prstGeom>
          <a:noFill/>
        </p:spPr>
        <p:txBody>
          <a:bodyPr wrap="square">
            <a:spAutoFit/>
          </a:bodyPr>
          <a:lstStyle/>
          <a:p>
            <a:r>
              <a:rPr lang="es-MX" sz="1400" b="1" dirty="0"/>
              <a:t>Mindfulness con el cuerpo</a:t>
            </a:r>
            <a:br>
              <a:rPr lang="es-MX" sz="1400" b="1" dirty="0"/>
            </a:br>
            <a:br>
              <a:rPr lang="es-ES" sz="1400" dirty="0"/>
            </a:br>
            <a:r>
              <a:rPr lang="es-ES" sz="1400" dirty="0"/>
              <a:t>Realiza el siguiente ejercicio mental que te ayudará a mejorar tu concentración antes de empezar.</a:t>
            </a:r>
            <a:br>
              <a:rPr lang="es-ES" sz="1400" dirty="0"/>
            </a:br>
            <a:br>
              <a:rPr lang="es-ES" sz="1400" dirty="0"/>
            </a:br>
            <a:r>
              <a:rPr lang="es-MX" sz="1400" dirty="0">
                <a:hlinkClick r:id="rId4"/>
              </a:rPr>
              <a:t>https://youtu.be/r-ctqMZnCd8</a:t>
            </a:r>
            <a:endParaRPr lang="es-MX" sz="1400" dirty="0"/>
          </a:p>
          <a:p>
            <a:endParaRPr lang="es-MX" sz="1400" dirty="0"/>
          </a:p>
        </p:txBody>
      </p:sp>
      <p:sp>
        <p:nvSpPr>
          <p:cNvPr id="5" name="Rectángulo 4">
            <a:extLst>
              <a:ext uri="{FF2B5EF4-FFF2-40B4-BE49-F238E27FC236}">
                <a16:creationId xmlns:a16="http://schemas.microsoft.com/office/drawing/2014/main" id="{5A890079-E720-A55A-AAE2-7DDE15D5CDE8}"/>
              </a:ext>
            </a:extLst>
          </p:cNvPr>
          <p:cNvSpPr/>
          <p:nvPr/>
        </p:nvSpPr>
        <p:spPr>
          <a:xfrm>
            <a:off x="457200" y="0"/>
            <a:ext cx="3429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Bienestar-mindfulness</a:t>
            </a:r>
            <a:endParaRPr lang="es-MX" sz="1800" dirty="0">
              <a:solidFill>
                <a:schemeClr val="bg1"/>
              </a:solidFill>
              <a:latin typeface="Montserrat SemiBold" panose="00000700000000000000" pitchFamily="2" charset="0"/>
            </a:endParaRPr>
          </a:p>
        </p:txBody>
      </p:sp>
      <p:pic>
        <p:nvPicPr>
          <p:cNvPr id="6" name="9 Imagen" descr="LS_MINDFULNES.png">
            <a:extLst>
              <a:ext uri="{FF2B5EF4-FFF2-40B4-BE49-F238E27FC236}">
                <a16:creationId xmlns:a16="http://schemas.microsoft.com/office/drawing/2014/main" id="{6D89131A-E81D-52BD-B487-B7041785DC52}"/>
              </a:ext>
            </a:extLst>
          </p:cNvPr>
          <p:cNvPicPr>
            <a:picLocks noChangeAspect="1"/>
          </p:cNvPicPr>
          <p:nvPr/>
        </p:nvPicPr>
        <p:blipFill>
          <a:blip r:embed="rId5"/>
          <a:stretch>
            <a:fillRect/>
          </a:stretch>
        </p:blipFill>
        <p:spPr>
          <a:xfrm>
            <a:off x="2738438" y="1770391"/>
            <a:ext cx="3738562" cy="1869280"/>
          </a:xfrm>
          <a:prstGeom prst="rect">
            <a:avLst/>
          </a:prstGeom>
        </p:spPr>
      </p:pic>
    </p:spTree>
    <p:extLst>
      <p:ext uri="{BB962C8B-B14F-4D97-AF65-F5344CB8AC3E}">
        <p14:creationId xmlns:p14="http://schemas.microsoft.com/office/powerpoint/2010/main" val="412060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ítulo 45">
            <a:extLst>
              <a:ext uri="{FF2B5EF4-FFF2-40B4-BE49-F238E27FC236}">
                <a16:creationId xmlns:a16="http://schemas.microsoft.com/office/drawing/2014/main" id="{CF27A87D-1762-4285-8A34-2CF90CA2DA3D}"/>
              </a:ext>
            </a:extLst>
          </p:cNvPr>
          <p:cNvSpPr>
            <a:spLocks noGrp="1"/>
          </p:cNvSpPr>
          <p:nvPr>
            <p:ph type="title" idx="4294967295"/>
          </p:nvPr>
        </p:nvSpPr>
        <p:spPr>
          <a:xfrm>
            <a:off x="629478" y="2057400"/>
            <a:ext cx="4114800" cy="1371600"/>
          </a:xfrm>
          <a:prstGeom prst="rect">
            <a:avLst/>
          </a:prstGeom>
        </p:spPr>
        <p:txBody>
          <a:bodyPr lIns="91440" tIns="45720" rIns="91440" bIns="45720" anchor="ctr">
            <a:normAutofit fontScale="90000"/>
          </a:bodyPr>
          <a:lstStyle/>
          <a:p>
            <a:pPr algn="ctr"/>
            <a:r>
              <a:rPr lang="es-ES" sz="3200" dirty="0">
                <a:solidFill>
                  <a:schemeClr val="bg1"/>
                </a:solidFill>
              </a:rPr>
              <a:t>Técnicas y Metodologías de la Innovación</a:t>
            </a:r>
            <a:endParaRPr lang="es-MX" sz="3150" dirty="0">
              <a:solidFill>
                <a:schemeClr val="bg1"/>
              </a:solidFill>
            </a:endParaRPr>
          </a:p>
        </p:txBody>
      </p:sp>
      <p:sp>
        <p:nvSpPr>
          <p:cNvPr id="5" name="Título 45">
            <a:extLst>
              <a:ext uri="{FF2B5EF4-FFF2-40B4-BE49-F238E27FC236}">
                <a16:creationId xmlns:a16="http://schemas.microsoft.com/office/drawing/2014/main" id="{5D7D9ECA-5C87-43F9-A692-C72EF8EEFFC0}"/>
              </a:ext>
            </a:extLst>
          </p:cNvPr>
          <p:cNvSpPr txBox="1">
            <a:spLocks/>
          </p:cNvSpPr>
          <p:nvPr/>
        </p:nvSpPr>
        <p:spPr>
          <a:xfrm>
            <a:off x="1182756" y="3787913"/>
            <a:ext cx="3008244" cy="3070088"/>
          </a:xfrm>
          <a:prstGeom prst="rect">
            <a:avLst/>
          </a:prstGeom>
        </p:spPr>
        <p:txBody>
          <a:bodyPr lIns="0" tIns="0" rIns="0" bIns="0" anchor="ctr"/>
          <a:lstStyle>
            <a:lvl1pPr algn="ctr">
              <a:defRPr sz="3177" b="1" i="0">
                <a:solidFill>
                  <a:schemeClr val="bg1"/>
                </a:solidFill>
                <a:latin typeface="Montserrat"/>
                <a:ea typeface="+mj-ea"/>
                <a:cs typeface="Montserrat"/>
              </a:defRPr>
            </a:lvl1pPr>
          </a:lstStyle>
          <a:p>
            <a:pPr defTabSz="914400"/>
            <a:r>
              <a:rPr lang="es-MX" sz="1800" kern="0" dirty="0">
                <a:latin typeface="Montserrat SemiBold" panose="00000700000000000000" pitchFamily="2" charset="0"/>
              </a:rPr>
              <a:t>Semana 8</a:t>
            </a:r>
            <a:endParaRPr lang="es-MX" sz="1800" b="0" kern="0" dirty="0">
              <a:latin typeface="+mj-lt"/>
            </a:endParaRPr>
          </a:p>
        </p:txBody>
      </p:sp>
      <p:sp>
        <p:nvSpPr>
          <p:cNvPr id="8" name="object 3">
            <a:extLst>
              <a:ext uri="{FF2B5EF4-FFF2-40B4-BE49-F238E27FC236}">
                <a16:creationId xmlns:a16="http://schemas.microsoft.com/office/drawing/2014/main" id="{6D0E933A-3AD3-8668-48C7-427A8EDE2388}"/>
              </a:ext>
            </a:extLst>
          </p:cNvPr>
          <p:cNvSpPr/>
          <p:nvPr/>
        </p:nvSpPr>
        <p:spPr>
          <a:xfrm>
            <a:off x="734290" y="3810000"/>
            <a:ext cx="4017818" cy="685800"/>
          </a:xfrm>
          <a:custGeom>
            <a:avLst/>
            <a:gdLst/>
            <a:ahLst/>
            <a:cxnLst/>
            <a:rect l="l" t="t" r="r" b="b"/>
            <a:pathLst>
              <a:path w="3994785" h="591185">
                <a:moveTo>
                  <a:pt x="3698849" y="0"/>
                </a:moveTo>
                <a:lnTo>
                  <a:pt x="295376" y="0"/>
                </a:lnTo>
                <a:lnTo>
                  <a:pt x="247465" y="3865"/>
                </a:lnTo>
                <a:lnTo>
                  <a:pt x="202014" y="15058"/>
                </a:lnTo>
                <a:lnTo>
                  <a:pt x="159634" y="32969"/>
                </a:lnTo>
                <a:lnTo>
                  <a:pt x="120931" y="56990"/>
                </a:lnTo>
                <a:lnTo>
                  <a:pt x="86513" y="86513"/>
                </a:lnTo>
                <a:lnTo>
                  <a:pt x="56990" y="120931"/>
                </a:lnTo>
                <a:lnTo>
                  <a:pt x="32969" y="159634"/>
                </a:lnTo>
                <a:lnTo>
                  <a:pt x="15058" y="202014"/>
                </a:lnTo>
                <a:lnTo>
                  <a:pt x="3865" y="247465"/>
                </a:lnTo>
                <a:lnTo>
                  <a:pt x="0" y="295376"/>
                </a:lnTo>
                <a:lnTo>
                  <a:pt x="3865" y="343288"/>
                </a:lnTo>
                <a:lnTo>
                  <a:pt x="15058" y="388738"/>
                </a:lnTo>
                <a:lnTo>
                  <a:pt x="32969" y="431118"/>
                </a:lnTo>
                <a:lnTo>
                  <a:pt x="56990" y="469821"/>
                </a:lnTo>
                <a:lnTo>
                  <a:pt x="86513" y="504239"/>
                </a:lnTo>
                <a:lnTo>
                  <a:pt x="120931" y="533762"/>
                </a:lnTo>
                <a:lnTo>
                  <a:pt x="159634" y="557783"/>
                </a:lnTo>
                <a:lnTo>
                  <a:pt x="202014" y="575694"/>
                </a:lnTo>
                <a:lnTo>
                  <a:pt x="247465" y="586887"/>
                </a:lnTo>
                <a:lnTo>
                  <a:pt x="295376" y="590753"/>
                </a:lnTo>
                <a:lnTo>
                  <a:pt x="3698849" y="590753"/>
                </a:lnTo>
                <a:lnTo>
                  <a:pt x="3746764" y="586887"/>
                </a:lnTo>
                <a:lnTo>
                  <a:pt x="3792216" y="575694"/>
                </a:lnTo>
                <a:lnTo>
                  <a:pt x="3834597" y="557783"/>
                </a:lnTo>
                <a:lnTo>
                  <a:pt x="3873300" y="533762"/>
                </a:lnTo>
                <a:lnTo>
                  <a:pt x="3907716" y="504239"/>
                </a:lnTo>
                <a:lnTo>
                  <a:pt x="3937239" y="469821"/>
                </a:lnTo>
                <a:lnTo>
                  <a:pt x="3961259" y="431118"/>
                </a:lnTo>
                <a:lnTo>
                  <a:pt x="3979168" y="388738"/>
                </a:lnTo>
                <a:lnTo>
                  <a:pt x="3990360" y="343288"/>
                </a:lnTo>
                <a:lnTo>
                  <a:pt x="3994226" y="295376"/>
                </a:lnTo>
                <a:lnTo>
                  <a:pt x="3990360" y="247465"/>
                </a:lnTo>
                <a:lnTo>
                  <a:pt x="3979168" y="202014"/>
                </a:lnTo>
                <a:lnTo>
                  <a:pt x="3961259" y="159634"/>
                </a:lnTo>
                <a:lnTo>
                  <a:pt x="3937239" y="120931"/>
                </a:lnTo>
                <a:lnTo>
                  <a:pt x="3907716" y="86513"/>
                </a:lnTo>
                <a:lnTo>
                  <a:pt x="3873300" y="56990"/>
                </a:lnTo>
                <a:lnTo>
                  <a:pt x="3834597" y="32969"/>
                </a:lnTo>
                <a:lnTo>
                  <a:pt x="3792216" y="15058"/>
                </a:lnTo>
                <a:lnTo>
                  <a:pt x="3746764" y="3865"/>
                </a:lnTo>
                <a:lnTo>
                  <a:pt x="3698849" y="0"/>
                </a:lnTo>
                <a:close/>
              </a:path>
            </a:pathLst>
          </a:custGeom>
          <a:solidFill>
            <a:srgbClr val="2BA645"/>
          </a:solidFill>
        </p:spPr>
        <p:txBody>
          <a:bodyPr wrap="square" lIns="0" tIns="0" rIns="0" bIns="0" rtlCol="0"/>
          <a:lstStyle/>
          <a:p>
            <a:endParaRPr lang="es-MX" sz="1425"/>
          </a:p>
        </p:txBody>
      </p:sp>
      <p:sp>
        <p:nvSpPr>
          <p:cNvPr id="2" name="CuadroTexto 1">
            <a:extLst>
              <a:ext uri="{FF2B5EF4-FFF2-40B4-BE49-F238E27FC236}">
                <a16:creationId xmlns:a16="http://schemas.microsoft.com/office/drawing/2014/main" id="{8BE72991-42B8-4379-B6EB-7804537C358E}"/>
              </a:ext>
            </a:extLst>
          </p:cNvPr>
          <p:cNvSpPr txBox="1"/>
          <p:nvPr/>
        </p:nvSpPr>
        <p:spPr>
          <a:xfrm>
            <a:off x="954156" y="3987968"/>
            <a:ext cx="3465444" cy="369332"/>
          </a:xfrm>
          <a:prstGeom prst="rect">
            <a:avLst/>
          </a:prstGeom>
          <a:noFill/>
        </p:spPr>
        <p:txBody>
          <a:bodyPr wrap="square" rtlCol="0" anchor="ctr">
            <a:spAutoFit/>
          </a:bodyPr>
          <a:lstStyle/>
          <a:p>
            <a:pPr algn="ctr"/>
            <a:r>
              <a:rPr lang="es-ES" dirty="0">
                <a:solidFill>
                  <a:schemeClr val="bg1">
                    <a:lumMod val="95000"/>
                  </a:schemeClr>
                </a:solidFill>
                <a:latin typeface="Montserrat SemiBold" panose="00000700000000000000" pitchFamily="2" charset="0"/>
              </a:rPr>
              <a:t>La ideación de un producto</a:t>
            </a:r>
            <a:endParaRPr lang="es-MX" dirty="0">
              <a:solidFill>
                <a:schemeClr val="bg1">
                  <a:lumMod val="95000"/>
                </a:schemeClr>
              </a:solidFill>
              <a:latin typeface="Montserrat SemiBold" panose="000007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82F80C-0111-2649-9C7A-AF9EEB690CAE}"/>
              </a:ext>
            </a:extLst>
          </p:cNvPr>
          <p:cNvSpPr txBox="1"/>
          <p:nvPr/>
        </p:nvSpPr>
        <p:spPr>
          <a:xfrm>
            <a:off x="4724398" y="1330234"/>
            <a:ext cx="3962402" cy="4693593"/>
          </a:xfrm>
          <a:prstGeom prst="rect">
            <a:avLst/>
          </a:prstGeom>
          <a:noFill/>
        </p:spPr>
        <p:txBody>
          <a:bodyPr wrap="square" rtlCol="0">
            <a:spAutoFit/>
          </a:bodyPr>
          <a:lstStyle/>
          <a:p>
            <a:r>
              <a:rPr lang="es-ES" sz="1300" dirty="0">
                <a:solidFill>
                  <a:srgbClr val="000000"/>
                </a:solidFill>
                <a:latin typeface="Montserrat" panose="00000500000000000000" pitchFamily="2" charset="0"/>
              </a:rPr>
              <a:t>“No hay duda de que la creatividad es el recurso humano más importante. Sin creatividad no habría progreso y estaríamos repitiendo siempre los mismos patrones”.</a:t>
            </a:r>
          </a:p>
          <a:p>
            <a:endParaRPr lang="es-ES" sz="1300" dirty="0">
              <a:solidFill>
                <a:srgbClr val="000000"/>
              </a:solidFill>
              <a:latin typeface="Montserrat" panose="00000500000000000000" pitchFamily="2" charset="0"/>
            </a:endParaRPr>
          </a:p>
          <a:p>
            <a:r>
              <a:rPr lang="es-ES" sz="1300" dirty="0">
                <a:solidFill>
                  <a:srgbClr val="000000"/>
                </a:solidFill>
                <a:latin typeface="Montserrat" panose="00000500000000000000" pitchFamily="2" charset="0"/>
              </a:rPr>
              <a:t>-Edward de Bono</a:t>
            </a:r>
          </a:p>
          <a:p>
            <a:endParaRPr lang="es-ES" sz="1300" dirty="0">
              <a:solidFill>
                <a:srgbClr val="000000"/>
              </a:solidFill>
              <a:latin typeface="Montserrat" panose="00000500000000000000" pitchFamily="2" charset="0"/>
            </a:endParaRPr>
          </a:p>
          <a:p>
            <a:pPr fontAlgn="base"/>
            <a:r>
              <a:rPr lang="es-ES" sz="1300" dirty="0">
                <a:latin typeface="Montserrat" panose="00000500000000000000" pitchFamily="2" charset="0"/>
              </a:rPr>
              <a:t>Cuando buscamos ser innovadores, nos enfocamos en generar cosas nuevas que sean de utilidad para otras personas y así podamos tener un negocio rentable y efectivo, pero la creatividad además de esto nos permite salir del pensamiento actual y descubrir otras posibilidades. Si bien, la creatividad se puede estimular a través de varias técnicas o herramientas, es importante saber que también puede ser espontánea, es por esto que el proceso creativo suele ser largo y en ocasiones agotador. </a:t>
            </a:r>
          </a:p>
          <a:p>
            <a:pPr fontAlgn="base"/>
            <a:endParaRPr lang="es-ES" sz="1300" dirty="0">
              <a:latin typeface="Montserrat" panose="00000500000000000000" pitchFamily="2" charset="0"/>
            </a:endParaRPr>
          </a:p>
          <a:p>
            <a:pPr fontAlgn="base"/>
            <a:r>
              <a:rPr lang="es-ES" sz="1300" dirty="0">
                <a:latin typeface="Montserrat" panose="00000500000000000000" pitchFamily="2" charset="0"/>
              </a:rPr>
              <a:t>En este módulo sumaremos herramientas que nos permitirán mejorar las posibilidades de crear con éxito. </a:t>
            </a:r>
            <a:endParaRPr lang="es-MX" sz="1300" dirty="0">
              <a:latin typeface="Montserrat" panose="00000500000000000000" pitchFamily="2" charset="0"/>
            </a:endParaRPr>
          </a:p>
        </p:txBody>
      </p:sp>
      <p:sp>
        <p:nvSpPr>
          <p:cNvPr id="4" name="Rectángulo 3">
            <a:extLst>
              <a:ext uri="{FF2B5EF4-FFF2-40B4-BE49-F238E27FC236}">
                <a16:creationId xmlns:a16="http://schemas.microsoft.com/office/drawing/2014/main" id="{83E5DA5E-66B0-FBAE-6211-15653814BEBD}"/>
              </a:ext>
            </a:extLst>
          </p:cNvPr>
          <p:cNvSpPr/>
          <p:nvPr/>
        </p:nvSpPr>
        <p:spPr>
          <a:xfrm>
            <a:off x="4213261" y="12954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7C7FCAAA-5994-60EF-B4D7-45099122786C}"/>
              </a:ext>
            </a:extLst>
          </p:cNvPr>
          <p:cNvPicPr>
            <a:picLocks noChangeAspect="1"/>
          </p:cNvPicPr>
          <p:nvPr/>
        </p:nvPicPr>
        <p:blipFill rotWithShape="1">
          <a:blip r:embed="rId3">
            <a:extLst>
              <a:ext uri="{28A0092B-C50C-407E-A947-70E740481C1C}">
                <a14:useLocalDpi xmlns:a14="http://schemas.microsoft.com/office/drawing/2010/main" val="0"/>
              </a:ext>
            </a:extLst>
          </a:blip>
          <a:srcRect l="6557" r="33015"/>
          <a:stretch/>
        </p:blipFill>
        <p:spPr>
          <a:xfrm>
            <a:off x="0" y="1295400"/>
            <a:ext cx="4213261" cy="4648200"/>
          </a:xfrm>
          <a:prstGeom prst="rect">
            <a:avLst/>
          </a:prstGeom>
        </p:spPr>
      </p:pic>
    </p:spTree>
    <p:extLst>
      <p:ext uri="{BB962C8B-B14F-4D97-AF65-F5344CB8AC3E}">
        <p14:creationId xmlns:p14="http://schemas.microsoft.com/office/powerpoint/2010/main" val="3160058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399" y="2382559"/>
            <a:ext cx="4038601" cy="2092881"/>
          </a:xfrm>
          <a:prstGeom prst="rect">
            <a:avLst/>
          </a:prstGeom>
          <a:noFill/>
        </p:spPr>
        <p:txBody>
          <a:bodyPr wrap="square" rtlCol="0">
            <a:spAutoFit/>
          </a:bodyPr>
          <a:lstStyle/>
          <a:p>
            <a:r>
              <a:rPr lang="es-ES" sz="1300" spc="-60" dirty="0"/>
              <a:t>Existe un sinfín de razones por las cuales debemos </a:t>
            </a:r>
            <a:r>
              <a:rPr lang="es-ES" sz="1300" dirty="0"/>
              <a:t>analizar los productos o servicios </a:t>
            </a:r>
            <a:r>
              <a:rPr lang="es-ES" sz="1300" spc="-40" dirty="0"/>
              <a:t>que ofrecen nuestros competidores, inicialmente </a:t>
            </a:r>
            <a:r>
              <a:rPr lang="es-ES" sz="1300" spc="-20" dirty="0"/>
              <a:t>porque nos permiten conocer nuestros puntos </a:t>
            </a:r>
            <a:r>
              <a:rPr lang="es-ES" sz="1300" spc="-30" dirty="0"/>
              <a:t>fuertes y débiles para anticiparnos a los cambios </a:t>
            </a:r>
            <a:r>
              <a:rPr lang="es-ES" sz="1300" dirty="0"/>
              <a:t>o amenazas en el mercado, así como entender nuestro elemento diferenciador.  A su vez, </a:t>
            </a:r>
            <a:r>
              <a:rPr lang="es-ES" sz="1300" spc="-20" dirty="0"/>
              <a:t>saber dónde y con quién competimos, conocer </a:t>
            </a:r>
            <a:r>
              <a:rPr lang="es-ES" sz="1300" dirty="0"/>
              <a:t>qué está ofreciendo la competencia y nuestro </a:t>
            </a:r>
            <a:r>
              <a:rPr lang="es-ES" sz="1300" spc="-50" dirty="0"/>
              <a:t>competidor al cliente son esenciales en esta tarea.</a:t>
            </a:r>
            <a:endParaRPr lang="es-MX" sz="13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ES" sz="1600" b="1" dirty="0">
                <a:solidFill>
                  <a:srgbClr val="2AA645"/>
                </a:solidFill>
              </a:rPr>
              <a:t>Análisis de los productos o servicios competidores</a:t>
            </a:r>
            <a:endParaRPr lang="es-MX" sz="1600" dirty="0">
              <a:solidFill>
                <a:srgbClr val="2AA645"/>
              </a:solidFill>
              <a:latin typeface="Montserrat" panose="00000500000000000000" pitchFamily="2" charset="0"/>
            </a:endParaRPr>
          </a:p>
        </p:txBody>
      </p:sp>
      <p:pic>
        <p:nvPicPr>
          <p:cNvPr id="10" name="Imagen 9">
            <a:extLst>
              <a:ext uri="{FF2B5EF4-FFF2-40B4-BE49-F238E27FC236}">
                <a16:creationId xmlns:a16="http://schemas.microsoft.com/office/drawing/2014/main" id="{B3671D60-2464-53D9-FAB1-99F428A286BF}"/>
              </a:ext>
            </a:extLst>
          </p:cNvPr>
          <p:cNvPicPr>
            <a:picLocks noChangeAspect="1"/>
          </p:cNvPicPr>
          <p:nvPr/>
        </p:nvPicPr>
        <p:blipFill rotWithShape="1">
          <a:blip r:embed="rId2">
            <a:extLst>
              <a:ext uri="{28A0092B-C50C-407E-A947-70E740481C1C}">
                <a14:useLocalDpi xmlns:a14="http://schemas.microsoft.com/office/drawing/2010/main" val="0"/>
              </a:ext>
            </a:extLst>
          </a:blip>
          <a:srcRect l="15654" r="25644"/>
          <a:stretch/>
        </p:blipFill>
        <p:spPr>
          <a:xfrm>
            <a:off x="4571999" y="1733066"/>
            <a:ext cx="4572000" cy="4382467"/>
          </a:xfrm>
          <a:prstGeom prst="rect">
            <a:avLst/>
          </a:prstGeom>
        </p:spPr>
      </p:pic>
    </p:spTree>
    <p:extLst>
      <p:ext uri="{BB962C8B-B14F-4D97-AF65-F5344CB8AC3E}">
        <p14:creationId xmlns:p14="http://schemas.microsoft.com/office/powerpoint/2010/main" val="3987901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64775" y="3422868"/>
            <a:ext cx="4038601" cy="692497"/>
          </a:xfrm>
          <a:prstGeom prst="rect">
            <a:avLst/>
          </a:prstGeom>
          <a:noFill/>
        </p:spPr>
        <p:txBody>
          <a:bodyPr wrap="square" rtlCol="0">
            <a:spAutoFit/>
          </a:bodyPr>
          <a:lstStyle/>
          <a:p>
            <a:r>
              <a:rPr lang="es-ES" sz="1300" dirty="0">
                <a:solidFill>
                  <a:srgbClr val="444444"/>
                </a:solidFill>
                <a:latin typeface="Montserrat" panose="00000500000000000000" pitchFamily="2" charset="0"/>
              </a:rPr>
              <a:t>La clasificación de la propiedad intelectual se divide en dos categorías: la propiedad industrial y los derechos de autor.</a:t>
            </a:r>
            <a:endParaRPr lang="es-MX" sz="13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64777" y="2971800"/>
            <a:ext cx="4038599" cy="338554"/>
          </a:xfrm>
          <a:prstGeom prst="rect">
            <a:avLst/>
          </a:prstGeom>
          <a:noFill/>
        </p:spPr>
        <p:txBody>
          <a:bodyPr wrap="square" rtlCol="0">
            <a:spAutoFit/>
          </a:bodyPr>
          <a:lstStyle/>
          <a:p>
            <a:r>
              <a:rPr lang="es-ES" sz="1600" b="1" dirty="0">
                <a:solidFill>
                  <a:srgbClr val="2AA645"/>
                </a:solidFill>
              </a:rPr>
              <a:t>Análisis de la propiedad intelectual</a:t>
            </a:r>
            <a:endParaRPr lang="es-MX" sz="1600" dirty="0">
              <a:solidFill>
                <a:srgbClr val="2AA645"/>
              </a:solidFill>
              <a:latin typeface="Montserrat" panose="00000500000000000000" pitchFamily="2" charset="0"/>
            </a:endParaRPr>
          </a:p>
        </p:txBody>
      </p:sp>
      <p:pic>
        <p:nvPicPr>
          <p:cNvPr id="3" name="Imagen 2">
            <a:extLst>
              <a:ext uri="{FF2B5EF4-FFF2-40B4-BE49-F238E27FC236}">
                <a16:creationId xmlns:a16="http://schemas.microsoft.com/office/drawing/2014/main" id="{D1C66CBA-2BC0-195B-8367-828BCB9E4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484" y="1146969"/>
            <a:ext cx="4196516" cy="5558631"/>
          </a:xfrm>
          <a:prstGeom prst="rect">
            <a:avLst/>
          </a:prstGeom>
        </p:spPr>
      </p:pic>
    </p:spTree>
    <p:extLst>
      <p:ext uri="{BB962C8B-B14F-4D97-AF65-F5344CB8AC3E}">
        <p14:creationId xmlns:p14="http://schemas.microsoft.com/office/powerpoint/2010/main" val="31749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399" y="1752600"/>
            <a:ext cx="8153399" cy="1292662"/>
          </a:xfrm>
          <a:prstGeom prst="rect">
            <a:avLst/>
          </a:prstGeom>
          <a:noFill/>
        </p:spPr>
        <p:txBody>
          <a:bodyPr wrap="square" rtlCol="0">
            <a:spAutoFit/>
          </a:bodyPr>
          <a:lstStyle/>
          <a:p>
            <a:r>
              <a:rPr lang="es-ES" sz="1300" dirty="0">
                <a:latin typeface="Montserrat" panose="00000500000000000000" pitchFamily="2" charset="0"/>
              </a:rPr>
              <a:t>La innovación tecnológica es representada en una gráfica y se denomina </a:t>
            </a:r>
            <a:r>
              <a:rPr lang="es-ES" sz="1300" b="1" dirty="0">
                <a:latin typeface="Montserrat" panose="00000500000000000000" pitchFamily="2" charset="0"/>
              </a:rPr>
              <a:t>curva S</a:t>
            </a:r>
            <a:r>
              <a:rPr lang="es-ES" sz="1300" dirty="0">
                <a:latin typeface="Montserrat" panose="00000500000000000000" pitchFamily="2" charset="0"/>
              </a:rPr>
              <a:t>, donde el eje horizontal representa la línea de tiempo de las diferentes generaciones o versiones disruptivas del producto o servicio, y el eje vertical representa el nivel de desarrollo alcanzado con respecto a un atributo o grupo de atributos. </a:t>
            </a:r>
          </a:p>
          <a:p>
            <a:endParaRPr lang="es-ES" sz="1300" dirty="0">
              <a:latin typeface="Montserrat" panose="00000500000000000000" pitchFamily="2" charset="0"/>
            </a:endParaRPr>
          </a:p>
          <a:p>
            <a:r>
              <a:rPr lang="es-ES" sz="1300" dirty="0">
                <a:latin typeface="Montserrat" panose="00000500000000000000" pitchFamily="2" charset="0"/>
              </a:rPr>
              <a:t>Las fases de la evolución del desarrollo de un producto o servicio son las siguientes:</a:t>
            </a:r>
            <a:endParaRPr lang="es-MX" sz="1300" dirty="0">
              <a:latin typeface="Montserrat" panose="00000500000000000000" pitchFamily="2" charset="0"/>
            </a:endParaRPr>
          </a:p>
        </p:txBody>
      </p:sp>
      <p:sp>
        <p:nvSpPr>
          <p:cNvPr id="5" name="CuadroTexto 4">
            <a:extLst>
              <a:ext uri="{FF2B5EF4-FFF2-40B4-BE49-F238E27FC236}">
                <a16:creationId xmlns:a16="http://schemas.microsoft.com/office/drawing/2014/main" id="{EDB485A2-7330-C866-0344-C6D2195A40FD}"/>
              </a:ext>
            </a:extLst>
          </p:cNvPr>
          <p:cNvSpPr txBox="1"/>
          <p:nvPr/>
        </p:nvSpPr>
        <p:spPr>
          <a:xfrm>
            <a:off x="510251" y="5846320"/>
            <a:ext cx="1066800" cy="369332"/>
          </a:xfrm>
          <a:prstGeom prst="rect">
            <a:avLst/>
          </a:prstGeom>
          <a:noFill/>
        </p:spPr>
        <p:txBody>
          <a:bodyPr wrap="square" rtlCol="0">
            <a:spAutoFit/>
          </a:bodyPr>
          <a:lstStyle/>
          <a:p>
            <a:pPr lvl="0"/>
            <a:r>
              <a:rPr lang="es-ES" sz="900" dirty="0">
                <a:solidFill>
                  <a:schemeClr val="bg1"/>
                </a:solidFill>
                <a:latin typeface="Montserrat" panose="00000500000000000000" pitchFamily="2" charset="0"/>
              </a:rPr>
              <a:t>Brainstorming</a:t>
            </a:r>
          </a:p>
          <a:p>
            <a:endParaRPr lang="es-MX" sz="900" dirty="0"/>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ES" sz="1600" b="1" dirty="0">
                <a:solidFill>
                  <a:srgbClr val="2AA645"/>
                </a:solidFill>
              </a:rPr>
              <a:t> Análisis de la tecnología</a:t>
            </a:r>
            <a:endParaRPr lang="es-MX" sz="1600" dirty="0">
              <a:solidFill>
                <a:srgbClr val="2AA645"/>
              </a:solidFill>
              <a:latin typeface="Montserrat" panose="00000500000000000000" pitchFamily="2" charset="0"/>
            </a:endParaRPr>
          </a:p>
        </p:txBody>
      </p:sp>
      <p:pic>
        <p:nvPicPr>
          <p:cNvPr id="3" name="Imagen 2">
            <a:extLst>
              <a:ext uri="{FF2B5EF4-FFF2-40B4-BE49-F238E27FC236}">
                <a16:creationId xmlns:a16="http://schemas.microsoft.com/office/drawing/2014/main" id="{69511A03-3C2E-64C3-E10B-380C674AA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28" y="3221900"/>
            <a:ext cx="8270678" cy="2993752"/>
          </a:xfrm>
          <a:prstGeom prst="rect">
            <a:avLst/>
          </a:prstGeom>
        </p:spPr>
      </p:pic>
    </p:spTree>
    <p:extLst>
      <p:ext uri="{BB962C8B-B14F-4D97-AF65-F5344CB8AC3E}">
        <p14:creationId xmlns:p14="http://schemas.microsoft.com/office/powerpoint/2010/main" val="23386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1E9D28-04C1-3570-17A6-17BBE24EF9F8}"/>
              </a:ext>
            </a:extLst>
          </p:cNvPr>
          <p:cNvSpPr txBox="1"/>
          <p:nvPr/>
        </p:nvSpPr>
        <p:spPr>
          <a:xfrm>
            <a:off x="533399" y="1752600"/>
            <a:ext cx="8153399" cy="1492716"/>
          </a:xfrm>
          <a:prstGeom prst="rect">
            <a:avLst/>
          </a:prstGeom>
          <a:noFill/>
        </p:spPr>
        <p:txBody>
          <a:bodyPr wrap="square" rtlCol="0">
            <a:spAutoFit/>
          </a:bodyPr>
          <a:lstStyle/>
          <a:p>
            <a:r>
              <a:rPr lang="es-MX" sz="1300" dirty="0"/>
              <a:t>El análisis de mercado sirve básicamente para una toma de decisiones más certera, apoyando con información sobre los clientes, competidores y el mercado en general. </a:t>
            </a:r>
            <a:br>
              <a:rPr lang="es-MX" sz="1300" dirty="0"/>
            </a:br>
            <a:r>
              <a:rPr lang="es-MX" sz="1300" dirty="0"/>
              <a:t>Básicamente un análisis de mercado nos puede dar información clave para que el negocio prospere, así como una definición acertada sobre nuestro consumidor, público objetivo y fijación de precios. </a:t>
            </a:r>
            <a:br>
              <a:rPr lang="es-MX" sz="1300" dirty="0"/>
            </a:br>
            <a:br>
              <a:rPr lang="es-MX" sz="1300" dirty="0"/>
            </a:br>
            <a:r>
              <a:rPr lang="es-MX" sz="1300" dirty="0"/>
              <a:t>Los pasos a seguir para realizarlo son los siguientes: </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F3A65E1E-5EA2-165A-01A0-473B53D8999B}"/>
              </a:ext>
            </a:extLst>
          </p:cNvPr>
          <p:cNvSpPr txBox="1"/>
          <p:nvPr/>
        </p:nvSpPr>
        <p:spPr>
          <a:xfrm>
            <a:off x="533400" y="1301532"/>
            <a:ext cx="8153399" cy="338554"/>
          </a:xfrm>
          <a:prstGeom prst="rect">
            <a:avLst/>
          </a:prstGeom>
          <a:noFill/>
        </p:spPr>
        <p:txBody>
          <a:bodyPr wrap="square" rtlCol="0">
            <a:spAutoFit/>
          </a:bodyPr>
          <a:lstStyle/>
          <a:p>
            <a:pPr algn="ctr"/>
            <a:r>
              <a:rPr lang="es-MX" sz="1600" b="1" dirty="0">
                <a:solidFill>
                  <a:srgbClr val="2AA645"/>
                </a:solidFill>
                <a:latin typeface="Montserrat" panose="00000500000000000000" pitchFamily="2" charset="0"/>
              </a:rPr>
              <a:t>Análisis del mercado</a:t>
            </a:r>
            <a:endParaRPr lang="es-MX" sz="1600" dirty="0">
              <a:solidFill>
                <a:srgbClr val="2AA645"/>
              </a:solidFill>
              <a:latin typeface="Montserrat" panose="00000500000000000000" pitchFamily="2" charset="0"/>
            </a:endParaRPr>
          </a:p>
        </p:txBody>
      </p:sp>
      <p:pic>
        <p:nvPicPr>
          <p:cNvPr id="3" name="Imagen 2">
            <a:extLst>
              <a:ext uri="{FF2B5EF4-FFF2-40B4-BE49-F238E27FC236}">
                <a16:creationId xmlns:a16="http://schemas.microsoft.com/office/drawing/2014/main" id="{6D2F61BD-6EF0-A287-E479-D670F8109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950117"/>
            <a:ext cx="8153401" cy="1427879"/>
          </a:xfrm>
          <a:prstGeom prst="rect">
            <a:avLst/>
          </a:prstGeom>
        </p:spPr>
      </p:pic>
    </p:spTree>
    <p:extLst>
      <p:ext uri="{BB962C8B-B14F-4D97-AF65-F5344CB8AC3E}">
        <p14:creationId xmlns:p14="http://schemas.microsoft.com/office/powerpoint/2010/main" val="411729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CA55503-C2EE-9B69-C964-445B32F21383}"/>
              </a:ext>
            </a:extLst>
          </p:cNvPr>
          <p:cNvSpPr txBox="1"/>
          <p:nvPr/>
        </p:nvSpPr>
        <p:spPr>
          <a:xfrm>
            <a:off x="723899" y="1514391"/>
            <a:ext cx="3314702" cy="492443"/>
          </a:xfrm>
          <a:prstGeom prst="rect">
            <a:avLst/>
          </a:prstGeom>
          <a:noFill/>
        </p:spPr>
        <p:txBody>
          <a:bodyPr wrap="square" rtlCol="0">
            <a:spAutoFit/>
          </a:bodyPr>
          <a:lstStyle/>
          <a:p>
            <a:r>
              <a:rPr lang="es-MX" sz="1300" dirty="0">
                <a:latin typeface="Montserrat" panose="00000500000000000000" pitchFamily="2" charset="0"/>
                <a:cs typeface="Arial" panose="020B0604020202020204" pitchFamily="34" charset="0"/>
              </a:rPr>
              <a:t>Reflexiona sobre lo aprendido en el tema y responde lo siguiente.</a:t>
            </a:r>
            <a:endParaRPr lang="es-MX" sz="1300" dirty="0">
              <a:latin typeface="Montserrat" panose="00000500000000000000" pitchFamily="2" charset="0"/>
            </a:endParaRPr>
          </a:p>
        </p:txBody>
      </p:sp>
      <p:sp>
        <p:nvSpPr>
          <p:cNvPr id="7" name="CuadroTexto 6">
            <a:extLst>
              <a:ext uri="{FF2B5EF4-FFF2-40B4-BE49-F238E27FC236}">
                <a16:creationId xmlns:a16="http://schemas.microsoft.com/office/drawing/2014/main" id="{39234B4A-1173-32C0-5864-78575DBFFB22}"/>
              </a:ext>
            </a:extLst>
          </p:cNvPr>
          <p:cNvSpPr txBox="1"/>
          <p:nvPr/>
        </p:nvSpPr>
        <p:spPr>
          <a:xfrm>
            <a:off x="723899" y="2181192"/>
            <a:ext cx="3314702" cy="3293209"/>
          </a:xfrm>
          <a:prstGeom prst="rect">
            <a:avLst/>
          </a:prstGeom>
          <a:noFill/>
        </p:spPr>
        <p:txBody>
          <a:bodyPr wrap="square" rtlCol="0">
            <a:spAutoFit/>
          </a:bodyPr>
          <a:lstStyle/>
          <a:p>
            <a:r>
              <a:rPr lang="es-ES" sz="1300" dirty="0">
                <a:latin typeface="Montserrat" panose="00000500000000000000" pitchFamily="2" charset="0"/>
              </a:rPr>
              <a:t>De manera individual y en resumen sobre lo aprendido, responde, ¿cuál es la diferencia entre un análisis de mercado y un estudio de mercado?</a:t>
            </a:r>
            <a:br>
              <a:rPr lang="es-ES" sz="1300" dirty="0">
                <a:latin typeface="Montserrat" panose="00000500000000000000" pitchFamily="2" charset="0"/>
              </a:rPr>
            </a:br>
            <a:br>
              <a:rPr lang="es-ES" sz="1300" dirty="0">
                <a:latin typeface="Montserrat" panose="00000500000000000000" pitchFamily="2" charset="0"/>
              </a:rPr>
            </a:br>
            <a:r>
              <a:rPr lang="es-ES" sz="1300" dirty="0">
                <a:latin typeface="Montserrat" panose="00000500000000000000" pitchFamily="2" charset="0"/>
              </a:rPr>
              <a:t>De las herramientas de propiedad intelectual, selecciona una de ellas e investiga el proceso a seguir para su correcto y detallado registro. </a:t>
            </a:r>
            <a:br>
              <a:rPr lang="es-ES" sz="1300" dirty="0">
                <a:latin typeface="Montserrat" panose="00000500000000000000" pitchFamily="2" charset="0"/>
              </a:rPr>
            </a:br>
            <a:br>
              <a:rPr lang="es-ES" sz="1300" dirty="0">
                <a:latin typeface="Montserrat" panose="00000500000000000000" pitchFamily="2" charset="0"/>
              </a:rPr>
            </a:br>
            <a:r>
              <a:rPr lang="es-ES" sz="1300" dirty="0">
                <a:latin typeface="Montserrat" panose="00000500000000000000" pitchFamily="2" charset="0"/>
              </a:rPr>
              <a:t>Realiza una conclusión donde menciones la importancia de fomentar el análisis de todas las variables de un producto o servicio para lograr su éxito en el mercado. </a:t>
            </a:r>
            <a:br>
              <a:rPr lang="es-ES" sz="1300" dirty="0">
                <a:latin typeface="Montserrat" panose="00000500000000000000" pitchFamily="2" charset="0"/>
              </a:rPr>
            </a:br>
            <a:endParaRPr lang="es-ES" sz="1300" dirty="0">
              <a:latin typeface="Montserrat" panose="00000500000000000000" pitchFamily="2" charset="0"/>
            </a:endParaRPr>
          </a:p>
        </p:txBody>
      </p:sp>
      <p:pic>
        <p:nvPicPr>
          <p:cNvPr id="9" name="Imagen 8">
            <a:extLst>
              <a:ext uri="{FF2B5EF4-FFF2-40B4-BE49-F238E27FC236}">
                <a16:creationId xmlns:a16="http://schemas.microsoft.com/office/drawing/2014/main" id="{6EAFF366-E273-29FD-6E9C-DFF357075A7C}"/>
              </a:ext>
            </a:extLst>
          </p:cNvPr>
          <p:cNvPicPr>
            <a:picLocks noChangeAspect="1"/>
          </p:cNvPicPr>
          <p:nvPr/>
        </p:nvPicPr>
        <p:blipFill>
          <a:blip r:embed="rId2">
            <a:extLst>
              <a:ext uri="{28A0092B-C50C-407E-A947-70E740481C1C}">
                <a14:useLocalDpi xmlns:a14="http://schemas.microsoft.com/office/drawing/2010/main" val="0"/>
              </a:ext>
            </a:extLst>
          </a:blip>
          <a:srcRect l="12303" r="12303"/>
          <a:stretch/>
        </p:blipFill>
        <p:spPr>
          <a:xfrm>
            <a:off x="4554254" y="1104900"/>
            <a:ext cx="4589745" cy="4648200"/>
          </a:xfrm>
          <a:prstGeom prst="rect">
            <a:avLst/>
          </a:prstGeom>
        </p:spPr>
      </p:pic>
      <p:pic>
        <p:nvPicPr>
          <p:cNvPr id="11" name="Imagen 10" descr="Imagen que contiene Patrón de fondo&#10;&#10;Descripción generada automáticamente">
            <a:extLst>
              <a:ext uri="{FF2B5EF4-FFF2-40B4-BE49-F238E27FC236}">
                <a16:creationId xmlns:a16="http://schemas.microsoft.com/office/drawing/2014/main" id="{62A493E1-6723-B849-4A77-3AA0B6495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 t="2" r="163" b="83395"/>
          <a:stretch/>
        </p:blipFill>
        <p:spPr>
          <a:xfrm>
            <a:off x="76200" y="1340033"/>
            <a:ext cx="1012199" cy="442800"/>
          </a:xfrm>
          <a:prstGeom prst="rect">
            <a:avLst/>
          </a:prstGeom>
        </p:spPr>
      </p:pic>
      <p:pic>
        <p:nvPicPr>
          <p:cNvPr id="8" name="Imagen 7" descr="Imagen que contiene Patrón de fondo&#10;&#10;Descripción generada automáticamente">
            <a:extLst>
              <a:ext uri="{FF2B5EF4-FFF2-40B4-BE49-F238E27FC236}">
                <a16:creationId xmlns:a16="http://schemas.microsoft.com/office/drawing/2014/main" id="{0B308366-CBD5-23CE-8A1C-3895F393FC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 t="67928" r="163" b="6358"/>
          <a:stretch/>
        </p:blipFill>
        <p:spPr>
          <a:xfrm>
            <a:off x="76200" y="1782833"/>
            <a:ext cx="1012199" cy="685799"/>
          </a:xfrm>
          <a:prstGeom prst="rect">
            <a:avLst/>
          </a:prstGeom>
        </p:spPr>
      </p:pic>
      <p:pic>
        <p:nvPicPr>
          <p:cNvPr id="10" name="Imagen 9" descr="Imagen que contiene Patrón de fondo&#10;&#10;Descripción generada automáticamente">
            <a:extLst>
              <a:ext uri="{FF2B5EF4-FFF2-40B4-BE49-F238E27FC236}">
                <a16:creationId xmlns:a16="http://schemas.microsoft.com/office/drawing/2014/main" id="{D0FA7AF0-B9B7-4B44-610F-6897BC1AA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 t="1" r="163" b="55481"/>
          <a:stretch/>
        </p:blipFill>
        <p:spPr>
          <a:xfrm rot="10800000">
            <a:off x="89999" y="2449633"/>
            <a:ext cx="1012199" cy="1187293"/>
          </a:xfrm>
          <a:prstGeom prst="rect">
            <a:avLst/>
          </a:prstGeom>
        </p:spPr>
      </p:pic>
      <p:pic>
        <p:nvPicPr>
          <p:cNvPr id="12" name="Imagen 11" descr="Imagen que contiene Patrón de fondo&#10;&#10;Descripción generada automáticamente">
            <a:extLst>
              <a:ext uri="{FF2B5EF4-FFF2-40B4-BE49-F238E27FC236}">
                <a16:creationId xmlns:a16="http://schemas.microsoft.com/office/drawing/2014/main" id="{AD6B4C00-55BC-01C6-4D52-2206329D04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 t="56386" r="163" b="6358"/>
          <a:stretch/>
        </p:blipFill>
        <p:spPr>
          <a:xfrm>
            <a:off x="76199" y="3429001"/>
            <a:ext cx="1012199" cy="993624"/>
          </a:xfrm>
          <a:prstGeom prst="rect">
            <a:avLst/>
          </a:prstGeom>
        </p:spPr>
      </p:pic>
    </p:spTree>
    <p:extLst>
      <p:ext uri="{BB962C8B-B14F-4D97-AF65-F5344CB8AC3E}">
        <p14:creationId xmlns:p14="http://schemas.microsoft.com/office/powerpoint/2010/main" val="715811282"/>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ertificados Premium">
      <a:majorFont>
        <a:latin typeface="Montserrat SemiBold"/>
        <a:ea typeface=""/>
        <a:cs typeface=""/>
      </a:majorFont>
      <a:minorFont>
        <a:latin typeface="Montserra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7077</TotalTime>
  <Words>724</Words>
  <Application>Microsoft Macintosh PowerPoint</Application>
  <PresentationFormat>Presentación en pantalla (4:3)</PresentationFormat>
  <Paragraphs>37</Paragraphs>
  <Slides>11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Arial</vt:lpstr>
      <vt:lpstr>Jost</vt:lpstr>
      <vt:lpstr>Montserrat</vt:lpstr>
      <vt:lpstr>Montserrat SemiBold</vt:lpstr>
      <vt:lpstr>Calibri</vt:lpstr>
      <vt:lpstr>Office Theme</vt:lpstr>
      <vt:lpstr>Presentación de PowerPoint</vt:lpstr>
      <vt:lpstr>Presentación de PowerPoint</vt:lpstr>
      <vt:lpstr>Técnicas y Metodologías de la Innovación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LIZ MALENI URIBE MARTINEZ</dc:creator>
  <cp:lastModifiedBy>IVAN ALEJANDRO ROCHA MARTINEZ</cp:lastModifiedBy>
  <cp:revision>129</cp:revision>
  <dcterms:created xsi:type="dcterms:W3CDTF">2021-06-10T22:47:14Z</dcterms:created>
  <dcterms:modified xsi:type="dcterms:W3CDTF">2022-05-02T17:40:34Z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