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1"/>
  </p:sldMasterIdLst>
  <p:notesMasterIdLst>
    <p:notesMasterId r:id="rId17"/>
  </p:notesMasterIdLst>
  <p:sldIdLst>
    <p:sldId id="262" r:id="rId2"/>
    <p:sldId id="291" r:id="rId3"/>
    <p:sldId id="257" r:id="rId4"/>
    <p:sldId id="466" r:id="rId5"/>
    <p:sldId id="509" r:id="rId6"/>
    <p:sldId id="504" r:id="rId7"/>
    <p:sldId id="497" r:id="rId8"/>
    <p:sldId id="482" r:id="rId9"/>
    <p:sldId id="498" r:id="rId10"/>
    <p:sldId id="508" r:id="rId11"/>
    <p:sldId id="505" r:id="rId12"/>
    <p:sldId id="506" r:id="rId13"/>
    <p:sldId id="503" r:id="rId14"/>
    <p:sldId id="492" r:id="rId15"/>
    <p:sldId id="480" r:id="rId16"/>
  </p:sldIdLst>
  <p:sldSz cx="9144000" cy="6858000" type="screen4x3"/>
  <p:notesSz cx="10058400" cy="7772400"/>
  <p:embeddedFontLst>
    <p:embeddedFont>
      <p:font typeface="Calibri" panose="020F0502020204030204" pitchFamily="34" charset="0"/>
      <p:regular r:id="rId18"/>
      <p:bold r:id="rId19"/>
      <p:italic r:id="rId20"/>
      <p:boldItalic r:id="rId21"/>
    </p:embeddedFont>
    <p:embeddedFont>
      <p:font typeface="Montserrat" pitchFamily="2" charset="77"/>
      <p:regular r:id="rId22"/>
      <p:bold r:id="rId23"/>
      <p:italic r:id="rId24"/>
      <p:boldItalic r:id="rId25"/>
    </p:embeddedFont>
    <p:embeddedFont>
      <p:font typeface="Montserrat SemiBold" pitchFamily="2" charset="77"/>
      <p:regular r:id="rId26"/>
      <p:bold r:id="rId27"/>
      <p:italic r:id="rId28"/>
      <p:bold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336" userDrawn="1">
          <p15:clr>
            <a:srgbClr val="A4A3A4"/>
          </p15:clr>
        </p15:guide>
        <p15:guide id="3" orient="horz" pos="4080" userDrawn="1">
          <p15:clr>
            <a:srgbClr val="A4A3A4"/>
          </p15:clr>
        </p15:guide>
        <p15:guide id="4" pos="5472" userDrawn="1">
          <p15:clr>
            <a:srgbClr val="A4A3A4"/>
          </p15:clr>
        </p15:guide>
        <p15:guide id="5"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 id="2" name="LIZ MALENI URIBE MARTINEZ" initials="LMUM" lastIdx="12" clrIdx="1">
    <p:extLst>
      <p:ext uri="{19B8F6BF-5375-455C-9EA6-DF929625EA0E}">
        <p15:presenceInfo xmlns:p15="http://schemas.microsoft.com/office/powerpoint/2012/main" userId="S::liz.uribe@tecmilenio.mx::1144c7cc-d6b3-4721-8f27-3425b94f0d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645"/>
    <a:srgbClr val="2B2861"/>
    <a:srgbClr val="FAD600"/>
    <a:srgbClr val="E53F1F"/>
    <a:srgbClr val="95C93E"/>
    <a:srgbClr val="2BA645"/>
    <a:srgbClr val="F10727"/>
    <a:srgbClr val="FEB42C"/>
    <a:srgbClr val="3ABEFF"/>
    <a:srgbClr val="2E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95579" autoAdjust="0"/>
  </p:normalViewPr>
  <p:slideViewPr>
    <p:cSldViewPr>
      <p:cViewPr>
        <p:scale>
          <a:sx n="95" d="100"/>
          <a:sy n="95" d="100"/>
        </p:scale>
        <p:origin x="720" y="240"/>
      </p:cViewPr>
      <p:guideLst>
        <p:guide orient="horz" pos="816"/>
        <p:guide pos="336"/>
        <p:guide orient="horz" pos="4080"/>
        <p:guide pos="5472"/>
        <p:guide pos="2880"/>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29/04/22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‹Nº›</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1</a:t>
            </a:fld>
            <a:endParaRPr lang="es-MX"/>
          </a:p>
        </p:txBody>
      </p:sp>
    </p:spTree>
    <p:extLst>
      <p:ext uri="{BB962C8B-B14F-4D97-AF65-F5344CB8AC3E}">
        <p14:creationId xmlns:p14="http://schemas.microsoft.com/office/powerpoint/2010/main" val="151809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410609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5</a:t>
            </a:fld>
            <a:endParaRPr lang="es-MX"/>
          </a:p>
        </p:txBody>
      </p:sp>
    </p:spTree>
    <p:extLst>
      <p:ext uri="{BB962C8B-B14F-4D97-AF65-F5344CB8AC3E}">
        <p14:creationId xmlns:p14="http://schemas.microsoft.com/office/powerpoint/2010/main" val="20810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9</a:t>
            </a:fld>
            <a:endParaRPr lang="es-MX"/>
          </a:p>
        </p:txBody>
      </p:sp>
    </p:spTree>
    <p:extLst>
      <p:ext uri="{BB962C8B-B14F-4D97-AF65-F5344CB8AC3E}">
        <p14:creationId xmlns:p14="http://schemas.microsoft.com/office/powerpoint/2010/main" val="2854158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anner">
    <p:spTree>
      <p:nvGrpSpPr>
        <p:cNvPr id="1" name=""/>
        <p:cNvGrpSpPr/>
        <p:nvPr/>
      </p:nvGrpSpPr>
      <p:grpSpPr>
        <a:xfrm>
          <a:off x="0" y="0"/>
          <a:ext cx="0" cy="0"/>
          <a:chOff x="0" y="0"/>
          <a:chExt cx="0" cy="0"/>
        </a:xfrm>
      </p:grpSpPr>
      <p:pic>
        <p:nvPicPr>
          <p:cNvPr id="4" name="Imagen 3" descr="Grupo de personas posando para una foto&#10;&#10;Descripción generada automáticamente">
            <a:extLst>
              <a:ext uri="{FF2B5EF4-FFF2-40B4-BE49-F238E27FC236}">
                <a16:creationId xmlns:a16="http://schemas.microsoft.com/office/drawing/2014/main" id="{9166FFCF-E33F-4955-9E30-EEAF496455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021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tilla en blanc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187A46F-1375-5CBC-C9A1-78A1227A7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837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xplica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0D24E14-2E61-AAA7-EB34-DD17CBE82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2F7C96D3-B9E7-2D0B-2B2D-D2A70F93AA5C}"/>
              </a:ext>
            </a:extLst>
          </p:cNvPr>
          <p:cNvSpPr/>
          <p:nvPr userDrawn="1"/>
        </p:nvSpPr>
        <p:spPr>
          <a:xfrm>
            <a:off x="457200" y="0"/>
            <a:ext cx="2057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chemeClr val="bg1"/>
                </a:solidFill>
                <a:latin typeface="Montserrat SemiBold" panose="00000700000000000000" pitchFamily="2" charset="0"/>
                <a:cs typeface="Times New Roman" panose="02020603050405020304" pitchFamily="18" charset="0"/>
              </a:rPr>
              <a:t>Explicación</a:t>
            </a:r>
            <a:endParaRPr lang="es-MX" sz="18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277129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Portada">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persona, hombre, sostener, computadora&#10;&#10;Descripción generada automáticamente">
            <a:extLst>
              <a:ext uri="{FF2B5EF4-FFF2-40B4-BE49-F238E27FC236}">
                <a16:creationId xmlns:a16="http://schemas.microsoft.com/office/drawing/2014/main" id="{CEACE87A-EA7A-471E-AA7C-6AB39E9623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Tree>
    <p:extLst>
      <p:ext uri="{BB962C8B-B14F-4D97-AF65-F5344CB8AC3E}">
        <p14:creationId xmlns:p14="http://schemas.microsoft.com/office/powerpoint/2010/main" val="188202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ideo/Bienestar-mindfulnes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0D76F3-FC6F-EFC9-A958-081FDE5EA9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a:extLst>
              <a:ext uri="{FF2B5EF4-FFF2-40B4-BE49-F238E27FC236}">
                <a16:creationId xmlns:a16="http://schemas.microsoft.com/office/drawing/2014/main" id="{4179DAB1-2E43-E258-A16F-31A9D7790D7D}"/>
              </a:ext>
            </a:extLst>
          </p:cNvPr>
          <p:cNvSpPr/>
          <p:nvPr userDrawn="1"/>
        </p:nvSpPr>
        <p:spPr>
          <a:xfrm>
            <a:off x="2057400" y="0"/>
            <a:ext cx="914400" cy="533400"/>
          </a:xfrm>
          <a:prstGeom prst="rect">
            <a:avLst/>
          </a:prstGeom>
          <a:solidFill>
            <a:srgbClr val="091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4496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Introducció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AA420C-C088-8621-AC41-928766772B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a:extLst>
              <a:ext uri="{FF2B5EF4-FFF2-40B4-BE49-F238E27FC236}">
                <a16:creationId xmlns:a16="http://schemas.microsoft.com/office/drawing/2014/main" id="{A07B5F84-B56B-B23B-444E-B890BC074612}"/>
              </a:ext>
            </a:extLst>
          </p:cNvPr>
          <p:cNvSpPr/>
          <p:nvPr userDrawn="1"/>
        </p:nvSpPr>
        <p:spPr>
          <a:xfrm>
            <a:off x="457200" y="0"/>
            <a:ext cx="2057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chemeClr val="bg1"/>
                </a:solidFill>
                <a:latin typeface="Montserrat SemiBold" panose="00000700000000000000" pitchFamily="2" charset="0"/>
                <a:cs typeface="Times New Roman" panose="02020603050405020304" pitchFamily="18" charset="0"/>
              </a:rPr>
              <a:t>Introducción</a:t>
            </a:r>
            <a:endParaRPr lang="es-MX" sz="17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266006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tividad_Opcion 1">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C6F625C-0BDF-AAFC-0ABE-5801418666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4AF8BE61-9DA7-95E0-27E4-2CFB40EA31D0}"/>
              </a:ext>
            </a:extLst>
          </p:cNvPr>
          <p:cNvSpPr/>
          <p:nvPr userDrawn="1"/>
        </p:nvSpPr>
        <p:spPr>
          <a:xfrm>
            <a:off x="457200" y="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rPr>
              <a:t>Actividad</a:t>
            </a:r>
          </a:p>
        </p:txBody>
      </p:sp>
    </p:spTree>
    <p:extLst>
      <p:ext uri="{BB962C8B-B14F-4D97-AF65-F5344CB8AC3E}">
        <p14:creationId xmlns:p14="http://schemas.microsoft.com/office/powerpoint/2010/main" val="1601919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d_Opcion 2">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881943F-746D-1FC5-F1BF-A228C27071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ACC0F1D5-F262-2D68-BABE-210E1B9FB9EE}"/>
              </a:ext>
            </a:extLst>
          </p:cNvPr>
          <p:cNvSpPr/>
          <p:nvPr userDrawn="1"/>
        </p:nvSpPr>
        <p:spPr>
          <a:xfrm>
            <a:off x="2057400" y="0"/>
            <a:ext cx="914400" cy="533400"/>
          </a:xfrm>
          <a:prstGeom prst="rect">
            <a:avLst/>
          </a:prstGeom>
          <a:solidFill>
            <a:srgbClr val="091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51DB9894-682E-81FB-4257-85D20DB957C0}"/>
              </a:ext>
            </a:extLst>
          </p:cNvPr>
          <p:cNvSpPr/>
          <p:nvPr userDrawn="1"/>
        </p:nvSpPr>
        <p:spPr>
          <a:xfrm>
            <a:off x="457200" y="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rPr>
              <a:t>Actividad</a:t>
            </a:r>
          </a:p>
        </p:txBody>
      </p:sp>
      <p:sp>
        <p:nvSpPr>
          <p:cNvPr id="9" name="Marcador de posición de imagen 10">
            <a:extLst>
              <a:ext uri="{FF2B5EF4-FFF2-40B4-BE49-F238E27FC236}">
                <a16:creationId xmlns:a16="http://schemas.microsoft.com/office/drawing/2014/main" id="{0B623AB2-E138-273B-D192-D7976837D749}"/>
              </a:ext>
            </a:extLst>
          </p:cNvPr>
          <p:cNvSpPr>
            <a:spLocks noGrp="1"/>
          </p:cNvSpPr>
          <p:nvPr>
            <p:ph type="pic" sz="quarter" idx="10"/>
          </p:nvPr>
        </p:nvSpPr>
        <p:spPr>
          <a:xfrm>
            <a:off x="4572000" y="1629000"/>
            <a:ext cx="4572000" cy="3600000"/>
          </a:xfrm>
          <a:prstGeom prst="rect">
            <a:avLst/>
          </a:prstGeom>
        </p:spPr>
        <p:txBody>
          <a:bodyPr/>
          <a:lstStyle>
            <a:lvl1pPr>
              <a:defRPr>
                <a:solidFill>
                  <a:schemeClr val="bg1"/>
                </a:solidFill>
              </a:defRPr>
            </a:lvl1pPr>
          </a:lstStyle>
          <a:p>
            <a:endParaRPr lang="es-MX" dirty="0"/>
          </a:p>
        </p:txBody>
      </p:sp>
    </p:spTree>
    <p:extLst>
      <p:ext uri="{BB962C8B-B14F-4D97-AF65-F5344CB8AC3E}">
        <p14:creationId xmlns:p14="http://schemas.microsoft.com/office/powerpoint/2010/main" val="425003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tividad_Opcion 3">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D701388-D059-CE2C-CCD0-35809A291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7D0A73EF-9B64-2006-2CAC-206ED95EC31A}"/>
              </a:ext>
            </a:extLst>
          </p:cNvPr>
          <p:cNvSpPr/>
          <p:nvPr userDrawn="1"/>
        </p:nvSpPr>
        <p:spPr>
          <a:xfrm>
            <a:off x="457200" y="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rPr>
              <a:t>Actividad</a:t>
            </a:r>
          </a:p>
        </p:txBody>
      </p:sp>
      <p:sp>
        <p:nvSpPr>
          <p:cNvPr id="8" name="Marcador de posición de imagen 10">
            <a:extLst>
              <a:ext uri="{FF2B5EF4-FFF2-40B4-BE49-F238E27FC236}">
                <a16:creationId xmlns:a16="http://schemas.microsoft.com/office/drawing/2014/main" id="{E73AEA91-C4BB-4213-A7E8-EACACDDC53DC}"/>
              </a:ext>
            </a:extLst>
          </p:cNvPr>
          <p:cNvSpPr>
            <a:spLocks noGrp="1"/>
          </p:cNvSpPr>
          <p:nvPr>
            <p:ph type="pic" sz="quarter" idx="10"/>
          </p:nvPr>
        </p:nvSpPr>
        <p:spPr>
          <a:xfrm>
            <a:off x="4572000" y="1629000"/>
            <a:ext cx="4572000" cy="3600000"/>
          </a:xfrm>
          <a:prstGeom prst="rect">
            <a:avLst/>
          </a:prstGeom>
        </p:spPr>
        <p:txBody>
          <a:bodyPr/>
          <a:lstStyle>
            <a:lvl1pPr>
              <a:defRPr>
                <a:solidFill>
                  <a:schemeClr val="bg1"/>
                </a:solidFill>
              </a:defRPr>
            </a:lvl1pPr>
          </a:lstStyle>
          <a:p>
            <a:endParaRPr lang="es-MX" dirty="0"/>
          </a:p>
        </p:txBody>
      </p:sp>
    </p:spTree>
    <p:extLst>
      <p:ext uri="{BB962C8B-B14F-4D97-AF65-F5344CB8AC3E}">
        <p14:creationId xmlns:p14="http://schemas.microsoft.com/office/powerpoint/2010/main" val="146658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ierre ">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AFD4EF7-C3DC-C737-A276-12DA988A38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CB1E9E11-6189-A37F-F8D0-0ACDFD51FD2F}"/>
              </a:ext>
            </a:extLst>
          </p:cNvPr>
          <p:cNvSpPr/>
          <p:nvPr userDrawn="1"/>
        </p:nvSpPr>
        <p:spPr>
          <a:xfrm>
            <a:off x="457200" y="0"/>
            <a:ext cx="2057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43845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ias Bibliográficas ">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5D3E8E0-CB23-B417-C552-C5AF0763E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a:extLst>
              <a:ext uri="{FF2B5EF4-FFF2-40B4-BE49-F238E27FC236}">
                <a16:creationId xmlns:a16="http://schemas.microsoft.com/office/drawing/2014/main" id="{AE397BDC-0E93-281E-8C91-9F73FF896DA4}"/>
              </a:ext>
            </a:extLst>
          </p:cNvPr>
          <p:cNvSpPr/>
          <p:nvPr userDrawn="1"/>
        </p:nvSpPr>
        <p:spPr>
          <a:xfrm>
            <a:off x="457200" y="0"/>
            <a:ext cx="22098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i="0" dirty="0">
                <a:latin typeface="Montserrat SemiBold" pitchFamily="2" charset="77"/>
              </a:rPr>
              <a:t>Bibliográfia</a:t>
            </a:r>
          </a:p>
        </p:txBody>
      </p:sp>
    </p:spTree>
    <p:extLst>
      <p:ext uri="{BB962C8B-B14F-4D97-AF65-F5344CB8AC3E}">
        <p14:creationId xmlns:p14="http://schemas.microsoft.com/office/powerpoint/2010/main" val="15129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579B6A4-7EC1-2355-14BA-FD5BAB8B69C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3416993"/>
      </p:ext>
    </p:extLst>
  </p:cSld>
  <p:clrMap bg1="lt1" tx1="dk1" bg2="lt2" tx2="dk2" accent1="accent1" accent2="accent2" accent3="accent3" accent4="accent4" accent5="accent5" accent6="accent6" hlink="hlink" folHlink="folHlink"/>
  <p:sldLayoutIdLst>
    <p:sldLayoutId id="2147483703" r:id="rId1"/>
    <p:sldLayoutId id="2147483712" r:id="rId2"/>
    <p:sldLayoutId id="2147483711" r:id="rId3"/>
    <p:sldLayoutId id="2147483706" r:id="rId4"/>
    <p:sldLayoutId id="2147483667" r:id="rId5"/>
    <p:sldLayoutId id="2147483714" r:id="rId6"/>
    <p:sldLayoutId id="2147483715" r:id="rId7"/>
    <p:sldLayoutId id="2147483709" r:id="rId8"/>
    <p:sldLayoutId id="2147483670"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www.eetimes.com/author.asp?section_id=216&amp;doc_id=1329630" TargetMode="External"/><Relationship Id="rId2" Type="http://schemas.openxmlformats.org/officeDocument/2006/relationships/hyperlink" Target="http://www.paginasiete.bo/miradas/2016/6/14/lenovo-presenta-prototipo-celular-pulsera-99630.html" TargetMode="External"/><Relationship Id="rId1" Type="http://schemas.openxmlformats.org/officeDocument/2006/relationships/slideLayout" Target="../slideLayouts/slideLayout9.xml"/><Relationship Id="rId4" Type="http://schemas.openxmlformats.org/officeDocument/2006/relationships/hyperlink" Target="http://mundoejecutivo.com.mx/tecnologia/2016/06/14/lenovo-presenta-smartphone-flexibl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youtu.be/dq_U-RxkcF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533399" y="1295400"/>
            <a:ext cx="4038601" cy="3416320"/>
          </a:xfrm>
          <a:prstGeom prst="rect">
            <a:avLst/>
          </a:prstGeom>
          <a:noFill/>
        </p:spPr>
        <p:txBody>
          <a:bodyPr wrap="square" rtlCol="0">
            <a:spAutoFit/>
          </a:bodyPr>
          <a:lstStyle/>
          <a:p>
            <a:r>
              <a:rPr lang="es-ES" sz="1200" dirty="0">
                <a:latin typeface="Montserrat" panose="00000500000000000000" pitchFamily="2" charset="0"/>
              </a:rPr>
              <a:t>Entre las innovaciones de producto o servicio que una empresa puede realizar se encuentran las siguientes:</a:t>
            </a:r>
          </a:p>
          <a:p>
            <a:endParaRPr lang="es-ES" sz="1200" dirty="0">
              <a:latin typeface="Montserrat" panose="00000500000000000000" pitchFamily="2" charset="0"/>
            </a:endParaRPr>
          </a:p>
          <a:p>
            <a:pPr marL="342900" indent="-342900">
              <a:buClr>
                <a:srgbClr val="2AA645"/>
              </a:buClr>
              <a:buFont typeface="+mj-lt"/>
              <a:buAutoNum type="arabicPeriod"/>
            </a:pPr>
            <a:r>
              <a:rPr lang="es-ES" sz="1200" dirty="0">
                <a:latin typeface="Montserrat" panose="00000500000000000000" pitchFamily="2" charset="0"/>
              </a:rPr>
              <a:t>Modificación de la línea de productos o servicios actuales con nuevos aspectos de vanguardia.</a:t>
            </a:r>
          </a:p>
          <a:p>
            <a:pPr marL="342900" indent="-342900">
              <a:buClr>
                <a:srgbClr val="2AA645"/>
              </a:buClr>
              <a:buFont typeface="+mj-lt"/>
              <a:buAutoNum type="arabicPeriod"/>
            </a:pPr>
            <a:endParaRPr lang="es-ES" sz="1200" dirty="0">
              <a:latin typeface="Montserrat" panose="00000500000000000000" pitchFamily="2" charset="0"/>
            </a:endParaRPr>
          </a:p>
          <a:p>
            <a:pPr marL="342900" indent="-342900">
              <a:buClr>
                <a:srgbClr val="2AA645"/>
              </a:buClr>
              <a:buFont typeface="+mj-lt"/>
              <a:buAutoNum type="arabicPeriod"/>
            </a:pPr>
            <a:r>
              <a:rPr lang="es-ES" sz="1200" dirty="0">
                <a:latin typeface="Montserrat" panose="00000500000000000000" pitchFamily="2" charset="0"/>
              </a:rPr>
              <a:t>Desarrollo de nuevos productos innovadores.</a:t>
            </a:r>
          </a:p>
          <a:p>
            <a:pPr marL="342900" indent="-342900">
              <a:buClr>
                <a:srgbClr val="2AA645"/>
              </a:buClr>
              <a:buFont typeface="+mj-lt"/>
              <a:buAutoNum type="arabicPeriod"/>
            </a:pPr>
            <a:endParaRPr lang="es-ES" sz="1200" dirty="0">
              <a:latin typeface="Montserrat" panose="00000500000000000000" pitchFamily="2" charset="0"/>
            </a:endParaRPr>
          </a:p>
          <a:p>
            <a:pPr marL="342900" indent="-342900">
              <a:buClr>
                <a:srgbClr val="2AA645"/>
              </a:buClr>
              <a:buFont typeface="+mj-lt"/>
              <a:buAutoNum type="arabicPeriod"/>
            </a:pPr>
            <a:r>
              <a:rPr lang="es-ES" sz="1200" dirty="0">
                <a:latin typeface="Montserrat" panose="00000500000000000000" pitchFamily="2" charset="0"/>
              </a:rPr>
              <a:t>Creación de diferentes niveles de calidad, para diferentes segmentos.</a:t>
            </a:r>
          </a:p>
          <a:p>
            <a:pPr marL="342900" indent="-342900">
              <a:buClr>
                <a:srgbClr val="2AA645"/>
              </a:buClr>
              <a:buFont typeface="+mj-lt"/>
              <a:buAutoNum type="arabicPeriod"/>
            </a:pPr>
            <a:endParaRPr lang="es-ES" sz="1200" dirty="0">
              <a:latin typeface="Montserrat" panose="00000500000000000000" pitchFamily="2" charset="0"/>
            </a:endParaRPr>
          </a:p>
          <a:p>
            <a:pPr marL="342900" indent="-342900">
              <a:buClr>
                <a:srgbClr val="2AA645"/>
              </a:buClr>
              <a:buFont typeface="+mj-lt"/>
              <a:buAutoNum type="arabicPeriod"/>
            </a:pPr>
            <a:r>
              <a:rPr lang="es-ES" sz="1200" dirty="0">
                <a:latin typeface="Montserrat" panose="00000500000000000000" pitchFamily="2" charset="0"/>
              </a:rPr>
              <a:t>Adquisición de una línea de productos comprando a un competidor.</a:t>
            </a:r>
          </a:p>
          <a:p>
            <a:pPr>
              <a:buFont typeface="+mj-lt"/>
              <a:buAutoNum type="arabicPeriod"/>
            </a:pPr>
            <a:endParaRPr lang="es-ES" sz="1200" dirty="0">
              <a:latin typeface="Montserrat" panose="00000500000000000000" pitchFamily="2" charset="0"/>
            </a:endParaRPr>
          </a:p>
          <a:p>
            <a:r>
              <a:rPr lang="es-ES" sz="1200" dirty="0">
                <a:latin typeface="Montserrat" panose="00000500000000000000" pitchFamily="2" charset="0"/>
              </a:rPr>
              <a:t>Pero, ¿cuáles son las características de productos exitosos e innovadores?</a:t>
            </a:r>
          </a:p>
        </p:txBody>
      </p:sp>
      <p:sp>
        <p:nvSpPr>
          <p:cNvPr id="5" name="CuadroTexto 4">
            <a:extLst>
              <a:ext uri="{FF2B5EF4-FFF2-40B4-BE49-F238E27FC236}">
                <a16:creationId xmlns:a16="http://schemas.microsoft.com/office/drawing/2014/main" id="{EDB485A2-7330-C866-0344-C6D2195A40FD}"/>
              </a:ext>
            </a:extLst>
          </p:cNvPr>
          <p:cNvSpPr txBox="1"/>
          <p:nvPr/>
        </p:nvSpPr>
        <p:spPr>
          <a:xfrm>
            <a:off x="510251" y="5846320"/>
            <a:ext cx="1066800" cy="369332"/>
          </a:xfrm>
          <a:prstGeom prst="rect">
            <a:avLst/>
          </a:prstGeom>
          <a:noFill/>
        </p:spPr>
        <p:txBody>
          <a:bodyPr wrap="square" rtlCol="0">
            <a:spAutoFit/>
          </a:bodyPr>
          <a:lstStyle/>
          <a:p>
            <a:pPr lvl="0"/>
            <a:r>
              <a:rPr lang="es-ES" sz="900" dirty="0">
                <a:solidFill>
                  <a:schemeClr val="bg1"/>
                </a:solidFill>
                <a:latin typeface="Montserrat" panose="00000500000000000000" pitchFamily="2" charset="0"/>
              </a:rPr>
              <a:t>Brainstorming</a:t>
            </a:r>
          </a:p>
          <a:p>
            <a:endParaRPr lang="es-MX" sz="900" dirty="0"/>
          </a:p>
        </p:txBody>
      </p:sp>
      <p:pic>
        <p:nvPicPr>
          <p:cNvPr id="3" name="Imagen 2">
            <a:extLst>
              <a:ext uri="{FF2B5EF4-FFF2-40B4-BE49-F238E27FC236}">
                <a16:creationId xmlns:a16="http://schemas.microsoft.com/office/drawing/2014/main" id="{23225B1B-7F8D-DDE9-E6EF-363C4C24D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94" y="5057641"/>
            <a:ext cx="8153400" cy="964380"/>
          </a:xfrm>
          <a:prstGeom prst="rect">
            <a:avLst/>
          </a:prstGeom>
        </p:spPr>
      </p:pic>
      <p:pic>
        <p:nvPicPr>
          <p:cNvPr id="9" name="Imagen 8">
            <a:extLst>
              <a:ext uri="{FF2B5EF4-FFF2-40B4-BE49-F238E27FC236}">
                <a16:creationId xmlns:a16="http://schemas.microsoft.com/office/drawing/2014/main" id="{FB754E79-95D4-E825-7E35-DEE19D7EB8E1}"/>
              </a:ext>
            </a:extLst>
          </p:cNvPr>
          <p:cNvPicPr>
            <a:picLocks noChangeAspect="1"/>
          </p:cNvPicPr>
          <p:nvPr/>
        </p:nvPicPr>
        <p:blipFill rotWithShape="1">
          <a:blip r:embed="rId3">
            <a:extLst>
              <a:ext uri="{28A0092B-C50C-407E-A947-70E740481C1C}">
                <a14:useLocalDpi xmlns:a14="http://schemas.microsoft.com/office/drawing/2010/main" val="0"/>
              </a:ext>
            </a:extLst>
          </a:blip>
          <a:srcRect l="23941" t="25273" r="12175" b="8076"/>
          <a:stretch/>
        </p:blipFill>
        <p:spPr>
          <a:xfrm>
            <a:off x="4762372" y="1295401"/>
            <a:ext cx="4371127" cy="3416319"/>
          </a:xfrm>
          <a:prstGeom prst="rect">
            <a:avLst/>
          </a:prstGeom>
        </p:spPr>
      </p:pic>
    </p:spTree>
    <p:extLst>
      <p:ext uri="{BB962C8B-B14F-4D97-AF65-F5344CB8AC3E}">
        <p14:creationId xmlns:p14="http://schemas.microsoft.com/office/powerpoint/2010/main" val="2937986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457198" y="1295400"/>
            <a:ext cx="8229601" cy="892552"/>
          </a:xfrm>
          <a:prstGeom prst="rect">
            <a:avLst/>
          </a:prstGeom>
          <a:noFill/>
        </p:spPr>
        <p:txBody>
          <a:bodyPr wrap="square" rtlCol="0">
            <a:spAutoFit/>
          </a:bodyPr>
          <a:lstStyle/>
          <a:p>
            <a:r>
              <a:rPr lang="es-ES" sz="1300" dirty="0">
                <a:latin typeface="Montserrat" panose="00000500000000000000" pitchFamily="2" charset="0"/>
              </a:rPr>
              <a:t>Un gran desarrollo de estas características debe conducir al éxito económico, lo que significa que habría tenido aceptación del mercado. En la siguiente tabla se muestran las preguntas que nos tendríamos que hacer para analizar si nuestro producto o servicio tiene una buena escala de estos aspectos.</a:t>
            </a:r>
          </a:p>
        </p:txBody>
      </p:sp>
      <p:pic>
        <p:nvPicPr>
          <p:cNvPr id="8" name="Imagen 7">
            <a:extLst>
              <a:ext uri="{FF2B5EF4-FFF2-40B4-BE49-F238E27FC236}">
                <a16:creationId xmlns:a16="http://schemas.microsoft.com/office/drawing/2014/main" id="{20AF0CCC-8C45-8452-8DC4-729AA0EDC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8" y="2514600"/>
            <a:ext cx="8252016" cy="3144151"/>
          </a:xfrm>
          <a:prstGeom prst="rect">
            <a:avLst/>
          </a:prstGeom>
        </p:spPr>
      </p:pic>
    </p:spTree>
    <p:extLst>
      <p:ext uri="{BB962C8B-B14F-4D97-AF65-F5344CB8AC3E}">
        <p14:creationId xmlns:p14="http://schemas.microsoft.com/office/powerpoint/2010/main" val="2604602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660400" y="1905000"/>
            <a:ext cx="7823200" cy="892552"/>
          </a:xfrm>
          <a:prstGeom prst="rect">
            <a:avLst/>
          </a:prstGeom>
          <a:noFill/>
        </p:spPr>
        <p:txBody>
          <a:bodyPr wrap="square" rtlCol="0">
            <a:spAutoFit/>
          </a:bodyPr>
          <a:lstStyle/>
          <a:p>
            <a:r>
              <a:rPr lang="es-ES" sz="1300" spc="-30" dirty="0">
                <a:latin typeface="Montserrat" panose="00000500000000000000" pitchFamily="2" charset="0"/>
              </a:rPr>
              <a:t>Uno de los primeros pasos para el desarrollo de productos o servicios es pensar que la primera </a:t>
            </a:r>
            <a:r>
              <a:rPr lang="es-ES" sz="1300" dirty="0">
                <a:latin typeface="Montserrat" panose="00000500000000000000" pitchFamily="2" charset="0"/>
              </a:rPr>
              <a:t>idea formal del producto o servicio surge del análisis del entorno en el que este tipo de producto o servicio está inmerso. Los principales elementos a analizar del entorno de un producto o servicio se muestran a continuación.</a:t>
            </a:r>
          </a:p>
        </p:txBody>
      </p:sp>
      <p:pic>
        <p:nvPicPr>
          <p:cNvPr id="3" name="Imagen 2">
            <a:extLst>
              <a:ext uri="{FF2B5EF4-FFF2-40B4-BE49-F238E27FC236}">
                <a16:creationId xmlns:a16="http://schemas.microsoft.com/office/drawing/2014/main" id="{D848D5F4-7770-5C71-DBAE-F2CF0B0D4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76" y="3446929"/>
            <a:ext cx="8014447" cy="1320149"/>
          </a:xfrm>
          <a:prstGeom prst="rect">
            <a:avLst/>
          </a:prstGeom>
        </p:spPr>
      </p:pic>
    </p:spTree>
    <p:extLst>
      <p:ext uri="{BB962C8B-B14F-4D97-AF65-F5344CB8AC3E}">
        <p14:creationId xmlns:p14="http://schemas.microsoft.com/office/powerpoint/2010/main" val="3155637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CA55503-C2EE-9B69-C964-445B32F21383}"/>
              </a:ext>
            </a:extLst>
          </p:cNvPr>
          <p:cNvSpPr txBox="1"/>
          <p:nvPr/>
        </p:nvSpPr>
        <p:spPr>
          <a:xfrm>
            <a:off x="723898" y="1545958"/>
            <a:ext cx="3484517" cy="492443"/>
          </a:xfrm>
          <a:prstGeom prst="rect">
            <a:avLst/>
          </a:prstGeom>
          <a:noFill/>
        </p:spPr>
        <p:txBody>
          <a:bodyPr wrap="square" rtlCol="0">
            <a:spAutoFit/>
          </a:bodyPr>
          <a:lstStyle/>
          <a:p>
            <a:r>
              <a:rPr lang="es-MX" sz="1300" dirty="0">
                <a:latin typeface="Montserrat" panose="00000500000000000000" pitchFamily="2" charset="0"/>
                <a:cs typeface="Arial" panose="020B0604020202020204" pitchFamily="34" charset="0"/>
              </a:rPr>
              <a:t>Reflexiona sobre lo aprendido en el tema y responde lo siguiente.</a:t>
            </a:r>
            <a:endParaRPr lang="es-MX" sz="1300" dirty="0">
              <a:latin typeface="Montserrat" panose="00000500000000000000" pitchFamily="2" charset="0"/>
            </a:endParaRPr>
          </a:p>
        </p:txBody>
      </p:sp>
      <p:sp>
        <p:nvSpPr>
          <p:cNvPr id="7" name="CuadroTexto 6">
            <a:extLst>
              <a:ext uri="{FF2B5EF4-FFF2-40B4-BE49-F238E27FC236}">
                <a16:creationId xmlns:a16="http://schemas.microsoft.com/office/drawing/2014/main" id="{39234B4A-1173-32C0-5864-78575DBFFB22}"/>
              </a:ext>
            </a:extLst>
          </p:cNvPr>
          <p:cNvSpPr txBox="1"/>
          <p:nvPr/>
        </p:nvSpPr>
        <p:spPr>
          <a:xfrm>
            <a:off x="723900" y="2115056"/>
            <a:ext cx="3484518" cy="4493538"/>
          </a:xfrm>
          <a:prstGeom prst="rect">
            <a:avLst/>
          </a:prstGeom>
          <a:noFill/>
        </p:spPr>
        <p:txBody>
          <a:bodyPr wrap="square" rtlCol="0">
            <a:spAutoFit/>
          </a:bodyPr>
          <a:lstStyle/>
          <a:p>
            <a:pPr marL="285750" indent="-285750">
              <a:buFont typeface="Arial" panose="020B0604020202020204" pitchFamily="34" charset="0"/>
              <a:buChar char="•"/>
            </a:pPr>
            <a:r>
              <a:rPr lang="es-ES" sz="1300" spc="-40" dirty="0">
                <a:latin typeface="Montserrat" panose="00000500000000000000" pitchFamily="2" charset="0"/>
              </a:rPr>
              <a:t>Entre las innovaciones de producto </a:t>
            </a:r>
            <a:r>
              <a:rPr lang="es-ES" sz="1300" dirty="0">
                <a:latin typeface="Montserrat" panose="00000500000000000000" pitchFamily="2" charset="0"/>
              </a:rPr>
              <a:t>o servicio que una empresa puede realizar se encuentran cuatro tipos, enfócate en creación de diferentes niveles de calidad para diferentes segmentos y adquisición de una línea de productos comprando a un competidor.</a:t>
            </a:r>
          </a:p>
          <a:p>
            <a:pPr marL="285750" indent="-285750">
              <a:buFont typeface="Arial" panose="020B0604020202020204" pitchFamily="34" charset="0"/>
              <a:buChar char="•"/>
            </a:pPr>
            <a:endParaRPr lang="es-ES" sz="1300" dirty="0">
              <a:latin typeface="Montserrat" panose="00000500000000000000" pitchFamily="2" charset="0"/>
            </a:endParaRPr>
          </a:p>
          <a:p>
            <a:pPr marL="285750" indent="-285750">
              <a:buFont typeface="Arial" panose="020B0604020202020204" pitchFamily="34" charset="0"/>
              <a:buChar char="•"/>
            </a:pPr>
            <a:r>
              <a:rPr lang="es-ES" sz="1300" dirty="0">
                <a:latin typeface="Montserrat" panose="00000500000000000000" pitchFamily="2" charset="0"/>
              </a:rPr>
              <a:t>Busca ejemplos de organizaciones que han llevado a cabo estos tipos de innovaciones (mínimo dos de cada tipo) y responde brevemente.</a:t>
            </a:r>
          </a:p>
          <a:p>
            <a:pPr marL="285750" indent="-285750">
              <a:buFont typeface="Arial" panose="020B0604020202020204" pitchFamily="34" charset="0"/>
              <a:buChar char="•"/>
            </a:pPr>
            <a:endParaRPr lang="es-ES" sz="1300" dirty="0">
              <a:latin typeface="Montserrat" panose="00000500000000000000" pitchFamily="2" charset="0"/>
            </a:endParaRPr>
          </a:p>
          <a:p>
            <a:pPr marL="285750" indent="-285750">
              <a:buFont typeface="Arial" panose="020B0604020202020204" pitchFamily="34" charset="0"/>
              <a:buChar char="•"/>
            </a:pPr>
            <a:r>
              <a:rPr lang="es-ES" sz="1300" dirty="0">
                <a:latin typeface="Montserrat" panose="00000500000000000000" pitchFamily="2" charset="0"/>
              </a:rPr>
              <a:t>¿Cómo lo llevaron a cabo? ¿qué resultados tuvieron y cuál consideras que es el tipo de innovación de producto o servicio  más importante?</a:t>
            </a:r>
          </a:p>
          <a:p>
            <a:pPr marL="285750" indent="-285750">
              <a:buFont typeface="Arial" panose="020B0604020202020204" pitchFamily="34" charset="0"/>
              <a:buChar char="•"/>
            </a:pPr>
            <a:endParaRPr lang="es-ES" sz="1300" dirty="0">
              <a:latin typeface="Montserrat" panose="00000500000000000000" pitchFamily="2" charset="0"/>
            </a:endParaRPr>
          </a:p>
          <a:p>
            <a:pPr marL="285750" indent="-285750">
              <a:buFont typeface="Arial" panose="020B0604020202020204" pitchFamily="34" charset="0"/>
              <a:buChar char="•"/>
            </a:pPr>
            <a:r>
              <a:rPr lang="es-ES" sz="1300" dirty="0">
                <a:latin typeface="Montserrat" panose="00000500000000000000" pitchFamily="2" charset="0"/>
              </a:rPr>
              <a:t>Presenta los hallazgos obtenidos en formato de cuadro sinóptico. </a:t>
            </a:r>
          </a:p>
        </p:txBody>
      </p:sp>
      <p:pic>
        <p:nvPicPr>
          <p:cNvPr id="11" name="Imagen 10" descr="Imagen que contiene Patrón de fondo&#10;&#10;Descripción generada automáticamente">
            <a:extLst>
              <a:ext uri="{FF2B5EF4-FFF2-40B4-BE49-F238E27FC236}">
                <a16:creationId xmlns:a16="http://schemas.microsoft.com/office/drawing/2014/main" id="{62A493E1-6723-B849-4A77-3AA0B6495D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3" t="2" r="163" b="83395"/>
          <a:stretch/>
        </p:blipFill>
        <p:spPr>
          <a:xfrm>
            <a:off x="76200" y="1371600"/>
            <a:ext cx="1012199" cy="442800"/>
          </a:xfrm>
          <a:prstGeom prst="rect">
            <a:avLst/>
          </a:prstGeom>
        </p:spPr>
      </p:pic>
      <p:pic>
        <p:nvPicPr>
          <p:cNvPr id="8" name="Imagen 7">
            <a:extLst>
              <a:ext uri="{FF2B5EF4-FFF2-40B4-BE49-F238E27FC236}">
                <a16:creationId xmlns:a16="http://schemas.microsoft.com/office/drawing/2014/main" id="{3652C959-0630-28A0-E96B-227154E8DA8D}"/>
              </a:ext>
            </a:extLst>
          </p:cNvPr>
          <p:cNvPicPr>
            <a:picLocks noChangeAspect="1"/>
          </p:cNvPicPr>
          <p:nvPr/>
        </p:nvPicPr>
        <p:blipFill rotWithShape="1">
          <a:blip r:embed="rId3">
            <a:extLst>
              <a:ext uri="{28A0092B-C50C-407E-A947-70E740481C1C}">
                <a14:useLocalDpi xmlns:a14="http://schemas.microsoft.com/office/drawing/2010/main" val="0"/>
              </a:ext>
            </a:extLst>
          </a:blip>
          <a:srcRect l="-218" r="34390"/>
          <a:stretch/>
        </p:blipFill>
        <p:spPr>
          <a:xfrm>
            <a:off x="4554254" y="1104900"/>
            <a:ext cx="4589745" cy="4648200"/>
          </a:xfrm>
          <a:prstGeom prst="rect">
            <a:avLst/>
          </a:prstGeom>
        </p:spPr>
      </p:pic>
    </p:spTree>
    <p:extLst>
      <p:ext uri="{BB962C8B-B14F-4D97-AF65-F5344CB8AC3E}">
        <p14:creationId xmlns:p14="http://schemas.microsoft.com/office/powerpoint/2010/main" val="2543012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53A70D7-5486-32F3-F591-A5F9E704C7FA}"/>
              </a:ext>
            </a:extLst>
          </p:cNvPr>
          <p:cNvSpPr/>
          <p:nvPr/>
        </p:nvSpPr>
        <p:spPr>
          <a:xfrm>
            <a:off x="0" y="3429000"/>
            <a:ext cx="358739" cy="734552"/>
          </a:xfrm>
          <a:prstGeom prst="rect">
            <a:avLst/>
          </a:prstGeom>
          <a:solidFill>
            <a:srgbClr val="2B2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a:extLst>
              <a:ext uri="{FF2B5EF4-FFF2-40B4-BE49-F238E27FC236}">
                <a16:creationId xmlns:a16="http://schemas.microsoft.com/office/drawing/2014/main" id="{347DDE08-0ECF-56BB-477F-769E0DA2ED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57" b="40071"/>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B7AA153-0B39-6757-E2E4-AEEBF3B27723}"/>
              </a:ext>
            </a:extLst>
          </p:cNvPr>
          <p:cNvSpPr txBox="1"/>
          <p:nvPr/>
        </p:nvSpPr>
        <p:spPr>
          <a:xfrm>
            <a:off x="1181099" y="3962400"/>
            <a:ext cx="6781801" cy="2292935"/>
          </a:xfrm>
          <a:prstGeom prst="rect">
            <a:avLst/>
          </a:prstGeom>
          <a:noFill/>
        </p:spPr>
        <p:txBody>
          <a:bodyPr wrap="square" rtlCol="0">
            <a:spAutoFit/>
          </a:bodyPr>
          <a:lstStyle/>
          <a:p>
            <a:r>
              <a:rPr lang="es-MX" sz="1300" b="1" dirty="0">
                <a:ea typeface="Microsoft JhengHei" panose="020B0604030504040204" pitchFamily="34" charset="-120"/>
              </a:rPr>
              <a:t>¡</a:t>
            </a:r>
            <a:r>
              <a:rPr lang="es-MX" sz="1300" b="1" dirty="0"/>
              <a:t>Innovar o morir!</a:t>
            </a:r>
            <a:br>
              <a:rPr lang="es-MX" sz="1300" b="1" dirty="0"/>
            </a:br>
            <a:br>
              <a:rPr lang="es-MX" sz="1300" b="1" dirty="0"/>
            </a:br>
            <a:r>
              <a:rPr lang="es-MX" sz="1300" dirty="0"/>
              <a:t>En estos temas pudimos apreciar una breve </a:t>
            </a:r>
            <a:r>
              <a:rPr lang="es-ES" sz="1300" dirty="0"/>
              <a:t>introducción al desarrollo de productos o servicios innovadores, con lo cual establecimos que la innovación solamente es una estrategia más que resulta válida para dar un crecimiento sostenible a las organizaciones. En dado caso de que estas no alcancen el éxito comercial, se vuelve solamente desarrollo creativo, el cual en ocasiones no aporta valor a la organización. </a:t>
            </a:r>
            <a:br>
              <a:rPr lang="es-ES" sz="1300" dirty="0"/>
            </a:br>
            <a:br>
              <a:rPr lang="es-ES" sz="1300" dirty="0"/>
            </a:br>
            <a:r>
              <a:rPr lang="es-ES" sz="1300" dirty="0"/>
              <a:t>“La innovación es un proceso colaborativo y no un acto de genialidad”.</a:t>
            </a:r>
            <a:br>
              <a:rPr lang="es-ES" sz="1300" dirty="0"/>
            </a:br>
            <a:r>
              <a:rPr lang="es-ES" sz="1300" dirty="0"/>
              <a:t>-</a:t>
            </a:r>
            <a:r>
              <a:rPr lang="es-ES" sz="1300" dirty="0" err="1"/>
              <a:t>Andres</a:t>
            </a:r>
            <a:r>
              <a:rPr lang="es-ES" sz="1300" dirty="0"/>
              <a:t> </a:t>
            </a:r>
            <a:r>
              <a:rPr lang="es-MX" sz="1300" dirty="0"/>
              <a:t>Oppenheimer</a:t>
            </a:r>
            <a:endParaRPr lang="es-MX" sz="1300" dirty="0">
              <a:latin typeface="Montserrat" panose="00000500000000000000" pitchFamily="2" charset="0"/>
            </a:endParaRPr>
          </a:p>
        </p:txBody>
      </p:sp>
    </p:spTree>
    <p:extLst>
      <p:ext uri="{BB962C8B-B14F-4D97-AF65-F5344CB8AC3E}">
        <p14:creationId xmlns:p14="http://schemas.microsoft.com/office/powerpoint/2010/main" val="4120547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3F8F0B-633E-1C42-BE00-32ED647AC141}"/>
              </a:ext>
            </a:extLst>
          </p:cNvPr>
          <p:cNvSpPr txBox="1"/>
          <p:nvPr/>
        </p:nvSpPr>
        <p:spPr>
          <a:xfrm>
            <a:off x="723899" y="1600200"/>
            <a:ext cx="7696201" cy="4616648"/>
          </a:xfrm>
          <a:prstGeom prst="rect">
            <a:avLst/>
          </a:prstGeom>
          <a:noFill/>
        </p:spPr>
        <p:txBody>
          <a:bodyPr wrap="square" rtlCol="0">
            <a:spAutoFit/>
          </a:bodyPr>
          <a:lstStyle/>
          <a:p>
            <a:pPr marL="171450" indent="-171450">
              <a:buClr>
                <a:srgbClr val="2AA645"/>
              </a:buClr>
              <a:buFont typeface="Arial" panose="020B0604020202020204" pitchFamily="34" charset="0"/>
              <a:buChar char="•"/>
            </a:pPr>
            <a:r>
              <a:rPr lang="es-MX" sz="1400" dirty="0"/>
              <a:t>Diario Pagina Siete. (2016). </a:t>
            </a:r>
            <a:r>
              <a:rPr lang="es-MX" sz="1400" i="1" dirty="0"/>
              <a:t>Lenovo presenta el prototipo del celular pulsera</a:t>
            </a:r>
            <a:r>
              <a:rPr lang="es-MX" sz="1400" dirty="0"/>
              <a:t>. Recuperado de </a:t>
            </a:r>
            <a:r>
              <a:rPr lang="es-MX" sz="1400" dirty="0">
                <a:hlinkClick r:id="rId2"/>
              </a:rPr>
              <a:t>http://www.paginasiete.bo/miradas/2016/6/14/lenovo-presenta-prototipo-celular-pulsera-99630.html</a:t>
            </a:r>
            <a:endParaRPr lang="es-MX" sz="1400" dirty="0"/>
          </a:p>
          <a:p>
            <a:pPr marL="171450" indent="-171450">
              <a:buClr>
                <a:srgbClr val="2AA645"/>
              </a:buClr>
              <a:buFont typeface="Arial" panose="020B0604020202020204" pitchFamily="34" charset="0"/>
              <a:buChar char="•"/>
            </a:pPr>
            <a:endParaRPr lang="es-MX" sz="1400" dirty="0"/>
          </a:p>
          <a:p>
            <a:pPr marL="171450" indent="-171450">
              <a:buClr>
                <a:srgbClr val="2AA645"/>
              </a:buClr>
              <a:buFont typeface="Arial" panose="020B0604020202020204" pitchFamily="34" charset="0"/>
              <a:buChar char="•"/>
            </a:pPr>
            <a:r>
              <a:rPr lang="es-MX" sz="1400" dirty="0"/>
              <a:t>Kelley, T. (2001). Prototyping is the shorthand of innovation. </a:t>
            </a:r>
            <a:r>
              <a:rPr lang="es-MX" sz="1400" i="1" dirty="0"/>
              <a:t>Design Management Journal, 12</a:t>
            </a:r>
            <a:r>
              <a:rPr lang="es-MX" sz="1400" dirty="0"/>
              <a:t>(3).</a:t>
            </a:r>
          </a:p>
          <a:p>
            <a:pPr marL="171450" indent="-171450">
              <a:buClr>
                <a:srgbClr val="2AA645"/>
              </a:buClr>
              <a:buFont typeface="Arial" panose="020B0604020202020204" pitchFamily="34" charset="0"/>
              <a:buChar char="•"/>
            </a:pPr>
            <a:endParaRPr lang="es-MX" sz="1400" dirty="0"/>
          </a:p>
          <a:p>
            <a:pPr marL="171450" indent="-171450">
              <a:buClr>
                <a:srgbClr val="2AA645"/>
              </a:buClr>
              <a:buFont typeface="Arial" panose="020B0604020202020204" pitchFamily="34" charset="0"/>
              <a:buChar char="•"/>
            </a:pPr>
            <a:r>
              <a:rPr lang="es-MX" sz="1400" dirty="0"/>
              <a:t>Maxfield, M. (2016). </a:t>
            </a:r>
            <a:r>
              <a:rPr lang="es-MX" sz="1400" i="1" dirty="0"/>
              <a:t>Teaching 6-Year Olds Electronics with Squishy Circuits</a:t>
            </a:r>
            <a:r>
              <a:rPr lang="es-MX" sz="1400" dirty="0"/>
              <a:t>. Recuperado de </a:t>
            </a:r>
            <a:r>
              <a:rPr lang="es-MX" sz="1400" dirty="0">
                <a:hlinkClick r:id="rId3"/>
              </a:rPr>
              <a:t>http://www.eetimes.com/author.asp?section_id=216&amp;doc_id=1329630</a:t>
            </a:r>
            <a:endParaRPr lang="es-MX" sz="1400" dirty="0"/>
          </a:p>
          <a:p>
            <a:pPr marL="171450" indent="-171450">
              <a:buClr>
                <a:srgbClr val="2AA645"/>
              </a:buClr>
              <a:buFont typeface="Arial" panose="020B0604020202020204" pitchFamily="34" charset="0"/>
              <a:buChar char="•"/>
            </a:pPr>
            <a:endParaRPr lang="es-MX" sz="1400" dirty="0"/>
          </a:p>
          <a:p>
            <a:pPr marL="171450" indent="-171450">
              <a:buClr>
                <a:srgbClr val="2AA645"/>
              </a:buClr>
              <a:buFont typeface="Arial" panose="020B0604020202020204" pitchFamily="34" charset="0"/>
              <a:buChar char="•"/>
            </a:pPr>
            <a:r>
              <a:rPr lang="es-MX" sz="1400" dirty="0"/>
              <a:t>GRUPO MUNDO EJECUTIVO. (2016). </a:t>
            </a:r>
            <a:r>
              <a:rPr lang="es-MX" sz="1400" i="1" dirty="0"/>
              <a:t>Lenovo presenta smartphone flexible</a:t>
            </a:r>
            <a:r>
              <a:rPr lang="es-MX" sz="1400" dirty="0"/>
              <a:t>. Recuperado de </a:t>
            </a:r>
            <a:r>
              <a:rPr lang="es-MX" sz="1400" dirty="0">
                <a:hlinkClick r:id="rId4"/>
              </a:rPr>
              <a:t>http://mundoejecutivo.com.mx/tecnologia/2016/06/14/lenovo-presenta-smartphone-flexible</a:t>
            </a:r>
            <a:endParaRPr lang="es-MX" sz="1400" dirty="0"/>
          </a:p>
          <a:p>
            <a:pPr marL="171450" indent="-171450">
              <a:buClr>
                <a:srgbClr val="2AA645"/>
              </a:buClr>
              <a:buFont typeface="Arial" panose="020B0604020202020204" pitchFamily="34" charset="0"/>
              <a:buChar char="•"/>
            </a:pPr>
            <a:endParaRPr lang="es-MX" sz="1400" dirty="0"/>
          </a:p>
          <a:p>
            <a:pPr marL="171450" indent="-171450">
              <a:buClr>
                <a:srgbClr val="2AA645"/>
              </a:buClr>
              <a:buFont typeface="Arial" panose="020B0604020202020204" pitchFamily="34" charset="0"/>
              <a:buChar char="•"/>
            </a:pPr>
            <a:r>
              <a:rPr lang="en-US" sz="1400" dirty="0"/>
              <a:t>Ulrich, K., y Eppinger, S. (2013). </a:t>
            </a:r>
            <a:r>
              <a:rPr lang="en-US" sz="1400" i="1" dirty="0"/>
              <a:t>Product Design and Development </a:t>
            </a:r>
            <a:r>
              <a:rPr lang="en-US" sz="1400" dirty="0"/>
              <a:t>(5ª ed.). EE.UU.: McGraw-Hill.</a:t>
            </a:r>
          </a:p>
          <a:p>
            <a:pPr marL="171450" indent="-171450">
              <a:buClr>
                <a:srgbClr val="2AA645"/>
              </a:buClr>
              <a:buFont typeface="Arial" panose="020B0604020202020204" pitchFamily="34" charset="0"/>
              <a:buChar char="•"/>
            </a:pPr>
            <a:endParaRPr lang="en-US" sz="1400" dirty="0"/>
          </a:p>
          <a:p>
            <a:pPr marL="171450" indent="-171450">
              <a:buClr>
                <a:srgbClr val="2AA645"/>
              </a:buClr>
              <a:buFont typeface="Arial" panose="020B0604020202020204" pitchFamily="34" charset="0"/>
              <a:buChar char="•"/>
            </a:pPr>
            <a:r>
              <a:rPr lang="es-MX" sz="1400" dirty="0"/>
              <a:t>Vianna, M., Vianna, Y., Adler, I., Lucena, B., y Russo, B. (2013). </a:t>
            </a:r>
            <a:r>
              <a:rPr lang="es-MX" sz="1400" i="1" dirty="0"/>
              <a:t>Design thinking: Innovación en negocios. </a:t>
            </a:r>
            <a:r>
              <a:rPr lang="es-MX" sz="1400" dirty="0"/>
              <a:t>Brasil: MJV Press. </a:t>
            </a:r>
            <a:br>
              <a:rPr lang="es-MX" sz="1400" dirty="0"/>
            </a:br>
            <a:r>
              <a:rPr lang="es-MX" sz="1400" dirty="0"/>
              <a:t>ISBN 978-85-65424-01-1</a:t>
            </a:r>
            <a:endParaRPr lang="es-MX" sz="1300" dirty="0"/>
          </a:p>
        </p:txBody>
      </p:sp>
    </p:spTree>
    <p:extLst>
      <p:ext uri="{BB962C8B-B14F-4D97-AF65-F5344CB8AC3E}">
        <p14:creationId xmlns:p14="http://schemas.microsoft.com/office/powerpoint/2010/main" val="26213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E438694-6C11-4C89-8F60-FA043CDE020E}"/>
              </a:ext>
            </a:extLst>
          </p:cNvPr>
          <p:cNvSpPr/>
          <p:nvPr/>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Gesto de doble toque contorno">
            <a:extLst>
              <a:ext uri="{FF2B5EF4-FFF2-40B4-BE49-F238E27FC236}">
                <a16:creationId xmlns:a16="http://schemas.microsoft.com/office/drawing/2014/main" id="{8E631703-89F0-47E3-B8E2-2BC9654AB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2600" y="4683451"/>
            <a:ext cx="914400" cy="914400"/>
          </a:xfrm>
          <a:prstGeom prst="rect">
            <a:avLst/>
          </a:prstGeom>
        </p:spPr>
      </p:pic>
      <p:sp>
        <p:nvSpPr>
          <p:cNvPr id="11" name="CuadroTexto 10">
            <a:extLst>
              <a:ext uri="{FF2B5EF4-FFF2-40B4-BE49-F238E27FC236}">
                <a16:creationId xmlns:a16="http://schemas.microsoft.com/office/drawing/2014/main" id="{CDAF1B15-08C4-40DF-8DD5-F634B5207108}"/>
              </a:ext>
            </a:extLst>
          </p:cNvPr>
          <p:cNvSpPr txBox="1"/>
          <p:nvPr/>
        </p:nvSpPr>
        <p:spPr>
          <a:xfrm>
            <a:off x="2838450" y="3534885"/>
            <a:ext cx="3467100" cy="1600438"/>
          </a:xfrm>
          <a:prstGeom prst="rect">
            <a:avLst/>
          </a:prstGeom>
          <a:noFill/>
        </p:spPr>
        <p:txBody>
          <a:bodyPr wrap="square">
            <a:spAutoFit/>
          </a:bodyPr>
          <a:lstStyle/>
          <a:p>
            <a:r>
              <a:rPr lang="es-MX" sz="1400" b="1" dirty="0"/>
              <a:t>Respiración contando</a:t>
            </a:r>
            <a:br>
              <a:rPr lang="es-ES" sz="1400" dirty="0"/>
            </a:br>
            <a:br>
              <a:rPr lang="es-ES" sz="1400" dirty="0"/>
            </a:br>
            <a:r>
              <a:rPr lang="es-ES" sz="1400" dirty="0"/>
              <a:t>Realiza el siguiente ejercicio mental que te ayudará a mejorar tu concentración antes de empezar.</a:t>
            </a:r>
            <a:br>
              <a:rPr lang="es-ES" sz="1400" dirty="0"/>
            </a:br>
            <a:r>
              <a:rPr lang="es-MX" sz="1400" dirty="0">
                <a:hlinkClick r:id="rId4"/>
              </a:rPr>
              <a:t>https://youtu.be/dq_U-RxkcFY</a:t>
            </a:r>
            <a:endParaRPr lang="es-MX" sz="1400" dirty="0"/>
          </a:p>
          <a:p>
            <a:endParaRPr lang="es-MX" sz="1400" dirty="0"/>
          </a:p>
        </p:txBody>
      </p:sp>
      <p:sp>
        <p:nvSpPr>
          <p:cNvPr id="5" name="Rectángulo 4">
            <a:extLst>
              <a:ext uri="{FF2B5EF4-FFF2-40B4-BE49-F238E27FC236}">
                <a16:creationId xmlns:a16="http://schemas.microsoft.com/office/drawing/2014/main" id="{5A890079-E720-A55A-AAE2-7DDE15D5CDE8}"/>
              </a:ext>
            </a:extLst>
          </p:cNvPr>
          <p:cNvSpPr/>
          <p:nvPr/>
        </p:nvSpPr>
        <p:spPr>
          <a:xfrm>
            <a:off x="457200" y="0"/>
            <a:ext cx="3429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Bienestar-mindfulness</a:t>
            </a:r>
            <a:endParaRPr lang="es-MX" sz="1800" dirty="0">
              <a:solidFill>
                <a:schemeClr val="bg1"/>
              </a:solidFill>
              <a:latin typeface="Montserrat SemiBold" panose="00000700000000000000" pitchFamily="2" charset="0"/>
            </a:endParaRPr>
          </a:p>
        </p:txBody>
      </p:sp>
      <p:pic>
        <p:nvPicPr>
          <p:cNvPr id="6" name="9 Imagen" descr="LS_MINDFULNES.png">
            <a:extLst>
              <a:ext uri="{FF2B5EF4-FFF2-40B4-BE49-F238E27FC236}">
                <a16:creationId xmlns:a16="http://schemas.microsoft.com/office/drawing/2014/main" id="{6D89131A-E81D-52BD-B487-B7041785DC52}"/>
              </a:ext>
            </a:extLst>
          </p:cNvPr>
          <p:cNvPicPr>
            <a:picLocks noChangeAspect="1"/>
          </p:cNvPicPr>
          <p:nvPr/>
        </p:nvPicPr>
        <p:blipFill>
          <a:blip r:embed="rId5"/>
          <a:stretch>
            <a:fillRect/>
          </a:stretch>
        </p:blipFill>
        <p:spPr>
          <a:xfrm>
            <a:off x="2738438" y="1770391"/>
            <a:ext cx="3738562" cy="1869280"/>
          </a:xfrm>
          <a:prstGeom prst="rect">
            <a:avLst/>
          </a:prstGeom>
        </p:spPr>
      </p:pic>
    </p:spTree>
    <p:extLst>
      <p:ext uri="{BB962C8B-B14F-4D97-AF65-F5344CB8AC3E}">
        <p14:creationId xmlns:p14="http://schemas.microsoft.com/office/powerpoint/2010/main" val="412060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ítulo 45">
            <a:extLst>
              <a:ext uri="{FF2B5EF4-FFF2-40B4-BE49-F238E27FC236}">
                <a16:creationId xmlns:a16="http://schemas.microsoft.com/office/drawing/2014/main" id="{CF27A87D-1762-4285-8A34-2CF90CA2DA3D}"/>
              </a:ext>
            </a:extLst>
          </p:cNvPr>
          <p:cNvSpPr>
            <a:spLocks noGrp="1"/>
          </p:cNvSpPr>
          <p:nvPr>
            <p:ph type="title" idx="4294967295"/>
          </p:nvPr>
        </p:nvSpPr>
        <p:spPr>
          <a:xfrm>
            <a:off x="629478" y="2057400"/>
            <a:ext cx="4114800" cy="1371600"/>
          </a:xfrm>
          <a:prstGeom prst="rect">
            <a:avLst/>
          </a:prstGeom>
        </p:spPr>
        <p:txBody>
          <a:bodyPr lIns="91440" tIns="45720" rIns="91440" bIns="45720" anchor="ctr">
            <a:normAutofit fontScale="90000"/>
          </a:bodyPr>
          <a:lstStyle/>
          <a:p>
            <a:pPr algn="ctr"/>
            <a:r>
              <a:rPr lang="es-ES" sz="3200" dirty="0">
                <a:solidFill>
                  <a:schemeClr val="bg1"/>
                </a:solidFill>
              </a:rPr>
              <a:t>Técnicas y Metodologías de la Innovación</a:t>
            </a:r>
            <a:endParaRPr lang="es-MX" sz="3150" dirty="0">
              <a:solidFill>
                <a:schemeClr val="bg1"/>
              </a:solidFill>
            </a:endParaRPr>
          </a:p>
        </p:txBody>
      </p:sp>
      <p:sp>
        <p:nvSpPr>
          <p:cNvPr id="5" name="Título 45">
            <a:extLst>
              <a:ext uri="{FF2B5EF4-FFF2-40B4-BE49-F238E27FC236}">
                <a16:creationId xmlns:a16="http://schemas.microsoft.com/office/drawing/2014/main" id="{5D7D9ECA-5C87-43F9-A692-C72EF8EEFFC0}"/>
              </a:ext>
            </a:extLst>
          </p:cNvPr>
          <p:cNvSpPr txBox="1">
            <a:spLocks/>
          </p:cNvSpPr>
          <p:nvPr/>
        </p:nvSpPr>
        <p:spPr>
          <a:xfrm>
            <a:off x="1182756" y="3787913"/>
            <a:ext cx="3008244" cy="3070088"/>
          </a:xfrm>
          <a:prstGeom prst="rect">
            <a:avLst/>
          </a:prstGeom>
        </p:spPr>
        <p:txBody>
          <a:bodyPr lIns="0" tIns="0" rIns="0" bIns="0" anchor="ctr"/>
          <a:lstStyle>
            <a:lvl1pPr algn="ctr">
              <a:defRPr sz="3177" b="1" i="0">
                <a:solidFill>
                  <a:schemeClr val="bg1"/>
                </a:solidFill>
                <a:latin typeface="Montserrat"/>
                <a:ea typeface="+mj-ea"/>
                <a:cs typeface="Montserrat"/>
              </a:defRPr>
            </a:lvl1pPr>
          </a:lstStyle>
          <a:p>
            <a:pPr defTabSz="914400"/>
            <a:r>
              <a:rPr lang="es-MX" sz="1800" kern="0" dirty="0">
                <a:latin typeface="Montserrat SemiBold" panose="00000700000000000000" pitchFamily="2" charset="0"/>
              </a:rPr>
              <a:t>Semana 6</a:t>
            </a:r>
            <a:endParaRPr lang="es-MX" sz="1800" b="0" kern="0" dirty="0">
              <a:latin typeface="+mj-lt"/>
            </a:endParaRPr>
          </a:p>
        </p:txBody>
      </p:sp>
      <p:sp>
        <p:nvSpPr>
          <p:cNvPr id="8" name="object 3">
            <a:extLst>
              <a:ext uri="{FF2B5EF4-FFF2-40B4-BE49-F238E27FC236}">
                <a16:creationId xmlns:a16="http://schemas.microsoft.com/office/drawing/2014/main" id="{6D0E933A-3AD3-8668-48C7-427A8EDE2388}"/>
              </a:ext>
            </a:extLst>
          </p:cNvPr>
          <p:cNvSpPr/>
          <p:nvPr/>
        </p:nvSpPr>
        <p:spPr>
          <a:xfrm>
            <a:off x="734290" y="3810000"/>
            <a:ext cx="4017818" cy="685800"/>
          </a:xfrm>
          <a:custGeom>
            <a:avLst/>
            <a:gdLst/>
            <a:ahLst/>
            <a:cxnLst/>
            <a:rect l="l" t="t" r="r" b="b"/>
            <a:pathLst>
              <a:path w="3994785" h="591185">
                <a:moveTo>
                  <a:pt x="3698849" y="0"/>
                </a:moveTo>
                <a:lnTo>
                  <a:pt x="295376" y="0"/>
                </a:lnTo>
                <a:lnTo>
                  <a:pt x="247465" y="3865"/>
                </a:lnTo>
                <a:lnTo>
                  <a:pt x="202014" y="15058"/>
                </a:lnTo>
                <a:lnTo>
                  <a:pt x="159634" y="32969"/>
                </a:lnTo>
                <a:lnTo>
                  <a:pt x="120931" y="56990"/>
                </a:lnTo>
                <a:lnTo>
                  <a:pt x="86513" y="86513"/>
                </a:lnTo>
                <a:lnTo>
                  <a:pt x="56990" y="120931"/>
                </a:lnTo>
                <a:lnTo>
                  <a:pt x="32969" y="159634"/>
                </a:lnTo>
                <a:lnTo>
                  <a:pt x="15058" y="202014"/>
                </a:lnTo>
                <a:lnTo>
                  <a:pt x="3865" y="247465"/>
                </a:lnTo>
                <a:lnTo>
                  <a:pt x="0" y="295376"/>
                </a:lnTo>
                <a:lnTo>
                  <a:pt x="3865" y="343288"/>
                </a:lnTo>
                <a:lnTo>
                  <a:pt x="15058" y="388738"/>
                </a:lnTo>
                <a:lnTo>
                  <a:pt x="32969" y="431118"/>
                </a:lnTo>
                <a:lnTo>
                  <a:pt x="56990" y="469821"/>
                </a:lnTo>
                <a:lnTo>
                  <a:pt x="86513" y="504239"/>
                </a:lnTo>
                <a:lnTo>
                  <a:pt x="120931" y="533762"/>
                </a:lnTo>
                <a:lnTo>
                  <a:pt x="159634" y="557783"/>
                </a:lnTo>
                <a:lnTo>
                  <a:pt x="202014" y="575694"/>
                </a:lnTo>
                <a:lnTo>
                  <a:pt x="247465" y="586887"/>
                </a:lnTo>
                <a:lnTo>
                  <a:pt x="295376" y="590753"/>
                </a:lnTo>
                <a:lnTo>
                  <a:pt x="3698849" y="590753"/>
                </a:lnTo>
                <a:lnTo>
                  <a:pt x="3746764" y="586887"/>
                </a:lnTo>
                <a:lnTo>
                  <a:pt x="3792216" y="575694"/>
                </a:lnTo>
                <a:lnTo>
                  <a:pt x="3834597" y="557783"/>
                </a:lnTo>
                <a:lnTo>
                  <a:pt x="3873300" y="533762"/>
                </a:lnTo>
                <a:lnTo>
                  <a:pt x="3907716" y="504239"/>
                </a:lnTo>
                <a:lnTo>
                  <a:pt x="3937239" y="469821"/>
                </a:lnTo>
                <a:lnTo>
                  <a:pt x="3961259" y="431118"/>
                </a:lnTo>
                <a:lnTo>
                  <a:pt x="3979168" y="388738"/>
                </a:lnTo>
                <a:lnTo>
                  <a:pt x="3990360" y="343288"/>
                </a:lnTo>
                <a:lnTo>
                  <a:pt x="3994226" y="295376"/>
                </a:lnTo>
                <a:lnTo>
                  <a:pt x="3990360" y="247465"/>
                </a:lnTo>
                <a:lnTo>
                  <a:pt x="3979168" y="202014"/>
                </a:lnTo>
                <a:lnTo>
                  <a:pt x="3961259" y="159634"/>
                </a:lnTo>
                <a:lnTo>
                  <a:pt x="3937239" y="120931"/>
                </a:lnTo>
                <a:lnTo>
                  <a:pt x="3907716" y="86513"/>
                </a:lnTo>
                <a:lnTo>
                  <a:pt x="3873300" y="56990"/>
                </a:lnTo>
                <a:lnTo>
                  <a:pt x="3834597" y="32969"/>
                </a:lnTo>
                <a:lnTo>
                  <a:pt x="3792216" y="15058"/>
                </a:lnTo>
                <a:lnTo>
                  <a:pt x="3746764" y="3865"/>
                </a:lnTo>
                <a:lnTo>
                  <a:pt x="3698849" y="0"/>
                </a:lnTo>
                <a:close/>
              </a:path>
            </a:pathLst>
          </a:custGeom>
          <a:solidFill>
            <a:srgbClr val="2BA645"/>
          </a:solidFill>
        </p:spPr>
        <p:txBody>
          <a:bodyPr wrap="square" lIns="0" tIns="0" rIns="0" bIns="0" rtlCol="0"/>
          <a:lstStyle/>
          <a:p>
            <a:endParaRPr lang="es-MX" sz="1425"/>
          </a:p>
        </p:txBody>
      </p:sp>
      <p:sp>
        <p:nvSpPr>
          <p:cNvPr id="2" name="CuadroTexto 1">
            <a:extLst>
              <a:ext uri="{FF2B5EF4-FFF2-40B4-BE49-F238E27FC236}">
                <a16:creationId xmlns:a16="http://schemas.microsoft.com/office/drawing/2014/main" id="{8BE72991-42B8-4379-B6EB-7804537C358E}"/>
              </a:ext>
            </a:extLst>
          </p:cNvPr>
          <p:cNvSpPr txBox="1"/>
          <p:nvPr/>
        </p:nvSpPr>
        <p:spPr>
          <a:xfrm>
            <a:off x="954156" y="3849469"/>
            <a:ext cx="3465444" cy="646331"/>
          </a:xfrm>
          <a:prstGeom prst="rect">
            <a:avLst/>
          </a:prstGeom>
          <a:noFill/>
        </p:spPr>
        <p:txBody>
          <a:bodyPr wrap="square" rtlCol="0" anchor="ctr">
            <a:spAutoFit/>
          </a:bodyPr>
          <a:lstStyle/>
          <a:p>
            <a:pPr algn="ctr"/>
            <a:r>
              <a:rPr lang="es-ES" dirty="0">
                <a:solidFill>
                  <a:schemeClr val="bg1">
                    <a:lumMod val="95000"/>
                  </a:schemeClr>
                </a:solidFill>
                <a:latin typeface="Montserrat SemiBold" panose="00000700000000000000" pitchFamily="2" charset="0"/>
              </a:rPr>
              <a:t>Prototipo y prueba de la solución propuesta</a:t>
            </a:r>
            <a:endParaRPr lang="es-MX" dirty="0">
              <a:solidFill>
                <a:schemeClr val="bg1">
                  <a:lumMod val="95000"/>
                </a:schemeClr>
              </a:solidFill>
              <a:latin typeface="Montserrat SemiBold" panose="000007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7182F80C-0111-2649-9C7A-AF9EEB690CAE}"/>
              </a:ext>
            </a:extLst>
          </p:cNvPr>
          <p:cNvSpPr txBox="1"/>
          <p:nvPr/>
        </p:nvSpPr>
        <p:spPr>
          <a:xfrm>
            <a:off x="4724398" y="2182505"/>
            <a:ext cx="3962402" cy="2492990"/>
          </a:xfrm>
          <a:prstGeom prst="rect">
            <a:avLst/>
          </a:prstGeom>
          <a:noFill/>
        </p:spPr>
        <p:txBody>
          <a:bodyPr wrap="square" rtlCol="0">
            <a:spAutoFit/>
          </a:bodyPr>
          <a:lstStyle/>
          <a:p>
            <a:r>
              <a:rPr lang="es-MX" sz="1200" b="1" dirty="0">
                <a:solidFill>
                  <a:srgbClr val="000000"/>
                </a:solidFill>
                <a:latin typeface="Montserrat" panose="00000500000000000000" pitchFamily="2" charset="0"/>
              </a:rPr>
              <a:t>¿Qué es un prototipo y para qué nos sirve?</a:t>
            </a:r>
          </a:p>
          <a:p>
            <a:endParaRPr lang="es-MX" sz="1200" dirty="0">
              <a:solidFill>
                <a:srgbClr val="000000"/>
              </a:solidFill>
              <a:latin typeface="Montserrat" panose="00000500000000000000" pitchFamily="2" charset="0"/>
            </a:endParaRPr>
          </a:p>
          <a:p>
            <a:r>
              <a:rPr lang="es-ES" sz="1200" dirty="0">
                <a:latin typeface="Montserrat" panose="00000500000000000000" pitchFamily="2" charset="0"/>
              </a:rPr>
              <a:t>Es una representación de lo que será ese producto, así como lo que será el producto final que el consumidor podrá adquirir. Por lo tanto, su importancia radica en ser una copia fidedigna de todo el proceso de desarrollo, diseño e ideación que sufrió el mismo para su mejora. </a:t>
            </a:r>
          </a:p>
          <a:p>
            <a:endParaRPr lang="es-ES" sz="1200" dirty="0">
              <a:solidFill>
                <a:srgbClr val="000000"/>
              </a:solidFill>
              <a:latin typeface="Montserrat" panose="00000500000000000000" pitchFamily="2" charset="0"/>
            </a:endParaRPr>
          </a:p>
          <a:p>
            <a:r>
              <a:rPr lang="es-ES" sz="1200" dirty="0">
                <a:solidFill>
                  <a:srgbClr val="000000"/>
                </a:solidFill>
                <a:latin typeface="Montserrat" panose="00000500000000000000" pitchFamily="2" charset="0"/>
              </a:rPr>
              <a:t>Además, los prototipos nos permiten realizar los cambios necesarios, detectar áreas de oportunidad, así como disminuir costos que no se tenían contemplados. </a:t>
            </a:r>
            <a:endParaRPr lang="es-MX" sz="1200" dirty="0">
              <a:solidFill>
                <a:srgbClr val="000000"/>
              </a:solidFill>
              <a:latin typeface="Montserrat" panose="00000500000000000000" pitchFamily="2" charset="0"/>
            </a:endParaRPr>
          </a:p>
        </p:txBody>
      </p:sp>
      <p:sp>
        <p:nvSpPr>
          <p:cNvPr id="4" name="Rectángulo 3">
            <a:extLst>
              <a:ext uri="{FF2B5EF4-FFF2-40B4-BE49-F238E27FC236}">
                <a16:creationId xmlns:a16="http://schemas.microsoft.com/office/drawing/2014/main" id="{83E5DA5E-66B0-FBAE-6211-15653814BEBD}"/>
              </a:ext>
            </a:extLst>
          </p:cNvPr>
          <p:cNvSpPr/>
          <p:nvPr/>
        </p:nvSpPr>
        <p:spPr>
          <a:xfrm>
            <a:off x="4213261" y="12954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7C7FCAAA-5994-60EF-B4D7-45099122786C}"/>
              </a:ext>
            </a:extLst>
          </p:cNvPr>
          <p:cNvPicPr>
            <a:picLocks noChangeAspect="1"/>
          </p:cNvPicPr>
          <p:nvPr/>
        </p:nvPicPr>
        <p:blipFill>
          <a:blip r:embed="rId3">
            <a:extLst>
              <a:ext uri="{28A0092B-C50C-407E-A947-70E740481C1C}">
                <a14:useLocalDpi xmlns:a14="http://schemas.microsoft.com/office/drawing/2010/main" val="0"/>
              </a:ext>
            </a:extLst>
          </a:blip>
          <a:srcRect l="24498" r="24498"/>
          <a:stretch/>
        </p:blipFill>
        <p:spPr>
          <a:xfrm>
            <a:off x="0" y="1295400"/>
            <a:ext cx="4213261" cy="4648200"/>
          </a:xfrm>
          <a:prstGeom prst="rect">
            <a:avLst/>
          </a:prstGeom>
        </p:spPr>
      </p:pic>
    </p:spTree>
    <p:extLst>
      <p:ext uri="{BB962C8B-B14F-4D97-AF65-F5344CB8AC3E}">
        <p14:creationId xmlns:p14="http://schemas.microsoft.com/office/powerpoint/2010/main" val="3160058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7182F80C-0111-2649-9C7A-AF9EEB690CAE}"/>
              </a:ext>
            </a:extLst>
          </p:cNvPr>
          <p:cNvSpPr txBox="1"/>
          <p:nvPr/>
        </p:nvSpPr>
        <p:spPr>
          <a:xfrm>
            <a:off x="533400" y="1295400"/>
            <a:ext cx="8001002" cy="492443"/>
          </a:xfrm>
          <a:prstGeom prst="rect">
            <a:avLst/>
          </a:prstGeom>
          <a:noFill/>
        </p:spPr>
        <p:txBody>
          <a:bodyPr wrap="square" rtlCol="0">
            <a:spAutoFit/>
          </a:bodyPr>
          <a:lstStyle/>
          <a:p>
            <a:r>
              <a:rPr lang="es-ES" sz="1300" dirty="0">
                <a:latin typeface="Montserrat" panose="00000500000000000000" pitchFamily="2" charset="0"/>
              </a:rPr>
              <a:t>Un prototipo nos da la oportunidad de aprender y probar el producto o servicio que estamos ideando.</a:t>
            </a:r>
            <a:endParaRPr lang="es-MX" sz="1300" dirty="0">
              <a:latin typeface="Montserrat" panose="00000500000000000000" pitchFamily="2" charset="0"/>
            </a:endParaRPr>
          </a:p>
        </p:txBody>
      </p:sp>
      <p:sp>
        <p:nvSpPr>
          <p:cNvPr id="7" name="CuadroTexto 6">
            <a:extLst>
              <a:ext uri="{FF2B5EF4-FFF2-40B4-BE49-F238E27FC236}">
                <a16:creationId xmlns:a16="http://schemas.microsoft.com/office/drawing/2014/main" id="{9CEC6EC1-1CB4-8E46-A128-5BC435DBC548}"/>
              </a:ext>
            </a:extLst>
          </p:cNvPr>
          <p:cNvSpPr txBox="1"/>
          <p:nvPr/>
        </p:nvSpPr>
        <p:spPr>
          <a:xfrm>
            <a:off x="533400" y="5105400"/>
            <a:ext cx="8001002" cy="892552"/>
          </a:xfrm>
          <a:prstGeom prst="rect">
            <a:avLst/>
          </a:prstGeom>
          <a:noFill/>
        </p:spPr>
        <p:txBody>
          <a:bodyPr wrap="square" rtlCol="0">
            <a:spAutoFit/>
          </a:bodyPr>
          <a:lstStyle/>
          <a:p>
            <a:r>
              <a:rPr lang="es-ES" sz="1300" dirty="0"/>
              <a:t>En conclusión, reducen las incertidumbres del proyecto y son una forma relativamente rápida de anticipar posibles problemas, identificar y abandonar aquellas soluciones que no sean viables o que no serían aceptadas por el usuario al momento de sacar el producto, servicio o proceso.</a:t>
            </a:r>
            <a:endParaRPr lang="es-MX" sz="1300" dirty="0">
              <a:latin typeface="Montserrat" panose="00000500000000000000" pitchFamily="2" charset="0"/>
            </a:endParaRPr>
          </a:p>
        </p:txBody>
      </p:sp>
      <p:pic>
        <p:nvPicPr>
          <p:cNvPr id="3" name="Imagen 2">
            <a:extLst>
              <a:ext uri="{FF2B5EF4-FFF2-40B4-BE49-F238E27FC236}">
                <a16:creationId xmlns:a16="http://schemas.microsoft.com/office/drawing/2014/main" id="{786DED08-30C7-ED12-235E-25EECD3BB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109" y="1970322"/>
            <a:ext cx="5579781" cy="2907774"/>
          </a:xfrm>
          <a:prstGeom prst="rect">
            <a:avLst/>
          </a:prstGeom>
        </p:spPr>
      </p:pic>
    </p:spTree>
    <p:extLst>
      <p:ext uri="{BB962C8B-B14F-4D97-AF65-F5344CB8AC3E}">
        <p14:creationId xmlns:p14="http://schemas.microsoft.com/office/powerpoint/2010/main" val="43680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457198" y="1295400"/>
            <a:ext cx="8229601" cy="276999"/>
          </a:xfrm>
          <a:prstGeom prst="rect">
            <a:avLst/>
          </a:prstGeom>
          <a:noFill/>
        </p:spPr>
        <p:txBody>
          <a:bodyPr wrap="square" rtlCol="0">
            <a:spAutoFit/>
          </a:bodyPr>
          <a:lstStyle/>
          <a:p>
            <a:pPr algn="ctr"/>
            <a:r>
              <a:rPr lang="es-ES" sz="1200" dirty="0">
                <a:solidFill>
                  <a:srgbClr val="444444"/>
                </a:solidFill>
                <a:latin typeface="Montserrat" panose="00000500000000000000" pitchFamily="2" charset="0"/>
              </a:rPr>
              <a:t>Existen dos clasificaciones generales de los prototipos.</a:t>
            </a:r>
            <a:endParaRPr lang="es-MX" sz="1200" dirty="0">
              <a:latin typeface="Montserrat" panose="00000500000000000000" pitchFamily="2" charset="0"/>
            </a:endParaRPr>
          </a:p>
        </p:txBody>
      </p:sp>
      <p:sp>
        <p:nvSpPr>
          <p:cNvPr id="5" name="CuadroTexto 4">
            <a:extLst>
              <a:ext uri="{FF2B5EF4-FFF2-40B4-BE49-F238E27FC236}">
                <a16:creationId xmlns:a16="http://schemas.microsoft.com/office/drawing/2014/main" id="{EDB485A2-7330-C866-0344-C6D2195A40FD}"/>
              </a:ext>
            </a:extLst>
          </p:cNvPr>
          <p:cNvSpPr txBox="1"/>
          <p:nvPr/>
        </p:nvSpPr>
        <p:spPr>
          <a:xfrm>
            <a:off x="510251" y="5846320"/>
            <a:ext cx="1066800" cy="369332"/>
          </a:xfrm>
          <a:prstGeom prst="rect">
            <a:avLst/>
          </a:prstGeom>
          <a:noFill/>
        </p:spPr>
        <p:txBody>
          <a:bodyPr wrap="square" rtlCol="0">
            <a:spAutoFit/>
          </a:bodyPr>
          <a:lstStyle/>
          <a:p>
            <a:pPr lvl="0"/>
            <a:r>
              <a:rPr lang="es-ES" sz="900" dirty="0">
                <a:solidFill>
                  <a:schemeClr val="bg1"/>
                </a:solidFill>
                <a:latin typeface="Montserrat" panose="00000500000000000000" pitchFamily="2" charset="0"/>
              </a:rPr>
              <a:t>Brainstorming</a:t>
            </a:r>
          </a:p>
          <a:p>
            <a:endParaRPr lang="es-MX" sz="900" dirty="0"/>
          </a:p>
        </p:txBody>
      </p:sp>
      <p:sp>
        <p:nvSpPr>
          <p:cNvPr id="8" name="CuadroTexto 7">
            <a:extLst>
              <a:ext uri="{FF2B5EF4-FFF2-40B4-BE49-F238E27FC236}">
                <a16:creationId xmlns:a16="http://schemas.microsoft.com/office/drawing/2014/main" id="{8FA96A53-3324-610F-6990-481CB308C52A}"/>
              </a:ext>
            </a:extLst>
          </p:cNvPr>
          <p:cNvSpPr txBox="1"/>
          <p:nvPr/>
        </p:nvSpPr>
        <p:spPr>
          <a:xfrm>
            <a:off x="495299" y="2569720"/>
            <a:ext cx="1066800" cy="677108"/>
          </a:xfrm>
          <a:prstGeom prst="rect">
            <a:avLst/>
          </a:prstGeom>
          <a:noFill/>
        </p:spPr>
        <p:txBody>
          <a:bodyPr wrap="square" rtlCol="0">
            <a:spAutoFit/>
          </a:bodyPr>
          <a:lstStyle/>
          <a:p>
            <a:pPr lvl="0" algn="ctr"/>
            <a:r>
              <a:rPr lang="es-ES" sz="1200" dirty="0">
                <a:solidFill>
                  <a:schemeClr val="bg1"/>
                </a:solidFill>
                <a:latin typeface="Montserrat" panose="00000500000000000000" pitchFamily="2" charset="0"/>
              </a:rPr>
              <a:t>Taller de cocreación</a:t>
            </a:r>
          </a:p>
          <a:p>
            <a:endParaRPr lang="es-MX" sz="1400" dirty="0">
              <a:solidFill>
                <a:schemeClr val="bg1"/>
              </a:solidFill>
            </a:endParaRPr>
          </a:p>
        </p:txBody>
      </p:sp>
      <p:pic>
        <p:nvPicPr>
          <p:cNvPr id="3" name="Imagen 2">
            <a:extLst>
              <a:ext uri="{FF2B5EF4-FFF2-40B4-BE49-F238E27FC236}">
                <a16:creationId xmlns:a16="http://schemas.microsoft.com/office/drawing/2014/main" id="{41B9DF16-5BB5-3F2E-5D46-BB0CD970D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 y="1676400"/>
            <a:ext cx="9144000" cy="4623758"/>
          </a:xfrm>
          <a:prstGeom prst="rect">
            <a:avLst/>
          </a:prstGeom>
        </p:spPr>
      </p:pic>
    </p:spTree>
    <p:extLst>
      <p:ext uri="{BB962C8B-B14F-4D97-AF65-F5344CB8AC3E}">
        <p14:creationId xmlns:p14="http://schemas.microsoft.com/office/powerpoint/2010/main" val="3987901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4850726" y="2051621"/>
            <a:ext cx="3810001" cy="3693319"/>
          </a:xfrm>
          <a:prstGeom prst="rect">
            <a:avLst/>
          </a:prstGeom>
          <a:noFill/>
        </p:spPr>
        <p:txBody>
          <a:bodyPr wrap="square" rtlCol="0">
            <a:spAutoFit/>
          </a:bodyPr>
          <a:lstStyle/>
          <a:p>
            <a:r>
              <a:rPr lang="es-ES" sz="1300" dirty="0">
                <a:latin typeface="Montserrat" panose="00000500000000000000" pitchFamily="2" charset="0"/>
              </a:rPr>
              <a:t>La marca “Grill </a:t>
            </a:r>
            <a:r>
              <a:rPr lang="es-ES" sz="1300" dirty="0" err="1">
                <a:latin typeface="Montserrat" panose="00000500000000000000" pitchFamily="2" charset="0"/>
              </a:rPr>
              <a:t>on</a:t>
            </a:r>
            <a:r>
              <a:rPr lang="es-ES" sz="1300" dirty="0">
                <a:latin typeface="Montserrat" panose="00000500000000000000" pitchFamily="2" charset="0"/>
              </a:rPr>
              <a:t> box” es un buen ejemplo de innovación y de la aplicación del </a:t>
            </a:r>
            <a:r>
              <a:rPr lang="es-ES" sz="1300" dirty="0" err="1">
                <a:latin typeface="Montserrat" panose="00000500000000000000" pitchFamily="2" charset="0"/>
              </a:rPr>
              <a:t>design</a:t>
            </a:r>
            <a:r>
              <a:rPr lang="es-ES" sz="1300" dirty="0">
                <a:latin typeface="Montserrat" panose="00000500000000000000" pitchFamily="2" charset="0"/>
              </a:rPr>
              <a:t> </a:t>
            </a:r>
            <a:r>
              <a:rPr lang="es-ES" sz="1300" dirty="0" err="1">
                <a:latin typeface="Montserrat" panose="00000500000000000000" pitchFamily="2" charset="0"/>
              </a:rPr>
              <a:t>thinking</a:t>
            </a:r>
            <a:r>
              <a:rPr lang="es-ES" sz="1300" dirty="0">
                <a:latin typeface="Montserrat" panose="00000500000000000000" pitchFamily="2" charset="0"/>
              </a:rPr>
              <a:t>. Utilizando esta metodología, la empresa detectó varios </a:t>
            </a:r>
            <a:r>
              <a:rPr lang="es-ES" sz="1300" dirty="0" err="1">
                <a:latin typeface="Montserrat" panose="00000500000000000000" pitchFamily="2" charset="0"/>
              </a:rPr>
              <a:t>insights</a:t>
            </a:r>
            <a:r>
              <a:rPr lang="es-ES" sz="1300" dirty="0">
                <a:latin typeface="Montserrat" panose="00000500000000000000" pitchFamily="2" charset="0"/>
              </a:rPr>
              <a:t> respecto al consumo de carne asada. Desarrolló un concepto para atender estas necesidades y </a:t>
            </a:r>
            <a:r>
              <a:rPr lang="es-ES" sz="1300" spc="-30" dirty="0">
                <a:latin typeface="Montserrat" panose="00000500000000000000" pitchFamily="2" charset="0"/>
              </a:rPr>
              <a:t>ofrecer experiencias nuevas para redescubrir </a:t>
            </a:r>
            <a:r>
              <a:rPr lang="es-ES" sz="1300" dirty="0">
                <a:latin typeface="Montserrat" panose="00000500000000000000" pitchFamily="2" charset="0"/>
              </a:rPr>
              <a:t>la carne asada. Su oferta es comida para el asador </a:t>
            </a:r>
            <a:r>
              <a:rPr lang="es-ES" sz="1300" dirty="0" err="1">
                <a:latin typeface="Montserrat" panose="00000500000000000000" pitchFamily="2" charset="0"/>
              </a:rPr>
              <a:t>ready</a:t>
            </a:r>
            <a:r>
              <a:rPr lang="es-ES" sz="1300" dirty="0">
                <a:latin typeface="Montserrat" panose="00000500000000000000" pitchFamily="2" charset="0"/>
              </a:rPr>
              <a:t> </a:t>
            </a:r>
            <a:r>
              <a:rPr lang="es-ES" sz="1300" dirty="0" err="1">
                <a:latin typeface="Montserrat" panose="00000500000000000000" pitchFamily="2" charset="0"/>
              </a:rPr>
              <a:t>to</a:t>
            </a:r>
            <a:r>
              <a:rPr lang="es-ES" sz="1300" dirty="0">
                <a:latin typeface="Montserrat" panose="00000500000000000000" pitchFamily="2" charset="0"/>
              </a:rPr>
              <a:t> grill, cada mes sale una receta nueva y la empresa envía una caja con la receta y con todos los ingredientes necesarios y de manera dosificada para hacerla. Básicamente, lo único que el consumidor tiene que hacer es prender el asador y mezclar los ingredientes de acuerdo a la receta.</a:t>
            </a:r>
          </a:p>
          <a:p>
            <a:endParaRPr lang="es-ES" sz="1300" dirty="0">
              <a:latin typeface="Montserrat" panose="00000500000000000000" pitchFamily="2" charset="0"/>
            </a:endParaRPr>
          </a:p>
          <a:p>
            <a:r>
              <a:rPr lang="es-ES" sz="1300" dirty="0">
                <a:latin typeface="Montserrat" panose="00000500000000000000" pitchFamily="2" charset="0"/>
              </a:rPr>
              <a:t>¿Qué opinas de su innovación y prototipo?</a:t>
            </a:r>
            <a:endParaRPr lang="es-MX" sz="1300" dirty="0">
              <a:latin typeface="Montserrat" panose="00000500000000000000" pitchFamily="2" charset="0"/>
            </a:endParaRPr>
          </a:p>
        </p:txBody>
      </p:sp>
      <p:pic>
        <p:nvPicPr>
          <p:cNvPr id="8" name="Imagen 7">
            <a:extLst>
              <a:ext uri="{FF2B5EF4-FFF2-40B4-BE49-F238E27FC236}">
                <a16:creationId xmlns:a16="http://schemas.microsoft.com/office/drawing/2014/main" id="{F2CD65CF-F072-0B11-38FD-5362C23752B8}"/>
              </a:ext>
            </a:extLst>
          </p:cNvPr>
          <p:cNvPicPr>
            <a:picLocks noChangeAspect="1"/>
          </p:cNvPicPr>
          <p:nvPr/>
        </p:nvPicPr>
        <p:blipFill>
          <a:blip r:embed="rId2">
            <a:extLst>
              <a:ext uri="{28A0092B-C50C-407E-A947-70E740481C1C}">
                <a14:useLocalDpi xmlns:a14="http://schemas.microsoft.com/office/drawing/2010/main" val="0"/>
              </a:ext>
            </a:extLst>
          </a:blip>
          <a:srcRect l="20763" r="20763"/>
          <a:stretch/>
        </p:blipFill>
        <p:spPr>
          <a:xfrm>
            <a:off x="-1" y="1295400"/>
            <a:ext cx="4565982" cy="5205763"/>
          </a:xfrm>
          <a:prstGeom prst="rect">
            <a:avLst/>
          </a:prstGeom>
        </p:spPr>
      </p:pic>
    </p:spTree>
    <p:extLst>
      <p:ext uri="{BB962C8B-B14F-4D97-AF65-F5344CB8AC3E}">
        <p14:creationId xmlns:p14="http://schemas.microsoft.com/office/powerpoint/2010/main" val="3632733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CA55503-C2EE-9B69-C964-445B32F21383}"/>
              </a:ext>
            </a:extLst>
          </p:cNvPr>
          <p:cNvSpPr txBox="1"/>
          <p:nvPr/>
        </p:nvSpPr>
        <p:spPr>
          <a:xfrm>
            <a:off x="723899" y="1514391"/>
            <a:ext cx="3314702" cy="492443"/>
          </a:xfrm>
          <a:prstGeom prst="rect">
            <a:avLst/>
          </a:prstGeom>
          <a:noFill/>
        </p:spPr>
        <p:txBody>
          <a:bodyPr wrap="square" rtlCol="0">
            <a:spAutoFit/>
          </a:bodyPr>
          <a:lstStyle/>
          <a:p>
            <a:r>
              <a:rPr lang="es-MX" sz="1300" dirty="0">
                <a:latin typeface="Montserrat" panose="00000500000000000000" pitchFamily="2" charset="0"/>
                <a:cs typeface="Arial" panose="020B0604020202020204" pitchFamily="34" charset="0"/>
              </a:rPr>
              <a:t>Reflexiona sobre lo aprendido en el tema y responde lo siguiente.</a:t>
            </a:r>
            <a:endParaRPr lang="es-MX" sz="1300" dirty="0">
              <a:latin typeface="Montserrat" panose="00000500000000000000" pitchFamily="2" charset="0"/>
            </a:endParaRPr>
          </a:p>
        </p:txBody>
      </p:sp>
      <p:sp>
        <p:nvSpPr>
          <p:cNvPr id="7" name="CuadroTexto 6">
            <a:extLst>
              <a:ext uri="{FF2B5EF4-FFF2-40B4-BE49-F238E27FC236}">
                <a16:creationId xmlns:a16="http://schemas.microsoft.com/office/drawing/2014/main" id="{39234B4A-1173-32C0-5864-78575DBFFB22}"/>
              </a:ext>
            </a:extLst>
          </p:cNvPr>
          <p:cNvSpPr txBox="1"/>
          <p:nvPr/>
        </p:nvSpPr>
        <p:spPr>
          <a:xfrm>
            <a:off x="1088399" y="2181192"/>
            <a:ext cx="2932839" cy="3693319"/>
          </a:xfrm>
          <a:prstGeom prst="rect">
            <a:avLst/>
          </a:prstGeom>
          <a:noFill/>
        </p:spPr>
        <p:txBody>
          <a:bodyPr wrap="square" rtlCol="0">
            <a:spAutoFit/>
          </a:bodyPr>
          <a:lstStyle/>
          <a:p>
            <a:r>
              <a:rPr lang="es-ES" sz="1300" dirty="0">
                <a:latin typeface="Montserrat" panose="00000500000000000000" pitchFamily="2" charset="0"/>
              </a:rPr>
              <a:t>En parejas, realicen un mapa mental en el que incluyan lo siguiente.</a:t>
            </a:r>
            <a:br>
              <a:rPr lang="es-ES" sz="1300" dirty="0">
                <a:latin typeface="Montserrat" panose="00000500000000000000" pitchFamily="2" charset="0"/>
              </a:rPr>
            </a:br>
            <a:br>
              <a:rPr lang="es-ES" sz="1300" dirty="0">
                <a:latin typeface="Montserrat" panose="00000500000000000000" pitchFamily="2" charset="0"/>
              </a:rPr>
            </a:br>
            <a:r>
              <a:rPr lang="es-ES" sz="1300" b="1" dirty="0">
                <a:solidFill>
                  <a:srgbClr val="2AA645"/>
                </a:solidFill>
              </a:rPr>
              <a:t>a. </a:t>
            </a:r>
            <a:r>
              <a:rPr lang="es-ES" sz="1300" dirty="0">
                <a:latin typeface="Montserrat" panose="00000500000000000000" pitchFamily="2" charset="0"/>
              </a:rPr>
              <a:t>La importancia de elaborar prototipos en el proceso de innovación</a:t>
            </a:r>
          </a:p>
          <a:p>
            <a:br>
              <a:rPr lang="es-ES" sz="1300" dirty="0">
                <a:latin typeface="Montserrat" panose="00000500000000000000" pitchFamily="2" charset="0"/>
              </a:rPr>
            </a:br>
            <a:r>
              <a:rPr lang="es-ES" sz="1300" b="1" dirty="0">
                <a:solidFill>
                  <a:srgbClr val="2AA645"/>
                </a:solidFill>
              </a:rPr>
              <a:t>b. </a:t>
            </a:r>
            <a:r>
              <a:rPr lang="es-ES" sz="1300" dirty="0">
                <a:latin typeface="Montserrat" panose="00000500000000000000" pitchFamily="2" charset="0"/>
              </a:rPr>
              <a:t>Las dos clasificaciones generales de prototipos</a:t>
            </a:r>
          </a:p>
          <a:p>
            <a:endParaRPr lang="es-ES" sz="1300" dirty="0">
              <a:latin typeface="Montserrat" panose="00000500000000000000" pitchFamily="2" charset="0"/>
            </a:endParaRPr>
          </a:p>
          <a:p>
            <a:r>
              <a:rPr lang="es-ES" sz="1300" b="1" dirty="0">
                <a:solidFill>
                  <a:srgbClr val="2AA645"/>
                </a:solidFill>
              </a:rPr>
              <a:t>c. </a:t>
            </a:r>
            <a:r>
              <a:rPr lang="es-ES" sz="1300" dirty="0">
                <a:latin typeface="Montserrat" panose="00000500000000000000" pitchFamily="2" charset="0"/>
              </a:rPr>
              <a:t>Las diferentes técnicas para elaborar prototipos</a:t>
            </a:r>
          </a:p>
          <a:p>
            <a:br>
              <a:rPr lang="es-ES" sz="1300" dirty="0">
                <a:latin typeface="Montserrat" panose="00000500000000000000" pitchFamily="2" charset="0"/>
              </a:rPr>
            </a:br>
            <a:r>
              <a:rPr lang="es-ES" sz="1300" dirty="0">
                <a:latin typeface="Montserrat" panose="00000500000000000000" pitchFamily="2" charset="0"/>
              </a:rPr>
              <a:t>No olvides incluir una conclusión del aprendizaje obtenido durante el desarrollo de tu actividad. </a:t>
            </a:r>
          </a:p>
        </p:txBody>
      </p:sp>
      <p:pic>
        <p:nvPicPr>
          <p:cNvPr id="9" name="Imagen 8">
            <a:extLst>
              <a:ext uri="{FF2B5EF4-FFF2-40B4-BE49-F238E27FC236}">
                <a16:creationId xmlns:a16="http://schemas.microsoft.com/office/drawing/2014/main" id="{6EAFF366-E273-29FD-6E9C-DFF357075A7C}"/>
              </a:ext>
            </a:extLst>
          </p:cNvPr>
          <p:cNvPicPr>
            <a:picLocks noChangeAspect="1"/>
          </p:cNvPicPr>
          <p:nvPr/>
        </p:nvPicPr>
        <p:blipFill rotWithShape="1">
          <a:blip r:embed="rId2">
            <a:extLst>
              <a:ext uri="{28A0092B-C50C-407E-A947-70E740481C1C}">
                <a14:useLocalDpi xmlns:a14="http://schemas.microsoft.com/office/drawing/2010/main" val="0"/>
              </a:ext>
            </a:extLst>
          </a:blip>
          <a:srcRect l="-218" r="34390"/>
          <a:stretch/>
        </p:blipFill>
        <p:spPr>
          <a:xfrm>
            <a:off x="4554254" y="1104900"/>
            <a:ext cx="4589745" cy="4648200"/>
          </a:xfrm>
          <a:prstGeom prst="rect">
            <a:avLst/>
          </a:prstGeom>
        </p:spPr>
      </p:pic>
      <p:pic>
        <p:nvPicPr>
          <p:cNvPr id="11" name="Imagen 10" descr="Imagen que contiene Patrón de fondo&#10;&#10;Descripción generada automáticamente">
            <a:extLst>
              <a:ext uri="{FF2B5EF4-FFF2-40B4-BE49-F238E27FC236}">
                <a16:creationId xmlns:a16="http://schemas.microsoft.com/office/drawing/2014/main" id="{62A493E1-6723-B849-4A77-3AA0B6495D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 t="2" r="163" b="83395"/>
          <a:stretch/>
        </p:blipFill>
        <p:spPr>
          <a:xfrm>
            <a:off x="76200" y="1340033"/>
            <a:ext cx="1012199" cy="442800"/>
          </a:xfrm>
          <a:prstGeom prst="rect">
            <a:avLst/>
          </a:prstGeom>
        </p:spPr>
      </p:pic>
    </p:spTree>
    <p:extLst>
      <p:ext uri="{BB962C8B-B14F-4D97-AF65-F5344CB8AC3E}">
        <p14:creationId xmlns:p14="http://schemas.microsoft.com/office/powerpoint/2010/main" val="715811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ítulo 45">
            <a:extLst>
              <a:ext uri="{FF2B5EF4-FFF2-40B4-BE49-F238E27FC236}">
                <a16:creationId xmlns:a16="http://schemas.microsoft.com/office/drawing/2014/main" id="{CF27A87D-1762-4285-8A34-2CF90CA2DA3D}"/>
              </a:ext>
            </a:extLst>
          </p:cNvPr>
          <p:cNvSpPr>
            <a:spLocks noGrp="1"/>
          </p:cNvSpPr>
          <p:nvPr>
            <p:ph type="title" idx="4294967295"/>
          </p:nvPr>
        </p:nvSpPr>
        <p:spPr>
          <a:xfrm>
            <a:off x="629478" y="2057400"/>
            <a:ext cx="4114800" cy="1371600"/>
          </a:xfrm>
          <a:prstGeom prst="rect">
            <a:avLst/>
          </a:prstGeom>
        </p:spPr>
        <p:txBody>
          <a:bodyPr lIns="91440" tIns="45720" rIns="91440" bIns="45720" anchor="ctr">
            <a:normAutofit fontScale="90000"/>
          </a:bodyPr>
          <a:lstStyle/>
          <a:p>
            <a:pPr algn="ctr"/>
            <a:r>
              <a:rPr lang="es-ES" sz="3200" dirty="0">
                <a:solidFill>
                  <a:schemeClr val="bg1"/>
                </a:solidFill>
              </a:rPr>
              <a:t>Técnicas y Metodologías de la Innovación</a:t>
            </a:r>
            <a:endParaRPr lang="es-MX" sz="3150" dirty="0">
              <a:solidFill>
                <a:schemeClr val="bg1"/>
              </a:solidFill>
            </a:endParaRPr>
          </a:p>
        </p:txBody>
      </p:sp>
      <p:sp>
        <p:nvSpPr>
          <p:cNvPr id="5" name="Título 45">
            <a:extLst>
              <a:ext uri="{FF2B5EF4-FFF2-40B4-BE49-F238E27FC236}">
                <a16:creationId xmlns:a16="http://schemas.microsoft.com/office/drawing/2014/main" id="{5D7D9ECA-5C87-43F9-A692-C72EF8EEFFC0}"/>
              </a:ext>
            </a:extLst>
          </p:cNvPr>
          <p:cNvSpPr txBox="1">
            <a:spLocks/>
          </p:cNvSpPr>
          <p:nvPr/>
        </p:nvSpPr>
        <p:spPr>
          <a:xfrm>
            <a:off x="1182756" y="3787913"/>
            <a:ext cx="3008244" cy="3070088"/>
          </a:xfrm>
          <a:prstGeom prst="rect">
            <a:avLst/>
          </a:prstGeom>
        </p:spPr>
        <p:txBody>
          <a:bodyPr lIns="0" tIns="0" rIns="0" bIns="0" anchor="ctr"/>
          <a:lstStyle>
            <a:lvl1pPr algn="ctr">
              <a:defRPr sz="3177" b="1" i="0">
                <a:solidFill>
                  <a:schemeClr val="bg1"/>
                </a:solidFill>
                <a:latin typeface="Montserrat"/>
                <a:ea typeface="+mj-ea"/>
                <a:cs typeface="Montserrat"/>
              </a:defRPr>
            </a:lvl1pPr>
          </a:lstStyle>
          <a:p>
            <a:pPr defTabSz="914400"/>
            <a:r>
              <a:rPr lang="es-MX" sz="1800" kern="0" dirty="0">
                <a:latin typeface="Montserrat SemiBold" panose="00000700000000000000" pitchFamily="2" charset="0"/>
              </a:rPr>
              <a:t>Semana 6</a:t>
            </a:r>
            <a:endParaRPr lang="es-MX" sz="1800" b="0" kern="0" dirty="0">
              <a:latin typeface="+mj-lt"/>
            </a:endParaRPr>
          </a:p>
        </p:txBody>
      </p:sp>
      <p:sp>
        <p:nvSpPr>
          <p:cNvPr id="8" name="object 3">
            <a:extLst>
              <a:ext uri="{FF2B5EF4-FFF2-40B4-BE49-F238E27FC236}">
                <a16:creationId xmlns:a16="http://schemas.microsoft.com/office/drawing/2014/main" id="{6D0E933A-3AD3-8668-48C7-427A8EDE2388}"/>
              </a:ext>
            </a:extLst>
          </p:cNvPr>
          <p:cNvSpPr/>
          <p:nvPr/>
        </p:nvSpPr>
        <p:spPr>
          <a:xfrm>
            <a:off x="734290" y="3810000"/>
            <a:ext cx="4017818" cy="685800"/>
          </a:xfrm>
          <a:custGeom>
            <a:avLst/>
            <a:gdLst/>
            <a:ahLst/>
            <a:cxnLst/>
            <a:rect l="l" t="t" r="r" b="b"/>
            <a:pathLst>
              <a:path w="3994785" h="591185">
                <a:moveTo>
                  <a:pt x="3698849" y="0"/>
                </a:moveTo>
                <a:lnTo>
                  <a:pt x="295376" y="0"/>
                </a:lnTo>
                <a:lnTo>
                  <a:pt x="247465" y="3865"/>
                </a:lnTo>
                <a:lnTo>
                  <a:pt x="202014" y="15058"/>
                </a:lnTo>
                <a:lnTo>
                  <a:pt x="159634" y="32969"/>
                </a:lnTo>
                <a:lnTo>
                  <a:pt x="120931" y="56990"/>
                </a:lnTo>
                <a:lnTo>
                  <a:pt x="86513" y="86513"/>
                </a:lnTo>
                <a:lnTo>
                  <a:pt x="56990" y="120931"/>
                </a:lnTo>
                <a:lnTo>
                  <a:pt x="32969" y="159634"/>
                </a:lnTo>
                <a:lnTo>
                  <a:pt x="15058" y="202014"/>
                </a:lnTo>
                <a:lnTo>
                  <a:pt x="3865" y="247465"/>
                </a:lnTo>
                <a:lnTo>
                  <a:pt x="0" y="295376"/>
                </a:lnTo>
                <a:lnTo>
                  <a:pt x="3865" y="343288"/>
                </a:lnTo>
                <a:lnTo>
                  <a:pt x="15058" y="388738"/>
                </a:lnTo>
                <a:lnTo>
                  <a:pt x="32969" y="431118"/>
                </a:lnTo>
                <a:lnTo>
                  <a:pt x="56990" y="469821"/>
                </a:lnTo>
                <a:lnTo>
                  <a:pt x="86513" y="504239"/>
                </a:lnTo>
                <a:lnTo>
                  <a:pt x="120931" y="533762"/>
                </a:lnTo>
                <a:lnTo>
                  <a:pt x="159634" y="557783"/>
                </a:lnTo>
                <a:lnTo>
                  <a:pt x="202014" y="575694"/>
                </a:lnTo>
                <a:lnTo>
                  <a:pt x="247465" y="586887"/>
                </a:lnTo>
                <a:lnTo>
                  <a:pt x="295376" y="590753"/>
                </a:lnTo>
                <a:lnTo>
                  <a:pt x="3698849" y="590753"/>
                </a:lnTo>
                <a:lnTo>
                  <a:pt x="3746764" y="586887"/>
                </a:lnTo>
                <a:lnTo>
                  <a:pt x="3792216" y="575694"/>
                </a:lnTo>
                <a:lnTo>
                  <a:pt x="3834597" y="557783"/>
                </a:lnTo>
                <a:lnTo>
                  <a:pt x="3873300" y="533762"/>
                </a:lnTo>
                <a:lnTo>
                  <a:pt x="3907716" y="504239"/>
                </a:lnTo>
                <a:lnTo>
                  <a:pt x="3937239" y="469821"/>
                </a:lnTo>
                <a:lnTo>
                  <a:pt x="3961259" y="431118"/>
                </a:lnTo>
                <a:lnTo>
                  <a:pt x="3979168" y="388738"/>
                </a:lnTo>
                <a:lnTo>
                  <a:pt x="3990360" y="343288"/>
                </a:lnTo>
                <a:lnTo>
                  <a:pt x="3994226" y="295376"/>
                </a:lnTo>
                <a:lnTo>
                  <a:pt x="3990360" y="247465"/>
                </a:lnTo>
                <a:lnTo>
                  <a:pt x="3979168" y="202014"/>
                </a:lnTo>
                <a:lnTo>
                  <a:pt x="3961259" y="159634"/>
                </a:lnTo>
                <a:lnTo>
                  <a:pt x="3937239" y="120931"/>
                </a:lnTo>
                <a:lnTo>
                  <a:pt x="3907716" y="86513"/>
                </a:lnTo>
                <a:lnTo>
                  <a:pt x="3873300" y="56990"/>
                </a:lnTo>
                <a:lnTo>
                  <a:pt x="3834597" y="32969"/>
                </a:lnTo>
                <a:lnTo>
                  <a:pt x="3792216" y="15058"/>
                </a:lnTo>
                <a:lnTo>
                  <a:pt x="3746764" y="3865"/>
                </a:lnTo>
                <a:lnTo>
                  <a:pt x="3698849" y="0"/>
                </a:lnTo>
                <a:close/>
              </a:path>
            </a:pathLst>
          </a:custGeom>
          <a:solidFill>
            <a:srgbClr val="2BA645"/>
          </a:solidFill>
        </p:spPr>
        <p:txBody>
          <a:bodyPr wrap="square" lIns="0" tIns="0" rIns="0" bIns="0" rtlCol="0"/>
          <a:lstStyle/>
          <a:p>
            <a:endParaRPr lang="es-MX" sz="1425"/>
          </a:p>
        </p:txBody>
      </p:sp>
      <p:sp>
        <p:nvSpPr>
          <p:cNvPr id="2" name="CuadroTexto 1">
            <a:extLst>
              <a:ext uri="{FF2B5EF4-FFF2-40B4-BE49-F238E27FC236}">
                <a16:creationId xmlns:a16="http://schemas.microsoft.com/office/drawing/2014/main" id="{8BE72991-42B8-4379-B6EB-7804537C358E}"/>
              </a:ext>
            </a:extLst>
          </p:cNvPr>
          <p:cNvSpPr txBox="1"/>
          <p:nvPr/>
        </p:nvSpPr>
        <p:spPr>
          <a:xfrm>
            <a:off x="734290" y="3849469"/>
            <a:ext cx="3998846" cy="646331"/>
          </a:xfrm>
          <a:prstGeom prst="rect">
            <a:avLst/>
          </a:prstGeom>
          <a:noFill/>
        </p:spPr>
        <p:txBody>
          <a:bodyPr wrap="square" rtlCol="0" anchor="ctr">
            <a:spAutoFit/>
          </a:bodyPr>
          <a:lstStyle/>
          <a:p>
            <a:pPr algn="ctr"/>
            <a:r>
              <a:rPr lang="es-ES" dirty="0">
                <a:solidFill>
                  <a:schemeClr val="bg1">
                    <a:lumMod val="95000"/>
                  </a:schemeClr>
                </a:solidFill>
                <a:latin typeface="Montserrat SemiBold" panose="00000700000000000000" pitchFamily="2" charset="0"/>
              </a:rPr>
              <a:t>Factores que contribuyen al éxito de un producto o servicio</a:t>
            </a:r>
            <a:endParaRPr lang="es-MX" dirty="0">
              <a:solidFill>
                <a:schemeClr val="bg1">
                  <a:lumMod val="95000"/>
                </a:schemeClr>
              </a:solidFill>
              <a:latin typeface="Montserrat SemiBold" panose="00000700000000000000" pitchFamily="2" charset="0"/>
            </a:endParaRPr>
          </a:p>
        </p:txBody>
      </p:sp>
    </p:spTree>
    <p:extLst>
      <p:ext uri="{BB962C8B-B14F-4D97-AF65-F5344CB8AC3E}">
        <p14:creationId xmlns:p14="http://schemas.microsoft.com/office/powerpoint/2010/main" val="3714381171"/>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ertificados Premium">
      <a:majorFont>
        <a:latin typeface="Montserrat SemiBold"/>
        <a:ea typeface=""/>
        <a:cs typeface=""/>
      </a:majorFont>
      <a:minorFont>
        <a:latin typeface="Montserrat"/>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6811</TotalTime>
  <Words>1010</Words>
  <Application>Microsoft Macintosh PowerPoint</Application>
  <PresentationFormat>Presentación en pantalla (4:3)</PresentationFormat>
  <Paragraphs>66</Paragraphs>
  <Slides>15</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15</vt:i4>
      </vt:variant>
    </vt:vector>
  </HeadingPairs>
  <TitlesOfParts>
    <vt:vector size="20" baseType="lpstr">
      <vt:lpstr>Montserrat</vt:lpstr>
      <vt:lpstr>Arial</vt:lpstr>
      <vt:lpstr>Montserrat SemiBold</vt:lpstr>
      <vt:lpstr>Calibri</vt:lpstr>
      <vt:lpstr>Office Theme</vt:lpstr>
      <vt:lpstr>Presentación de PowerPoint</vt:lpstr>
      <vt:lpstr>Presentación de PowerPoint</vt:lpstr>
      <vt:lpstr>Técnicas y Metodologías de la Innovación</vt:lpstr>
      <vt:lpstr>Presentación de PowerPoint</vt:lpstr>
      <vt:lpstr>Presentación de PowerPoint</vt:lpstr>
      <vt:lpstr>Presentación de PowerPoint</vt:lpstr>
      <vt:lpstr>Presentación de PowerPoint</vt:lpstr>
      <vt:lpstr>Presentación de PowerPoint</vt:lpstr>
      <vt:lpstr>Técnicas y Metodologías de la Innovación</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LIZ MALENI URIBE MARTINEZ</dc:creator>
  <cp:lastModifiedBy>IVAN ALEJANDRO ROCHA MARTINEZ</cp:lastModifiedBy>
  <cp:revision>119</cp:revision>
  <dcterms:created xsi:type="dcterms:W3CDTF">2021-06-10T22:47:14Z</dcterms:created>
  <dcterms:modified xsi:type="dcterms:W3CDTF">2022-04-29T18:04:44Z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