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1"/>
  </p:sldMasterIdLst>
  <p:notesMasterIdLst>
    <p:notesMasterId r:id="rId12"/>
  </p:notesMasterIdLst>
  <p:sldIdLst>
    <p:sldId id="262" r:id="rId2"/>
    <p:sldId id="291" r:id="rId3"/>
    <p:sldId id="257" r:id="rId4"/>
    <p:sldId id="466" r:id="rId5"/>
    <p:sldId id="479" r:id="rId6"/>
    <p:sldId id="476" r:id="rId7"/>
    <p:sldId id="493" r:id="rId8"/>
    <p:sldId id="482" r:id="rId9"/>
    <p:sldId id="492" r:id="rId10"/>
    <p:sldId id="480" r:id="rId11"/>
  </p:sldIdLst>
  <p:sldSz cx="9144000" cy="6858000" type="screen4x3"/>
  <p:notesSz cx="10058400" cy="7772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SemiBold" pitchFamily="2" charset="77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M ITZEL ALVARADO AVILA" initials="MIAA" lastIdx="1" clrIdx="0">
    <p:extLst>
      <p:ext uri="{19B8F6BF-5375-455C-9EA6-DF929625EA0E}">
        <p15:presenceInfo xmlns:p15="http://schemas.microsoft.com/office/powerpoint/2012/main" userId="S::mar.alvarado@tecmilenio.mx::6e0509cb-3edf-4873-9be9-ff661d41e7a1" providerId="AD"/>
      </p:ext>
    </p:extLst>
  </p:cmAuthor>
  <p:cmAuthor id="2" name="LIZ MALENI URIBE MARTINEZ" initials="LMUM" lastIdx="12" clrIdx="1">
    <p:extLst>
      <p:ext uri="{19B8F6BF-5375-455C-9EA6-DF929625EA0E}">
        <p15:presenceInfo xmlns:p15="http://schemas.microsoft.com/office/powerpoint/2012/main" userId="S::liz.uribe@tecmilenio.mx::1144c7cc-d6b3-4721-8f27-3425b94f0d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645"/>
    <a:srgbClr val="2B2861"/>
    <a:srgbClr val="FAD600"/>
    <a:srgbClr val="E53F1F"/>
    <a:srgbClr val="95C93E"/>
    <a:srgbClr val="2BA645"/>
    <a:srgbClr val="F10727"/>
    <a:srgbClr val="FEB42C"/>
    <a:srgbClr val="3ABEFF"/>
    <a:srgbClr val="2E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5579" autoAdjust="0"/>
  </p:normalViewPr>
  <p:slideViewPr>
    <p:cSldViewPr>
      <p:cViewPr varScale="1">
        <p:scale>
          <a:sx n="98" d="100"/>
          <a:sy n="98" d="100"/>
        </p:scale>
        <p:origin x="640" y="184"/>
      </p:cViewPr>
      <p:guideLst>
        <p:guide orient="horz" pos="816"/>
        <p:guide pos="288"/>
        <p:guide orient="horz" pos="4080"/>
        <p:guide pos="5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4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3DE1-5C4D-42A9-A4E7-0BA6305029E4}" type="datetimeFigureOut">
              <a:rPr lang="es-MX" smtClean="0"/>
              <a:t>02/05/22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FC1A-D0FD-4F0B-8004-A2D5F8C77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9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09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81363" y="971550"/>
            <a:ext cx="3495675" cy="2622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97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0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9166FFCF-E33F-4955-9E30-EEAF49645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ias Bibliográfic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D3E8E0-CB23-B417-C552-C5AF0763E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397BDC-0E93-281E-8C91-9F73FF896DA4}"/>
              </a:ext>
            </a:extLst>
          </p:cNvPr>
          <p:cNvSpPr/>
          <p:nvPr userDrawn="1"/>
        </p:nvSpPr>
        <p:spPr>
          <a:xfrm>
            <a:off x="457200" y="0"/>
            <a:ext cx="2209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i="0" dirty="0">
                <a:latin typeface="Montserrat SemiBold" pitchFamily="2" charset="77"/>
              </a:rPr>
              <a:t>Bibliográfia</a:t>
            </a:r>
          </a:p>
        </p:txBody>
      </p:sp>
    </p:spTree>
    <p:extLst>
      <p:ext uri="{BB962C8B-B14F-4D97-AF65-F5344CB8AC3E}">
        <p14:creationId xmlns:p14="http://schemas.microsoft.com/office/powerpoint/2010/main" val="1512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187A46F-1375-5CBC-C9A1-78A1227A7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sostener, computadora&#10;&#10;Descripción generada automáticamente">
            <a:extLst>
              <a:ext uri="{FF2B5EF4-FFF2-40B4-BE49-F238E27FC236}">
                <a16:creationId xmlns:a16="http://schemas.microsoft.com/office/drawing/2014/main" id="{CEACE87A-EA7A-471E-AA7C-6AB39E962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/Bienestar-mindful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0D76F3-FC6F-EFC9-A958-081FDE5E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79DAB1-2E43-E258-A16F-31A9D7790D7D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9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AA420C-C088-8621-AC41-92876677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07B5F84-B56B-B23B-444E-B890BC074612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Introducción</a:t>
            </a:r>
            <a:endParaRPr lang="es-MX" sz="17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D24E14-2E61-AAA7-EB34-DD17CBE82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F7C96D3-B9E7-2D0B-2B2D-D2A70F93AA5C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Explicación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2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F625C-0BDF-AAFC-0ABE-580141866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AF8BE61-9DA7-95E0-27E4-2CFB40EA31D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16019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81943F-746D-1FC5-F1BF-A228C2707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CC0F1D5-F262-2D68-BABE-210E1B9FB9EE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B9894-682E-81FB-4257-85D20DB957C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9" name="Marcador de posición de imagen 10">
            <a:extLst>
              <a:ext uri="{FF2B5EF4-FFF2-40B4-BE49-F238E27FC236}">
                <a16:creationId xmlns:a16="http://schemas.microsoft.com/office/drawing/2014/main" id="{0B623AB2-E138-273B-D192-D7976837D7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003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701388-D059-CE2C-CCD0-35809A291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D0A73EF-9B64-2006-2CAC-206ED95EC31A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E73AEA91-C4BB-4213-A7E8-EACACDDC5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65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FD4EF7-C3DC-C737-A276-12DA988A3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1E9E11-6189-A37F-F8D0-0ACDFD51FD2F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Cierre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5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579B6A4-7EC1-2355-14BA-FD5BAB8B69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2" r:id="rId2"/>
    <p:sldLayoutId id="2147483711" r:id="rId3"/>
    <p:sldLayoutId id="2147483706" r:id="rId4"/>
    <p:sldLayoutId id="2147483707" r:id="rId5"/>
    <p:sldLayoutId id="2147483667" r:id="rId6"/>
    <p:sldLayoutId id="2147483714" r:id="rId7"/>
    <p:sldLayoutId id="2147483715" r:id="rId8"/>
    <p:sldLayoutId id="2147483709" r:id="rId9"/>
    <p:sldLayoutId id="2147483670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youtu.be/zmGogSbH5F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2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3F8F0B-633E-1C42-BE00-32ED647AC141}"/>
              </a:ext>
            </a:extLst>
          </p:cNvPr>
          <p:cNvSpPr txBox="1"/>
          <p:nvPr/>
        </p:nvSpPr>
        <p:spPr>
          <a:xfrm>
            <a:off x="723899" y="2057400"/>
            <a:ext cx="76962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300" dirty="0"/>
              <a:t>Brown, T. (2008). Design thinking. </a:t>
            </a:r>
            <a:r>
              <a:rPr lang="es-MX" sz="1300" i="1" dirty="0"/>
              <a:t>Harvard Business Review, 86</a:t>
            </a:r>
            <a:r>
              <a:rPr lang="es-MX" sz="1300" dirty="0"/>
              <a:t>(6).</a:t>
            </a:r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MX" sz="1300" dirty="0"/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300" dirty="0"/>
              <a:t>Bryman, A. (1984). The debate about quantitative and qualitative research: A question of method or epistemology? </a:t>
            </a:r>
            <a:r>
              <a:rPr lang="es-MX" sz="1300" i="1" dirty="0"/>
              <a:t>The British Journal of Sociology, 35</a:t>
            </a:r>
            <a:r>
              <a:rPr lang="es-MX" sz="1300" dirty="0"/>
              <a:t>(1).</a:t>
            </a:r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MX" sz="1300" dirty="0"/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300" dirty="0"/>
              <a:t>Burns, A., y Bush, R. (2012). </a:t>
            </a:r>
            <a:r>
              <a:rPr lang="es-MX" sz="1300" i="1" dirty="0"/>
              <a:t>Marketing Research</a:t>
            </a:r>
            <a:r>
              <a:rPr lang="es-MX" sz="1300" dirty="0"/>
              <a:t>. EE.UU.: Prentice Hall.</a:t>
            </a:r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MX" sz="1300" dirty="0"/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300" dirty="0"/>
              <a:t>Kawulich, B. (2005). La observación participante como método de recolección de datos. </a:t>
            </a:r>
            <a:r>
              <a:rPr lang="es-MX" sz="1300" i="1" dirty="0"/>
              <a:t>Qualitative Social Research, 6</a:t>
            </a:r>
            <a:r>
              <a:rPr lang="es-MX" sz="1300" dirty="0"/>
              <a:t>(2).</a:t>
            </a:r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MX" sz="1300" dirty="0"/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300" dirty="0"/>
              <a:t>Kellingley, N. (2016). </a:t>
            </a:r>
            <a:r>
              <a:rPr lang="es-MX" sz="1300" i="1" dirty="0"/>
              <a:t>Shadowing in User Research - Do You See What They See? </a:t>
            </a:r>
            <a:r>
              <a:rPr lang="es-MX" sz="1300" dirty="0"/>
              <a:t>Recuperado de https://www.interaction-design.org/literature/article/shadowing-in-user-research-do-you-see-what-they-see </a:t>
            </a:r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MX" sz="1300" dirty="0"/>
          </a:p>
          <a:p>
            <a:pPr marL="171450" indent="-1714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300" dirty="0"/>
              <a:t>Smith, T. (1983). Quantitative versus qualitative research: An attempt to clarify the issue. </a:t>
            </a:r>
            <a:r>
              <a:rPr lang="es-MX" sz="1300" i="1" dirty="0"/>
              <a:t>American Educational Research Association, 12</a:t>
            </a:r>
            <a:r>
              <a:rPr lang="es-MX" sz="1300" dirty="0"/>
              <a:t>(3).</a:t>
            </a:r>
            <a:endParaRPr lang="es-MX" sz="1300" dirty="0">
              <a:solidFill>
                <a:srgbClr val="444444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E438694-6C11-4C89-8F60-FA043CDE020E}"/>
              </a:ext>
            </a:extLst>
          </p:cNvPr>
          <p:cNvSpPr/>
          <p:nvPr/>
        </p:nvSpPr>
        <p:spPr>
          <a:xfrm>
            <a:off x="1866900" y="1805780"/>
            <a:ext cx="54102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Gráfico 7" descr="Gesto de doble toque contorno">
            <a:extLst>
              <a:ext uri="{FF2B5EF4-FFF2-40B4-BE49-F238E27FC236}">
                <a16:creationId xmlns:a16="http://schemas.microsoft.com/office/drawing/2014/main" id="{8E631703-89F0-47E3-B8E2-2BC9654AB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4683451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DAF1B15-08C4-40DF-8DD5-F634B5207108}"/>
              </a:ext>
            </a:extLst>
          </p:cNvPr>
          <p:cNvSpPr txBox="1"/>
          <p:nvPr/>
        </p:nvSpPr>
        <p:spPr>
          <a:xfrm>
            <a:off x="2838450" y="3534885"/>
            <a:ext cx="34671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Explorando tus emociones</a:t>
            </a:r>
            <a:br>
              <a:rPr lang="es-ES" sz="1400" dirty="0"/>
            </a:br>
            <a:br>
              <a:rPr lang="es-ES" sz="1400" dirty="0"/>
            </a:br>
            <a:r>
              <a:rPr lang="es-ES" sz="1400" dirty="0"/>
              <a:t>Realiza el siguiente ejercicio mental que te ayudará a mejorar tu concentración antes de empezar.</a:t>
            </a:r>
            <a:br>
              <a:rPr lang="es-ES" sz="1400" dirty="0"/>
            </a:br>
            <a:r>
              <a:rPr lang="es-MX" sz="1400" dirty="0">
                <a:hlinkClick r:id="rId4"/>
              </a:rPr>
              <a:t>https://youtu.be/zmGogSbH5FQ</a:t>
            </a:r>
            <a:endParaRPr lang="es-MX" sz="1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890079-E720-A55A-AAE2-7DDE15D5CDE8}"/>
              </a:ext>
            </a:extLst>
          </p:cNvPr>
          <p:cNvSpPr/>
          <p:nvPr/>
        </p:nvSpPr>
        <p:spPr>
          <a:xfrm>
            <a:off x="457200" y="0"/>
            <a:ext cx="3429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effectLst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Bienestar-mindfulness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6" name="9 Imagen" descr="LS_MINDFULNES.png">
            <a:extLst>
              <a:ext uri="{FF2B5EF4-FFF2-40B4-BE49-F238E27FC236}">
                <a16:creationId xmlns:a16="http://schemas.microsoft.com/office/drawing/2014/main" id="{6D89131A-E81D-52BD-B487-B7041785D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8" y="1770391"/>
            <a:ext cx="3738562" cy="18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45">
            <a:extLst>
              <a:ext uri="{FF2B5EF4-FFF2-40B4-BE49-F238E27FC236}">
                <a16:creationId xmlns:a16="http://schemas.microsoft.com/office/drawing/2014/main" id="{CF27A87D-1762-4285-8A34-2CF90CA2D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478" y="2057400"/>
            <a:ext cx="4114800" cy="1371600"/>
          </a:xfrm>
          <a:prstGeom prst="rect">
            <a:avLst/>
          </a:prstGeo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Técnicas y Metodologías de la Innovación</a:t>
            </a:r>
            <a:endParaRPr lang="es-MX" sz="3150" dirty="0">
              <a:solidFill>
                <a:schemeClr val="bg1"/>
              </a:solidFill>
            </a:endParaRPr>
          </a:p>
        </p:txBody>
      </p:sp>
      <p:sp>
        <p:nvSpPr>
          <p:cNvPr id="5" name="Título 45">
            <a:extLst>
              <a:ext uri="{FF2B5EF4-FFF2-40B4-BE49-F238E27FC236}">
                <a16:creationId xmlns:a16="http://schemas.microsoft.com/office/drawing/2014/main" id="{5D7D9ECA-5C87-43F9-A692-C72EF8EEFFC0}"/>
              </a:ext>
            </a:extLst>
          </p:cNvPr>
          <p:cNvSpPr txBox="1">
            <a:spLocks/>
          </p:cNvSpPr>
          <p:nvPr/>
        </p:nvSpPr>
        <p:spPr>
          <a:xfrm>
            <a:off x="1182756" y="3787913"/>
            <a:ext cx="3008244" cy="30700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177" b="1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defTabSz="914400"/>
            <a:r>
              <a:rPr lang="es-MX" sz="1800" kern="0" dirty="0">
                <a:latin typeface="Montserrat SemiBold" panose="00000700000000000000" pitchFamily="2" charset="0"/>
              </a:rPr>
              <a:t>Semana 4</a:t>
            </a:r>
            <a:endParaRPr lang="es-MX" sz="1800" b="0" kern="0" dirty="0">
              <a:latin typeface="+mj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D0E933A-3AD3-8668-48C7-427A8EDE2388}"/>
              </a:ext>
            </a:extLst>
          </p:cNvPr>
          <p:cNvSpPr/>
          <p:nvPr/>
        </p:nvSpPr>
        <p:spPr>
          <a:xfrm>
            <a:off x="734290" y="3810000"/>
            <a:ext cx="4017818" cy="685800"/>
          </a:xfrm>
          <a:custGeom>
            <a:avLst/>
            <a:gdLst/>
            <a:ahLst/>
            <a:cxnLst/>
            <a:rect l="l" t="t" r="r" b="b"/>
            <a:pathLst>
              <a:path w="3994785" h="591185">
                <a:moveTo>
                  <a:pt x="3698849" y="0"/>
                </a:moveTo>
                <a:lnTo>
                  <a:pt x="295376" y="0"/>
                </a:lnTo>
                <a:lnTo>
                  <a:pt x="247465" y="3865"/>
                </a:lnTo>
                <a:lnTo>
                  <a:pt x="202014" y="15058"/>
                </a:lnTo>
                <a:lnTo>
                  <a:pt x="159634" y="32969"/>
                </a:lnTo>
                <a:lnTo>
                  <a:pt x="120931" y="56990"/>
                </a:lnTo>
                <a:lnTo>
                  <a:pt x="86513" y="86513"/>
                </a:lnTo>
                <a:lnTo>
                  <a:pt x="56990" y="120931"/>
                </a:lnTo>
                <a:lnTo>
                  <a:pt x="32969" y="159634"/>
                </a:lnTo>
                <a:lnTo>
                  <a:pt x="15058" y="202014"/>
                </a:lnTo>
                <a:lnTo>
                  <a:pt x="3865" y="247465"/>
                </a:lnTo>
                <a:lnTo>
                  <a:pt x="0" y="295376"/>
                </a:lnTo>
                <a:lnTo>
                  <a:pt x="3865" y="343288"/>
                </a:lnTo>
                <a:lnTo>
                  <a:pt x="15058" y="388738"/>
                </a:lnTo>
                <a:lnTo>
                  <a:pt x="32969" y="431118"/>
                </a:lnTo>
                <a:lnTo>
                  <a:pt x="56990" y="469821"/>
                </a:lnTo>
                <a:lnTo>
                  <a:pt x="86513" y="504239"/>
                </a:lnTo>
                <a:lnTo>
                  <a:pt x="120931" y="533762"/>
                </a:lnTo>
                <a:lnTo>
                  <a:pt x="159634" y="557783"/>
                </a:lnTo>
                <a:lnTo>
                  <a:pt x="202014" y="575694"/>
                </a:lnTo>
                <a:lnTo>
                  <a:pt x="247465" y="586887"/>
                </a:lnTo>
                <a:lnTo>
                  <a:pt x="295376" y="590753"/>
                </a:lnTo>
                <a:lnTo>
                  <a:pt x="3698849" y="590753"/>
                </a:lnTo>
                <a:lnTo>
                  <a:pt x="3746764" y="586887"/>
                </a:lnTo>
                <a:lnTo>
                  <a:pt x="3792216" y="575694"/>
                </a:lnTo>
                <a:lnTo>
                  <a:pt x="3834597" y="557783"/>
                </a:lnTo>
                <a:lnTo>
                  <a:pt x="3873300" y="533762"/>
                </a:lnTo>
                <a:lnTo>
                  <a:pt x="3907716" y="504239"/>
                </a:lnTo>
                <a:lnTo>
                  <a:pt x="3937239" y="469821"/>
                </a:lnTo>
                <a:lnTo>
                  <a:pt x="3961259" y="431118"/>
                </a:lnTo>
                <a:lnTo>
                  <a:pt x="3979168" y="388738"/>
                </a:lnTo>
                <a:lnTo>
                  <a:pt x="3990360" y="343288"/>
                </a:lnTo>
                <a:lnTo>
                  <a:pt x="3994226" y="295376"/>
                </a:lnTo>
                <a:lnTo>
                  <a:pt x="3990360" y="247465"/>
                </a:lnTo>
                <a:lnTo>
                  <a:pt x="3979168" y="202014"/>
                </a:lnTo>
                <a:lnTo>
                  <a:pt x="3961259" y="159634"/>
                </a:lnTo>
                <a:lnTo>
                  <a:pt x="3937239" y="120931"/>
                </a:lnTo>
                <a:lnTo>
                  <a:pt x="3907716" y="86513"/>
                </a:lnTo>
                <a:lnTo>
                  <a:pt x="3873300" y="56990"/>
                </a:lnTo>
                <a:lnTo>
                  <a:pt x="3834597" y="32969"/>
                </a:lnTo>
                <a:lnTo>
                  <a:pt x="3792216" y="15058"/>
                </a:lnTo>
                <a:lnTo>
                  <a:pt x="3746764" y="3865"/>
                </a:lnTo>
                <a:lnTo>
                  <a:pt x="3698849" y="0"/>
                </a:lnTo>
                <a:close/>
              </a:path>
            </a:pathLst>
          </a:custGeom>
          <a:solidFill>
            <a:srgbClr val="2BA645"/>
          </a:solidFill>
        </p:spPr>
        <p:txBody>
          <a:bodyPr wrap="square" lIns="0" tIns="0" rIns="0" bIns="0" rtlCol="0"/>
          <a:lstStyle/>
          <a:p>
            <a:endParaRPr lang="es-MX" sz="1425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E72991-42B8-4379-B6EB-7804537C358E}"/>
              </a:ext>
            </a:extLst>
          </p:cNvPr>
          <p:cNvSpPr txBox="1"/>
          <p:nvPr/>
        </p:nvSpPr>
        <p:spPr>
          <a:xfrm>
            <a:off x="954156" y="3849469"/>
            <a:ext cx="346544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0"/>
              </a:rPr>
              <a:t>Técnicas para el desarrollo de la empatía</a:t>
            </a:r>
            <a:endParaRPr lang="es-MX" dirty="0">
              <a:solidFill>
                <a:schemeClr val="bg1">
                  <a:lumMod val="95000"/>
                </a:schemeClr>
              </a:solidFill>
              <a:latin typeface="Montserrat SemiBold" panose="000007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182F80C-0111-2649-9C7A-AF9EEB690CAE}"/>
              </a:ext>
            </a:extLst>
          </p:cNvPr>
          <p:cNvSpPr txBox="1"/>
          <p:nvPr/>
        </p:nvSpPr>
        <p:spPr>
          <a:xfrm>
            <a:off x="4648200" y="1295400"/>
            <a:ext cx="396240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La empatía consiste en aprender a ponerse en el lugar del otro, conectar con sus sentimientos y con la forma en que vive las situaciones, en estar centrado totalmente en el otro, escuchándolo a un nivel racional y emocional, percibiendo su lenguaje verbal y no verbal. </a:t>
            </a:r>
            <a:br>
              <a:rPr lang="es-ES" sz="1300" dirty="0"/>
            </a:br>
            <a:br>
              <a:rPr lang="es-ES" sz="1300" dirty="0"/>
            </a:br>
            <a:r>
              <a:rPr lang="es-ES" sz="1300" dirty="0"/>
              <a:t>Existe una serie de  ejercicios que podemos llevar a cabo para mejorar este aspecto tales, como:</a:t>
            </a:r>
            <a:br>
              <a:rPr lang="es-ES" sz="1300" dirty="0"/>
            </a:br>
            <a:r>
              <a:rPr lang="es-ES" sz="1300" dirty="0"/>
              <a:t> </a:t>
            </a:r>
            <a:br>
              <a:rPr lang="es-ES" sz="1300" dirty="0"/>
            </a:br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br>
              <a:rPr lang="es-ES" sz="1300" dirty="0"/>
            </a:br>
            <a:r>
              <a:rPr lang="es-ES" sz="1300" dirty="0"/>
              <a:t>Ahora que sabes que es empatía, ¿te atreves a ponerla en práctica?</a:t>
            </a:r>
            <a:br>
              <a:rPr lang="es-ES" sz="1300" dirty="0"/>
            </a:b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E5DA5E-66B0-FBAE-6211-15653814BEBD}"/>
              </a:ext>
            </a:extLst>
          </p:cNvPr>
          <p:cNvSpPr/>
          <p:nvPr/>
        </p:nvSpPr>
        <p:spPr>
          <a:xfrm>
            <a:off x="4213261" y="1295400"/>
            <a:ext cx="358739" cy="734552"/>
          </a:xfrm>
          <a:prstGeom prst="rect">
            <a:avLst/>
          </a:prstGeom>
          <a:solidFill>
            <a:srgbClr val="2CA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7FCAAA-5994-60EF-B4D7-450991227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17714"/>
          <a:stretch/>
        </p:blipFill>
        <p:spPr>
          <a:xfrm>
            <a:off x="0" y="1295400"/>
            <a:ext cx="4213261" cy="4648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F76EA44-0548-C3ED-8559-9CC6094FBAD3}"/>
              </a:ext>
            </a:extLst>
          </p:cNvPr>
          <p:cNvSpPr txBox="1"/>
          <p:nvPr/>
        </p:nvSpPr>
        <p:spPr>
          <a:xfrm>
            <a:off x="4648199" y="3761569"/>
            <a:ext cx="421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rgbClr val="2AA645"/>
                </a:solidFill>
              </a:rPr>
              <a:t>1. </a:t>
            </a:r>
            <a:r>
              <a:rPr lang="es-ES" sz="1300" dirty="0"/>
              <a:t>Practicar la escucha activa con la intención de </a:t>
            </a:r>
          </a:p>
          <a:p>
            <a:r>
              <a:rPr lang="es-ES" sz="1300" dirty="0"/>
              <a:t>    entender al otro.</a:t>
            </a:r>
            <a:br>
              <a:rPr lang="es-ES" sz="1300" dirty="0"/>
            </a:br>
            <a:r>
              <a:rPr lang="es-ES" sz="1300" b="1" dirty="0">
                <a:solidFill>
                  <a:srgbClr val="2AA645"/>
                </a:solidFill>
              </a:rPr>
              <a:t>2. </a:t>
            </a:r>
            <a:r>
              <a:rPr lang="es-ES" sz="1300" dirty="0"/>
              <a:t>Partir de la base que tu forma de ver las cosas </a:t>
            </a:r>
          </a:p>
          <a:p>
            <a:r>
              <a:rPr lang="es-ES" sz="1300" dirty="0"/>
              <a:t>     es única y que todos los puntos de vista son </a:t>
            </a:r>
          </a:p>
          <a:p>
            <a:r>
              <a:rPr lang="es-ES" sz="1300" dirty="0"/>
              <a:t>     válidos y respetables.</a:t>
            </a:r>
            <a:br>
              <a:rPr lang="es-ES" sz="1300" dirty="0"/>
            </a:br>
            <a:r>
              <a:rPr lang="es-ES" sz="1300" b="1" dirty="0">
                <a:solidFill>
                  <a:srgbClr val="2AA645"/>
                </a:solidFill>
              </a:rPr>
              <a:t>3. </a:t>
            </a:r>
            <a:r>
              <a:rPr lang="es-ES" sz="1300" dirty="0"/>
              <a:t>Entrenar la capacidad de entender las propias </a:t>
            </a:r>
          </a:p>
          <a:p>
            <a:r>
              <a:rPr lang="es-ES" sz="1300" dirty="0"/>
              <a:t>     emociones como base para entender las de </a:t>
            </a:r>
          </a:p>
          <a:p>
            <a:r>
              <a:rPr lang="es-ES" sz="1300" dirty="0"/>
              <a:t>     los demás. </a:t>
            </a:r>
            <a:endParaRPr lang="es-MX" sz="13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5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980083B-FAE2-0927-CBDD-A8AF04F5AA79}"/>
              </a:ext>
            </a:extLst>
          </p:cNvPr>
          <p:cNvSpPr/>
          <p:nvPr/>
        </p:nvSpPr>
        <p:spPr>
          <a:xfrm>
            <a:off x="457200" y="1295400"/>
            <a:ext cx="8229600" cy="1665626"/>
          </a:xfrm>
          <a:prstGeom prst="rect">
            <a:avLst/>
          </a:prstGeom>
          <a:solidFill>
            <a:srgbClr val="2AA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AA8435-3247-EEE1-9CE2-B9B97E50ECED}"/>
              </a:ext>
            </a:extLst>
          </p:cNvPr>
          <p:cNvSpPr txBox="1"/>
          <p:nvPr/>
        </p:nvSpPr>
        <p:spPr>
          <a:xfrm>
            <a:off x="838200" y="1481882"/>
            <a:ext cx="746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  <a:latin typeface="Montserrat" panose="00000500000000000000" pitchFamily="2" charset="0"/>
              </a:rPr>
              <a:t>Ya comprendimos qué es la empatía, esta se apoya de la investigación cualitativa con la cual podemos tener una visión más amplia y general </a:t>
            </a:r>
            <a:r>
              <a:rPr lang="es-ES" sz="1300" spc="-40" dirty="0">
                <a:solidFill>
                  <a:schemeClr val="bg1"/>
                </a:solidFill>
                <a:latin typeface="Montserrat" panose="00000500000000000000" pitchFamily="2" charset="0"/>
              </a:rPr>
              <a:t>del comportamiento de las personas y su percepción </a:t>
            </a:r>
            <a:r>
              <a:rPr lang="es-ES" sz="1300" dirty="0">
                <a:solidFill>
                  <a:schemeClr val="bg1"/>
                </a:solidFill>
                <a:latin typeface="Montserrat" panose="00000500000000000000" pitchFamily="2" charset="0"/>
              </a:rPr>
              <a:t>sobre el mismo tema. Suponer y generar ideas a </a:t>
            </a:r>
            <a:r>
              <a:rPr lang="es-ES" sz="1300" spc="-40" dirty="0">
                <a:solidFill>
                  <a:schemeClr val="bg1"/>
                </a:solidFill>
                <a:latin typeface="Montserrat" panose="00000500000000000000" pitchFamily="2" charset="0"/>
              </a:rPr>
              <a:t>través de esta técnica nos permite generar opciones </a:t>
            </a:r>
            <a:r>
              <a:rPr lang="es-ES" sz="1300" dirty="0">
                <a:solidFill>
                  <a:schemeClr val="bg1"/>
                </a:solidFill>
                <a:latin typeface="Montserrat" panose="00000500000000000000" pitchFamily="2" charset="0"/>
              </a:rPr>
              <a:t>de resolución en un grupo determinado. </a:t>
            </a:r>
          </a:p>
          <a:p>
            <a:endParaRPr lang="es-ES" sz="13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s-ES" sz="1300" spc="-30" dirty="0">
                <a:solidFill>
                  <a:schemeClr val="bg1"/>
                </a:solidFill>
                <a:latin typeface="Montserrat" panose="00000500000000000000" pitchFamily="2" charset="0"/>
              </a:rPr>
              <a:t>Algunos de los métodos para esto son los siguientes: </a:t>
            </a:r>
            <a:endParaRPr lang="es-MX" sz="1300" spc="-3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DA7CED-CDB0-F997-81D8-9A79426FD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" y="2961026"/>
            <a:ext cx="8687238" cy="38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327A302-55E1-5C89-F9E6-9D4DBF90E825}"/>
              </a:ext>
            </a:extLst>
          </p:cNvPr>
          <p:cNvSpPr txBox="1"/>
          <p:nvPr/>
        </p:nvSpPr>
        <p:spPr>
          <a:xfrm>
            <a:off x="457198" y="1295400"/>
            <a:ext cx="8229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444444"/>
                </a:solidFill>
                <a:latin typeface="Montserrat" panose="00000500000000000000" pitchFamily="2" charset="0"/>
              </a:rPr>
              <a:t>Durante la observación-participante es muy importante tener en cuenta tres preguntas cruciales para llegar a un nivel de análisis más profundo que nos ayude a identificar cuestiones, tanto concretas como abstractas. Las preguntas a tomar en cuenta son las siguientes:</a:t>
            </a:r>
          </a:p>
          <a:p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endParaRPr lang="es-ES" sz="1200" b="1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r>
              <a:rPr lang="es-ES" sz="1200" dirty="0">
                <a:solidFill>
                  <a:srgbClr val="444444"/>
                </a:solidFill>
                <a:latin typeface="Montserrat" panose="00000500000000000000" pitchFamily="2" charset="0"/>
              </a:rPr>
              <a:t>Estas preguntas c</a:t>
            </a:r>
            <a:r>
              <a:rPr lang="es-ES" sz="1200" dirty="0">
                <a:latin typeface="Montserrat" panose="00000500000000000000" pitchFamily="2" charset="0"/>
              </a:rPr>
              <a:t>orresponden a tres niveles de análisis del contexto que se explican a continuación.</a:t>
            </a:r>
            <a:endParaRPr lang="es-ES" sz="1200" dirty="0">
              <a:solidFill>
                <a:srgbClr val="444444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69BC68-5B88-E156-D763-2EEB1DE7A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2775"/>
            <a:ext cx="8262790" cy="279934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DA5044F-CE21-37E5-6D32-32011125C459}"/>
              </a:ext>
            </a:extLst>
          </p:cNvPr>
          <p:cNvSpPr/>
          <p:nvPr/>
        </p:nvSpPr>
        <p:spPr>
          <a:xfrm>
            <a:off x="457198" y="2133600"/>
            <a:ext cx="8229602" cy="990600"/>
          </a:xfrm>
          <a:prstGeom prst="rect">
            <a:avLst/>
          </a:prstGeom>
          <a:solidFill>
            <a:srgbClr val="2AA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90220C-09FE-1CF0-A65A-DB72EF9D85A8}"/>
              </a:ext>
            </a:extLst>
          </p:cNvPr>
          <p:cNvSpPr txBox="1"/>
          <p:nvPr/>
        </p:nvSpPr>
        <p:spPr>
          <a:xfrm>
            <a:off x="3962400" y="2282651"/>
            <a:ext cx="1219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Montserrat" panose="00000500000000000000" pitchFamily="2" charset="0"/>
              </a:rPr>
              <a:t>1. </a:t>
            </a:r>
            <a:r>
              <a:rPr lang="es-ES" sz="1300" dirty="0">
                <a:solidFill>
                  <a:schemeClr val="bg1"/>
                </a:solidFill>
                <a:latin typeface="Montserrat" panose="00000500000000000000" pitchFamily="2" charset="0"/>
              </a:rPr>
              <a:t>¿Qué?</a:t>
            </a:r>
          </a:p>
          <a:p>
            <a:r>
              <a:rPr lang="es-ES" sz="1300" b="1" dirty="0">
                <a:solidFill>
                  <a:schemeClr val="bg1"/>
                </a:solidFill>
                <a:latin typeface="Montserrat" panose="00000500000000000000" pitchFamily="2" charset="0"/>
              </a:rPr>
              <a:t>2. ¿</a:t>
            </a:r>
            <a:r>
              <a:rPr lang="es-ES" sz="1300" dirty="0">
                <a:solidFill>
                  <a:schemeClr val="bg1"/>
                </a:solidFill>
                <a:latin typeface="Montserrat" panose="00000500000000000000" pitchFamily="2" charset="0"/>
              </a:rPr>
              <a:t>Cómo?</a:t>
            </a:r>
          </a:p>
          <a:p>
            <a:r>
              <a:rPr lang="es-ES" sz="1300" b="1" dirty="0">
                <a:solidFill>
                  <a:schemeClr val="bg1"/>
                </a:solidFill>
                <a:latin typeface="Montserrat" panose="00000500000000000000" pitchFamily="2" charset="0"/>
              </a:rPr>
              <a:t>3. </a:t>
            </a:r>
            <a:r>
              <a:rPr lang="es-ES" sz="1300" dirty="0">
                <a:solidFill>
                  <a:schemeClr val="bg1"/>
                </a:solidFill>
                <a:latin typeface="Montserrat" panose="00000500000000000000" pitchFamily="2" charset="0"/>
              </a:rPr>
              <a:t>¿Por qué?</a:t>
            </a:r>
            <a:endParaRPr lang="es-ES_tradnl" sz="1300" dirty="0"/>
          </a:p>
        </p:txBody>
      </p:sp>
    </p:spTree>
    <p:extLst>
      <p:ext uri="{BB962C8B-B14F-4D97-AF65-F5344CB8AC3E}">
        <p14:creationId xmlns:p14="http://schemas.microsoft.com/office/powerpoint/2010/main" val="368268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327A302-55E1-5C89-F9E6-9D4DBF90E825}"/>
              </a:ext>
            </a:extLst>
          </p:cNvPr>
          <p:cNvSpPr txBox="1"/>
          <p:nvPr/>
        </p:nvSpPr>
        <p:spPr>
          <a:xfrm>
            <a:off x="457198" y="2578212"/>
            <a:ext cx="411479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Las entrevistas requieren de planeación y es recomendable que el proceso de desarrollo de la entrevista sea en equipo. Este proceso de planeación se puede dividir en cuatro etapas generales.</a:t>
            </a:r>
          </a:p>
          <a:p>
            <a:endParaRPr lang="es-ES" sz="1300" dirty="0">
              <a:latin typeface="Montserrat" panose="00000500000000000000" pitchFamily="2" charset="0"/>
            </a:endParaRP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latin typeface="Montserrat" panose="00000500000000000000" pitchFamily="2" charset="0"/>
              </a:rPr>
              <a:t>Lista de preguntas potenciales.</a:t>
            </a: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latin typeface="Montserrat" panose="00000500000000000000" pitchFamily="2" charset="0"/>
              </a:rPr>
              <a:t>Refinar las preguntas.</a:t>
            </a: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latin typeface="Montserrat" panose="00000500000000000000" pitchFamily="2" charset="0"/>
              </a:rPr>
              <a:t>Identificar y ordenar los temas.</a:t>
            </a: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latin typeface="Montserrat" panose="00000500000000000000" pitchFamily="2" charset="0"/>
              </a:rPr>
              <a:t>Observar las reacciones de los participantes.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278656-ED5A-650B-CF18-474EF1B32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r="2630"/>
          <a:stretch/>
        </p:blipFill>
        <p:spPr>
          <a:xfrm>
            <a:off x="4571999" y="1733066"/>
            <a:ext cx="4572000" cy="43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2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CA55503-C2EE-9B69-C964-445B32F21383}"/>
              </a:ext>
            </a:extLst>
          </p:cNvPr>
          <p:cNvSpPr txBox="1"/>
          <p:nvPr/>
        </p:nvSpPr>
        <p:spPr>
          <a:xfrm>
            <a:off x="723899" y="1514391"/>
            <a:ext cx="3314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cs typeface="Arial" panose="020B0604020202020204" pitchFamily="34" charset="0"/>
              </a:rPr>
              <a:t>Reflexiona sobre lo aprendido en el tema y responde lo siguiente.</a:t>
            </a:r>
            <a:endParaRPr lang="es-MX" sz="1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234B4A-1173-32C0-5864-78575DBFFB22}"/>
              </a:ext>
            </a:extLst>
          </p:cNvPr>
          <p:cNvSpPr txBox="1"/>
          <p:nvPr/>
        </p:nvSpPr>
        <p:spPr>
          <a:xfrm>
            <a:off x="743493" y="2181192"/>
            <a:ext cx="29328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latin typeface="Montserrat" panose="00000500000000000000" pitchFamily="2" charset="0"/>
              </a:rPr>
              <a:t>¿Cómo es que la empatía nos hace mejores seres humanos?, responde brevemente. </a:t>
            </a: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ES" sz="1300" dirty="0">
              <a:latin typeface="Montserrat" panose="00000500000000000000" pitchFamily="2" charset="0"/>
            </a:endParaRP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000000"/>
                </a:solidFill>
              </a:rPr>
              <a:t>De manera individual, realiza un mapa mental de las distintas técnicas cualitativas para el desarrollo de la empatía, trata de ser lo más preciso posible y de ser necesario, puedes buscar información complementaria en internet para que tu mapa este aún más completo. </a:t>
            </a: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ES" sz="1300" dirty="0">
              <a:latin typeface="Montserrat" panose="00000500000000000000" pitchFamily="2" charset="0"/>
            </a:endParaRP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latin typeface="Montserrat" panose="00000500000000000000" pitchFamily="2" charset="0"/>
              </a:rPr>
              <a:t>Comparte tus hallazgos con tus compañeros.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AFF366-E273-29FD-6E9C-DFF357075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7173"/>
          <a:stretch/>
        </p:blipFill>
        <p:spPr>
          <a:xfrm>
            <a:off x="4554254" y="1104900"/>
            <a:ext cx="4589745" cy="4648200"/>
          </a:xfrm>
          <a:prstGeom prst="rect">
            <a:avLst/>
          </a:prstGeom>
        </p:spPr>
      </p:pic>
      <p:pic>
        <p:nvPicPr>
          <p:cNvPr id="11" name="Imagen 10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2A493E1-6723-B849-4A77-3AA0B649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76200" y="1340033"/>
            <a:ext cx="1012199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1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53A70D7-5486-32F3-F591-A5F9E704C7FA}"/>
              </a:ext>
            </a:extLst>
          </p:cNvPr>
          <p:cNvSpPr/>
          <p:nvPr/>
        </p:nvSpPr>
        <p:spPr>
          <a:xfrm>
            <a:off x="0" y="3429000"/>
            <a:ext cx="358739" cy="734552"/>
          </a:xfrm>
          <a:prstGeom prst="rect">
            <a:avLst/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7DDE08-0ECF-56BB-477F-769E0DA2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b="6363"/>
          <a:stretch/>
        </p:blipFill>
        <p:spPr bwMode="auto">
          <a:xfrm>
            <a:off x="0" y="1066799"/>
            <a:ext cx="9144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7AA153-0B39-6757-E2E4-AEEBF3B27723}"/>
              </a:ext>
            </a:extLst>
          </p:cNvPr>
          <p:cNvSpPr txBox="1"/>
          <p:nvPr/>
        </p:nvSpPr>
        <p:spPr>
          <a:xfrm>
            <a:off x="1181099" y="3800758"/>
            <a:ext cx="67818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“La gran habilidad del ser humano es que tiene el poder de la empatía”.</a:t>
            </a:r>
          </a:p>
          <a:p>
            <a:r>
              <a:rPr lang="es-ES" sz="1300" dirty="0">
                <a:latin typeface="Montserrat" panose="00000500000000000000" pitchFamily="2" charset="0"/>
              </a:rPr>
              <a:t>- Meryl Streep</a:t>
            </a:r>
            <a:endParaRPr lang="es-MX" sz="1300" dirty="0">
              <a:latin typeface="Montserrat" panose="00000500000000000000" pitchFamily="2" charset="0"/>
            </a:endParaRPr>
          </a:p>
          <a:p>
            <a:endParaRPr lang="es-MX" sz="1300" dirty="0">
              <a:latin typeface="Montserrat" panose="00000500000000000000" pitchFamily="2" charset="0"/>
            </a:endParaRPr>
          </a:p>
          <a:p>
            <a:r>
              <a:rPr lang="es-MX" sz="1300" dirty="0">
                <a:latin typeface="Montserrat" panose="00000500000000000000" pitchFamily="2" charset="0"/>
              </a:rPr>
              <a:t>Como pudimos observar, la empatía resulta esencial en las relaciones humanas. Nos permite crear vínculos exclusivos con otras personas, entender sus sueños, </a:t>
            </a:r>
            <a:r>
              <a:rPr lang="es-MX" sz="1300" spc="-20" dirty="0">
                <a:latin typeface="Montserrat" panose="00000500000000000000" pitchFamily="2" charset="0"/>
              </a:rPr>
              <a:t>temores y aspiraciones a otro nivel. Gracias a las distintas técnicas y herramientas </a:t>
            </a:r>
            <a:r>
              <a:rPr lang="es-MX" sz="1300" dirty="0">
                <a:latin typeface="Montserrat" panose="00000500000000000000" pitchFamily="2" charset="0"/>
              </a:rPr>
              <a:t>que nos pueden abrir camino en este ámbito es que desarrollamos además otro nivel de inteligencia emocional. </a:t>
            </a:r>
          </a:p>
          <a:p>
            <a:endParaRPr lang="es-MX" sz="1300" dirty="0">
              <a:latin typeface="Montserrat" panose="00000500000000000000" pitchFamily="2" charset="0"/>
            </a:endParaRPr>
          </a:p>
          <a:p>
            <a:r>
              <a:rPr lang="es-MX" sz="1300" dirty="0">
                <a:latin typeface="Montserrat" panose="00000500000000000000" pitchFamily="2" charset="0"/>
              </a:rPr>
              <a:t>No olvides realizar ejercicios de empatía constantemente, te ayudarán a familiarizarte con los demás a un nivel profundo, así como perfeccionar las técnicas vistas. </a:t>
            </a:r>
          </a:p>
        </p:txBody>
      </p:sp>
    </p:spTree>
    <p:extLst>
      <p:ext uri="{BB962C8B-B14F-4D97-AF65-F5344CB8AC3E}">
        <p14:creationId xmlns:p14="http://schemas.microsoft.com/office/powerpoint/2010/main" val="412054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rtificados Premium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5995</TotalTime>
  <Words>739</Words>
  <Application>Microsoft Macintosh PowerPoint</Application>
  <PresentationFormat>Presentación en pantalla (4:3)</PresentationFormat>
  <Paragraphs>69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Montserrat</vt:lpstr>
      <vt:lpstr>Montserrat SemiBold</vt:lpstr>
      <vt:lpstr>Calibri</vt:lpstr>
      <vt:lpstr>Office Theme</vt:lpstr>
      <vt:lpstr>Presentación de PowerPoint</vt:lpstr>
      <vt:lpstr>Presentación de PowerPoint</vt:lpstr>
      <vt:lpstr>Técnicas y Metodologías de la Innovación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LIZ MALENI URIBE MARTINEZ</dc:creator>
  <cp:lastModifiedBy>IVAN ALEJANDRO ROCHA MARTINEZ</cp:lastModifiedBy>
  <cp:revision>103</cp:revision>
  <dcterms:created xsi:type="dcterms:W3CDTF">2021-06-10T22:47:14Z</dcterms:created>
  <dcterms:modified xsi:type="dcterms:W3CDTF">2022-05-02T16:11:44Z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2021-06-10T00:00:00Z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2021-06-10T00:00:00Z</vt:filetime>
  </property>
</Properties>
</file>