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1" r:id="rId1"/>
  </p:sldMasterIdLst>
  <p:notesMasterIdLst>
    <p:notesMasterId r:id="rId12"/>
  </p:notesMasterIdLst>
  <p:sldIdLst>
    <p:sldId id="262" r:id="rId2"/>
    <p:sldId id="291" r:id="rId3"/>
    <p:sldId id="257" r:id="rId4"/>
    <p:sldId id="466" r:id="rId5"/>
    <p:sldId id="479" r:id="rId6"/>
    <p:sldId id="476" r:id="rId7"/>
    <p:sldId id="493" r:id="rId8"/>
    <p:sldId id="482" r:id="rId9"/>
    <p:sldId id="492" r:id="rId10"/>
    <p:sldId id="480" r:id="rId11"/>
  </p:sldIdLst>
  <p:sldSz cx="9144000" cy="6858000" type="screen4x3"/>
  <p:notesSz cx="10058400" cy="7772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Jost" pitchFamily="2" charset="77"/>
      <p:regular r:id="rId17"/>
      <p:bold r:id="rId18"/>
      <p:italic r:id="rId19"/>
      <p:boldItalic r:id="rId20"/>
    </p:embeddedFont>
    <p:embeddedFont>
      <p:font typeface="Montserrat" pitchFamily="2" charset="77"/>
      <p:regular r:id="rId21"/>
      <p:bold r:id="rId22"/>
      <p:italic r:id="rId23"/>
      <p:boldItalic r:id="rId24"/>
    </p:embeddedFont>
    <p:embeddedFont>
      <p:font typeface="Montserrat SemiBold" pitchFamily="2" charset="77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6" userDrawn="1">
          <p15:clr>
            <a:srgbClr val="A4A3A4"/>
          </p15:clr>
        </p15:guide>
        <p15:guide id="2" pos="288" userDrawn="1">
          <p15:clr>
            <a:srgbClr val="A4A3A4"/>
          </p15:clr>
        </p15:guide>
        <p15:guide id="3" orient="horz" pos="4080" userDrawn="1">
          <p15:clr>
            <a:srgbClr val="A4A3A4"/>
          </p15:clr>
        </p15:guide>
        <p15:guide id="4" pos="5472" userDrawn="1">
          <p15:clr>
            <a:srgbClr val="A4A3A4"/>
          </p15:clr>
        </p15:guide>
        <p15:guide id="5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EM ITZEL ALVARADO AVILA" initials="MIAA" lastIdx="1" clrIdx="0">
    <p:extLst>
      <p:ext uri="{19B8F6BF-5375-455C-9EA6-DF929625EA0E}">
        <p15:presenceInfo xmlns:p15="http://schemas.microsoft.com/office/powerpoint/2012/main" userId="S::mar.alvarado@tecmilenio.mx::6e0509cb-3edf-4873-9be9-ff661d41e7a1" providerId="AD"/>
      </p:ext>
    </p:extLst>
  </p:cmAuthor>
  <p:cmAuthor id="2" name="LIZ MALENI URIBE MARTINEZ" initials="LMUM" lastIdx="12" clrIdx="1">
    <p:extLst>
      <p:ext uri="{19B8F6BF-5375-455C-9EA6-DF929625EA0E}">
        <p15:presenceInfo xmlns:p15="http://schemas.microsoft.com/office/powerpoint/2012/main" userId="S::liz.uribe@tecmilenio.mx::1144c7cc-d6b3-4721-8f27-3425b94f0d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A645"/>
    <a:srgbClr val="2B2861"/>
    <a:srgbClr val="FAD600"/>
    <a:srgbClr val="E53F1F"/>
    <a:srgbClr val="95C93E"/>
    <a:srgbClr val="2BA645"/>
    <a:srgbClr val="F10727"/>
    <a:srgbClr val="FEB42C"/>
    <a:srgbClr val="3ABEFF"/>
    <a:srgbClr val="2E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 autoAdjust="0"/>
    <p:restoredTop sz="95579" autoAdjust="0"/>
  </p:normalViewPr>
  <p:slideViewPr>
    <p:cSldViewPr>
      <p:cViewPr>
        <p:scale>
          <a:sx n="110" d="100"/>
          <a:sy n="110" d="100"/>
        </p:scale>
        <p:origin x="280" y="-96"/>
      </p:cViewPr>
      <p:guideLst>
        <p:guide orient="horz" pos="816"/>
        <p:guide pos="288"/>
        <p:guide orient="horz" pos="4080"/>
        <p:guide pos="547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1940" y="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23DE1-5C4D-42A9-A4E7-0BA6305029E4}" type="datetimeFigureOut">
              <a:rPr lang="es-MX" smtClean="0"/>
              <a:t>26/04/22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281363" y="971550"/>
            <a:ext cx="3495675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3FC1A-D0FD-4F0B-8004-A2D5F8C77F7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0971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1pPr>
    <a:lvl2pPr marL="410291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2pPr>
    <a:lvl3pPr marL="820583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3pPr>
    <a:lvl4pPr marL="1230874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4pPr>
    <a:lvl5pPr marL="1641165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5pPr>
    <a:lvl6pPr marL="2051456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3FC1A-D0FD-4F0B-8004-A2D5F8C77F73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8096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281363" y="971550"/>
            <a:ext cx="3495675" cy="26225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3FC1A-D0FD-4F0B-8004-A2D5F8C77F73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5970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3FC1A-D0FD-4F0B-8004-A2D5F8C77F73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6095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9166FFCF-E33F-4955-9E30-EEAF496455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10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ias Bibliográfica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5D3E8E0-CB23-B417-C552-C5AF0763E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E397BDC-0E93-281E-8C91-9F73FF896DA4}"/>
              </a:ext>
            </a:extLst>
          </p:cNvPr>
          <p:cNvSpPr/>
          <p:nvPr userDrawn="1"/>
        </p:nvSpPr>
        <p:spPr>
          <a:xfrm>
            <a:off x="457200" y="0"/>
            <a:ext cx="22098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i="0" dirty="0">
                <a:latin typeface="Montserrat SemiBold" pitchFamily="2" charset="77"/>
              </a:rPr>
              <a:t>Bibliográfia</a:t>
            </a:r>
          </a:p>
        </p:txBody>
      </p:sp>
    </p:spTree>
    <p:extLst>
      <p:ext uri="{BB962C8B-B14F-4D97-AF65-F5344CB8AC3E}">
        <p14:creationId xmlns:p14="http://schemas.microsoft.com/office/powerpoint/2010/main" val="15129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tilla 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187A46F-1375-5CBC-C9A1-78A1227A7C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72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orta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ersona, hombre, sostener, computadora&#10;&#10;Descripción generada automáticamente">
            <a:extLst>
              <a:ext uri="{FF2B5EF4-FFF2-40B4-BE49-F238E27FC236}">
                <a16:creationId xmlns:a16="http://schemas.microsoft.com/office/drawing/2014/main" id="{CEACE87A-EA7A-471E-AA7C-6AB39E962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"/>
            <a:ext cx="9144000" cy="685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23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/Bienestar-mindful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10D76F3-FC6F-EFC9-A958-081FDE5EA9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179DAB1-2E43-E258-A16F-31A9D7790D7D}"/>
              </a:ext>
            </a:extLst>
          </p:cNvPr>
          <p:cNvSpPr/>
          <p:nvPr userDrawn="1"/>
        </p:nvSpPr>
        <p:spPr>
          <a:xfrm>
            <a:off x="2057400" y="0"/>
            <a:ext cx="914400" cy="533400"/>
          </a:xfrm>
          <a:prstGeom prst="rect">
            <a:avLst/>
          </a:prstGeom>
          <a:solidFill>
            <a:srgbClr val="0910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4961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rodu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1AA420C-C088-8621-AC41-928766772B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07B5F84-B56B-B23B-444E-B890BC074612}"/>
              </a:ext>
            </a:extLst>
          </p:cNvPr>
          <p:cNvSpPr/>
          <p:nvPr userDrawn="1"/>
        </p:nvSpPr>
        <p:spPr>
          <a:xfrm>
            <a:off x="457200" y="0"/>
            <a:ext cx="20574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800" dirty="0">
                <a:solidFill>
                  <a:schemeClr val="bg1"/>
                </a:solidFill>
                <a:latin typeface="Montserrat SemiBold" panose="00000700000000000000" pitchFamily="2" charset="0"/>
                <a:cs typeface="Times New Roman" panose="02020603050405020304" pitchFamily="18" charset="0"/>
              </a:rPr>
              <a:t>Introducción</a:t>
            </a:r>
            <a:endParaRPr lang="es-MX" sz="17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069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plic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0D24E14-2E61-AAA7-EB34-DD17CBE82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F7C96D3-B9E7-2D0B-2B2D-D2A70F93AA5C}"/>
              </a:ext>
            </a:extLst>
          </p:cNvPr>
          <p:cNvSpPr/>
          <p:nvPr userDrawn="1"/>
        </p:nvSpPr>
        <p:spPr>
          <a:xfrm>
            <a:off x="457200" y="0"/>
            <a:ext cx="20574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800" dirty="0">
                <a:solidFill>
                  <a:schemeClr val="bg1"/>
                </a:solidFill>
                <a:latin typeface="Montserrat SemiBold" panose="00000700000000000000" pitchFamily="2" charset="0"/>
                <a:cs typeface="Times New Roman" panose="02020603050405020304" pitchFamily="18" charset="0"/>
              </a:rPr>
              <a:t>Explicación</a:t>
            </a:r>
            <a:endParaRPr lang="es-MX" sz="18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824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dad_Opc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C6F625C-0BDF-AAFC-0ABE-5801418666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AF8BE61-9DA7-95E0-27E4-2CFB40EA31D0}"/>
              </a:ext>
            </a:extLst>
          </p:cNvPr>
          <p:cNvSpPr/>
          <p:nvPr userDrawn="1"/>
        </p:nvSpPr>
        <p:spPr>
          <a:xfrm>
            <a:off x="457200" y="0"/>
            <a:ext cx="2133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solidFill>
                  <a:schemeClr val="bg1"/>
                </a:solidFill>
                <a:latin typeface="Montserrat SemiBold" panose="00000700000000000000" pitchFamily="2" charset="0"/>
              </a:rPr>
              <a:t>Actividad</a:t>
            </a:r>
          </a:p>
        </p:txBody>
      </p:sp>
    </p:spTree>
    <p:extLst>
      <p:ext uri="{BB962C8B-B14F-4D97-AF65-F5344CB8AC3E}">
        <p14:creationId xmlns:p14="http://schemas.microsoft.com/office/powerpoint/2010/main" val="1601919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dad_Opc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881943F-746D-1FC5-F1BF-A228C27071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CC0F1D5-F262-2D68-BABE-210E1B9FB9EE}"/>
              </a:ext>
            </a:extLst>
          </p:cNvPr>
          <p:cNvSpPr/>
          <p:nvPr userDrawn="1"/>
        </p:nvSpPr>
        <p:spPr>
          <a:xfrm>
            <a:off x="2057400" y="0"/>
            <a:ext cx="914400" cy="533400"/>
          </a:xfrm>
          <a:prstGeom prst="rect">
            <a:avLst/>
          </a:prstGeom>
          <a:solidFill>
            <a:srgbClr val="0910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1DB9894-682E-81FB-4257-85D20DB957C0}"/>
              </a:ext>
            </a:extLst>
          </p:cNvPr>
          <p:cNvSpPr/>
          <p:nvPr userDrawn="1"/>
        </p:nvSpPr>
        <p:spPr>
          <a:xfrm>
            <a:off x="457200" y="0"/>
            <a:ext cx="2133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solidFill>
                  <a:schemeClr val="bg1"/>
                </a:solidFill>
                <a:latin typeface="Montserrat SemiBold" panose="00000700000000000000" pitchFamily="2" charset="0"/>
              </a:rPr>
              <a:t>Actividad</a:t>
            </a:r>
          </a:p>
        </p:txBody>
      </p:sp>
      <p:sp>
        <p:nvSpPr>
          <p:cNvPr id="9" name="Marcador de posición de imagen 10">
            <a:extLst>
              <a:ext uri="{FF2B5EF4-FFF2-40B4-BE49-F238E27FC236}">
                <a16:creationId xmlns:a16="http://schemas.microsoft.com/office/drawing/2014/main" id="{0B623AB2-E138-273B-D192-D7976837D7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1629000"/>
            <a:ext cx="4572000" cy="36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50034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dad_Opc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D701388-D059-CE2C-CCD0-35809A291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D0A73EF-9B64-2006-2CAC-206ED95EC31A}"/>
              </a:ext>
            </a:extLst>
          </p:cNvPr>
          <p:cNvSpPr/>
          <p:nvPr userDrawn="1"/>
        </p:nvSpPr>
        <p:spPr>
          <a:xfrm>
            <a:off x="457200" y="0"/>
            <a:ext cx="2133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solidFill>
                  <a:schemeClr val="bg1"/>
                </a:solidFill>
                <a:latin typeface="Montserrat SemiBold" panose="00000700000000000000" pitchFamily="2" charset="0"/>
              </a:rPr>
              <a:t>Actividad</a:t>
            </a:r>
          </a:p>
        </p:txBody>
      </p:sp>
      <p:sp>
        <p:nvSpPr>
          <p:cNvPr id="8" name="Marcador de posición de imagen 10">
            <a:extLst>
              <a:ext uri="{FF2B5EF4-FFF2-40B4-BE49-F238E27FC236}">
                <a16:creationId xmlns:a16="http://schemas.microsoft.com/office/drawing/2014/main" id="{E73AEA91-C4BB-4213-A7E8-EACACDDC53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1629000"/>
            <a:ext cx="4572000" cy="36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66584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er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AFD4EF7-C3DC-C737-A276-12DA988A38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B1E9E11-6189-A37F-F8D0-0ACDFD51FD2F}"/>
              </a:ext>
            </a:extLst>
          </p:cNvPr>
          <p:cNvSpPr/>
          <p:nvPr userDrawn="1"/>
        </p:nvSpPr>
        <p:spPr>
          <a:xfrm>
            <a:off x="457200" y="0"/>
            <a:ext cx="20574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solidFill>
                  <a:schemeClr val="bg1"/>
                </a:solidFill>
                <a:latin typeface="Montserrat SemiBold" panose="00000700000000000000" pitchFamily="2" charset="0"/>
                <a:cs typeface="Times New Roman" panose="02020603050405020304" pitchFamily="18" charset="0"/>
              </a:rPr>
              <a:t>Cierre</a:t>
            </a:r>
            <a:endParaRPr lang="es-MX" sz="18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452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579B6A4-7EC1-2355-14BA-FD5BAB8B69C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1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2" r:id="rId2"/>
    <p:sldLayoutId id="2147483711" r:id="rId3"/>
    <p:sldLayoutId id="2147483706" r:id="rId4"/>
    <p:sldLayoutId id="2147483707" r:id="rId5"/>
    <p:sldLayoutId id="2147483667" r:id="rId6"/>
    <p:sldLayoutId id="2147483714" r:id="rId7"/>
    <p:sldLayoutId id="2147483715" r:id="rId8"/>
    <p:sldLayoutId id="2147483709" r:id="rId9"/>
    <p:sldLayoutId id="2147483670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ducativospara.com/howard-gardner-y-las-inteligencias-multiples/#.Yf3KKOrMI2w" TargetMode="Externa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hyperlink" Target="https://youtu.be/lrsaUmq2l1w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629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3F8F0B-633E-1C42-BE00-32ED647AC141}"/>
              </a:ext>
            </a:extLst>
          </p:cNvPr>
          <p:cNvSpPr txBox="1"/>
          <p:nvPr/>
        </p:nvSpPr>
        <p:spPr>
          <a:xfrm>
            <a:off x="457199" y="1295400"/>
            <a:ext cx="822960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2AA645"/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444444"/>
                </a:solidFill>
                <a:latin typeface="Montserrat" panose="00000500000000000000" pitchFamily="2" charset="0"/>
              </a:rPr>
              <a:t>Brown, T. (2008). Design thinking. </a:t>
            </a:r>
            <a:r>
              <a:rPr lang="es-MX" sz="1200" i="1" dirty="0">
                <a:solidFill>
                  <a:srgbClr val="444444"/>
                </a:solidFill>
                <a:latin typeface="Montserrat" panose="00000500000000000000" pitchFamily="2" charset="0"/>
              </a:rPr>
              <a:t>Harvard Business Review, 86</a:t>
            </a:r>
            <a:r>
              <a:rPr lang="es-MX" sz="1200" dirty="0">
                <a:solidFill>
                  <a:srgbClr val="444444"/>
                </a:solidFill>
                <a:latin typeface="Montserrat" panose="00000500000000000000" pitchFamily="2" charset="0"/>
              </a:rPr>
              <a:t>(6).</a:t>
            </a:r>
          </a:p>
          <a:p>
            <a:pPr marL="171450" indent="-171450">
              <a:buClr>
                <a:srgbClr val="2AA645"/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rgbClr val="444444"/>
              </a:solidFill>
              <a:latin typeface="Montserrat" panose="00000500000000000000" pitchFamily="2" charset="0"/>
            </a:endParaRPr>
          </a:p>
          <a:p>
            <a:pPr marL="171450" indent="-171450">
              <a:buClr>
                <a:srgbClr val="2AA645"/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444444"/>
                </a:solidFill>
                <a:latin typeface="Montserrat" panose="00000500000000000000" pitchFamily="2" charset="0"/>
              </a:rPr>
              <a:t>Bryman, A. (1984). The debate about quantitative and qualitative research: A question of method or epistemology? </a:t>
            </a:r>
            <a:r>
              <a:rPr lang="es-MX" sz="1200" i="1" dirty="0">
                <a:solidFill>
                  <a:srgbClr val="444444"/>
                </a:solidFill>
                <a:latin typeface="Montserrat" panose="00000500000000000000" pitchFamily="2" charset="0"/>
              </a:rPr>
              <a:t>The British Journal of Sociology, 35</a:t>
            </a:r>
            <a:r>
              <a:rPr lang="es-MX" sz="1200" dirty="0">
                <a:solidFill>
                  <a:srgbClr val="444444"/>
                </a:solidFill>
                <a:latin typeface="Montserrat" panose="00000500000000000000" pitchFamily="2" charset="0"/>
              </a:rPr>
              <a:t>(1).</a:t>
            </a:r>
          </a:p>
          <a:p>
            <a:pPr marL="171450" indent="-171450">
              <a:buClr>
                <a:srgbClr val="2AA645"/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rgbClr val="444444"/>
              </a:solidFill>
              <a:latin typeface="Montserrat" panose="00000500000000000000" pitchFamily="2" charset="0"/>
            </a:endParaRPr>
          </a:p>
          <a:p>
            <a:pPr marL="171450" indent="-171450">
              <a:buClr>
                <a:srgbClr val="2AA645"/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444444"/>
                </a:solidFill>
                <a:latin typeface="Montserrat" panose="00000500000000000000" pitchFamily="2" charset="0"/>
              </a:rPr>
              <a:t>Burns, A., y Bush, R. (2012). </a:t>
            </a:r>
            <a:r>
              <a:rPr lang="es-MX" sz="1200" i="1" dirty="0">
                <a:solidFill>
                  <a:srgbClr val="444444"/>
                </a:solidFill>
                <a:latin typeface="Montserrat" panose="00000500000000000000" pitchFamily="2" charset="0"/>
              </a:rPr>
              <a:t>Marketing Research</a:t>
            </a:r>
            <a:r>
              <a:rPr lang="es-MX" sz="1200" dirty="0">
                <a:solidFill>
                  <a:srgbClr val="444444"/>
                </a:solidFill>
                <a:latin typeface="Montserrat" panose="00000500000000000000" pitchFamily="2" charset="0"/>
              </a:rPr>
              <a:t>. EE.UU.: Prentice Hall.</a:t>
            </a:r>
          </a:p>
          <a:p>
            <a:pPr marL="171450" indent="-171450">
              <a:buClr>
                <a:srgbClr val="2AA645"/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rgbClr val="444444"/>
              </a:solidFill>
              <a:latin typeface="Montserrat" panose="00000500000000000000" pitchFamily="2" charset="0"/>
            </a:endParaRPr>
          </a:p>
          <a:p>
            <a:pPr marL="171450" indent="-171450">
              <a:buClr>
                <a:srgbClr val="2AA645"/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444444"/>
                </a:solidFill>
                <a:latin typeface="Montserrat" panose="00000500000000000000" pitchFamily="2" charset="0"/>
              </a:rPr>
              <a:t>Clemente, C. (2016). </a:t>
            </a:r>
            <a:r>
              <a:rPr lang="es-MX" sz="1200" i="1" dirty="0">
                <a:solidFill>
                  <a:srgbClr val="444444"/>
                </a:solidFill>
                <a:latin typeface="Montserrat" panose="00000500000000000000" pitchFamily="2" charset="0"/>
              </a:rPr>
              <a:t>Curar usando ‘Design Thinking’</a:t>
            </a:r>
            <a:r>
              <a:rPr lang="es-MX" sz="1200" dirty="0">
                <a:solidFill>
                  <a:srgbClr val="444444"/>
                </a:solidFill>
                <a:latin typeface="Montserrat" panose="00000500000000000000" pitchFamily="2" charset="0"/>
              </a:rPr>
              <a:t>. Recuperado de http://www.elmundo.es/economia/2016/06/07/57569ae7268e3e10408b46ad.html </a:t>
            </a:r>
          </a:p>
          <a:p>
            <a:pPr marL="171450" indent="-171450">
              <a:buClr>
                <a:srgbClr val="2AA645"/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rgbClr val="444444"/>
              </a:solidFill>
              <a:latin typeface="Montserrat" panose="00000500000000000000" pitchFamily="2" charset="0"/>
            </a:endParaRPr>
          </a:p>
          <a:p>
            <a:pPr marL="171450" indent="-171450">
              <a:buClr>
                <a:srgbClr val="2AA645"/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444444"/>
                </a:solidFill>
                <a:latin typeface="Montserrat" panose="00000500000000000000" pitchFamily="2" charset="0"/>
              </a:rPr>
              <a:t>Educativos para. (n.d). </a:t>
            </a:r>
            <a:r>
              <a:rPr lang="es-MX" sz="1200" i="1" dirty="0">
                <a:solidFill>
                  <a:srgbClr val="444444"/>
                </a:solidFill>
                <a:latin typeface="Montserrat" panose="00000500000000000000" pitchFamily="2" charset="0"/>
              </a:rPr>
              <a:t> Howard Gardner y las Inteligencias Múltiples</a:t>
            </a:r>
            <a:r>
              <a:rPr lang="es-MX" sz="1200" dirty="0">
                <a:solidFill>
                  <a:srgbClr val="444444"/>
                </a:solidFill>
                <a:latin typeface="Montserrat" panose="00000500000000000000" pitchFamily="2" charset="0"/>
              </a:rPr>
              <a:t>. Recuperado de </a:t>
            </a:r>
            <a:r>
              <a:rPr lang="es-MX" sz="1200" dirty="0">
                <a:solidFill>
                  <a:srgbClr val="444444"/>
                </a:solidFill>
                <a:latin typeface="Montserrat" panose="00000500000000000000" pitchFamily="2" charset="0"/>
                <a:hlinkClick r:id="rId2"/>
              </a:rPr>
              <a:t>https://www.educativospara.com/howard-gardner-y-las-inteligencias-multiples/#.Yf3KKOrMI2w</a:t>
            </a:r>
            <a:endParaRPr lang="es-MX" sz="1200" dirty="0">
              <a:solidFill>
                <a:srgbClr val="444444"/>
              </a:solidFill>
              <a:latin typeface="Montserrat" panose="00000500000000000000" pitchFamily="2" charset="0"/>
            </a:endParaRPr>
          </a:p>
          <a:p>
            <a:pPr marL="171450" indent="-171450">
              <a:buClr>
                <a:srgbClr val="2AA645"/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rgbClr val="444444"/>
              </a:solidFill>
              <a:latin typeface="Montserrat" panose="00000500000000000000" pitchFamily="2" charset="0"/>
            </a:endParaRPr>
          </a:p>
          <a:p>
            <a:pPr marL="171450" indent="-171450">
              <a:buClr>
                <a:srgbClr val="2AA645"/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444444"/>
                </a:solidFill>
                <a:latin typeface="Montserrat" panose="00000500000000000000" pitchFamily="2" charset="0"/>
              </a:rPr>
              <a:t>Kawulich, B. (2005). La observación participante como método de recolección de datos. </a:t>
            </a:r>
            <a:r>
              <a:rPr lang="es-MX" sz="1200" i="1" dirty="0">
                <a:solidFill>
                  <a:srgbClr val="444444"/>
                </a:solidFill>
                <a:latin typeface="Montserrat" panose="00000500000000000000" pitchFamily="2" charset="0"/>
              </a:rPr>
              <a:t>Qualitative Social Research, 6</a:t>
            </a:r>
            <a:r>
              <a:rPr lang="es-MX" sz="1200" dirty="0">
                <a:solidFill>
                  <a:srgbClr val="444444"/>
                </a:solidFill>
                <a:latin typeface="Montserrat" panose="00000500000000000000" pitchFamily="2" charset="0"/>
              </a:rPr>
              <a:t>(2).</a:t>
            </a:r>
          </a:p>
          <a:p>
            <a:pPr marL="171450" indent="-171450">
              <a:buClr>
                <a:srgbClr val="2AA645"/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rgbClr val="444444"/>
              </a:solidFill>
              <a:latin typeface="Montserrat" panose="00000500000000000000" pitchFamily="2" charset="0"/>
            </a:endParaRPr>
          </a:p>
          <a:p>
            <a:pPr marL="171450" indent="-171450">
              <a:buClr>
                <a:srgbClr val="2AA645"/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444444"/>
                </a:solidFill>
                <a:latin typeface="Montserrat" panose="00000500000000000000" pitchFamily="2" charset="0"/>
              </a:rPr>
              <a:t>Köppen, E., y Meinel, C. (2015). </a:t>
            </a:r>
            <a:r>
              <a:rPr lang="es-MX" sz="1200" i="1" dirty="0">
                <a:solidFill>
                  <a:srgbClr val="444444"/>
                </a:solidFill>
                <a:latin typeface="Montserrat" panose="00000500000000000000" pitchFamily="2" charset="0"/>
              </a:rPr>
              <a:t>Empathy via design thinking: Creation of sense and knowledge</a:t>
            </a:r>
            <a:r>
              <a:rPr lang="es-MX" sz="1200" dirty="0">
                <a:solidFill>
                  <a:srgbClr val="444444"/>
                </a:solidFill>
                <a:latin typeface="Montserrat" panose="00000500000000000000" pitchFamily="2" charset="0"/>
              </a:rPr>
              <a:t>. Inglaterra: Springer International Publishing. </a:t>
            </a:r>
          </a:p>
          <a:p>
            <a:pPr marL="171450" indent="-171450">
              <a:buClr>
                <a:srgbClr val="2AA645"/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rgbClr val="444444"/>
              </a:solidFill>
              <a:latin typeface="Montserrat" panose="00000500000000000000" pitchFamily="2" charset="0"/>
            </a:endParaRPr>
          </a:p>
          <a:p>
            <a:pPr marL="171450" indent="-171450">
              <a:buClr>
                <a:srgbClr val="2AA645"/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444444"/>
                </a:solidFill>
                <a:latin typeface="Montserrat" panose="00000500000000000000" pitchFamily="2" charset="0"/>
              </a:rPr>
              <a:t>McDonagh, D., y Thomas, J. (2010).</a:t>
            </a:r>
            <a:r>
              <a:rPr lang="es-MX" sz="1200" i="1" dirty="0">
                <a:solidFill>
                  <a:srgbClr val="444444"/>
                </a:solidFill>
                <a:latin typeface="Montserrat" panose="00000500000000000000" pitchFamily="2" charset="0"/>
              </a:rPr>
              <a:t> </a:t>
            </a:r>
            <a:r>
              <a:rPr lang="es-MX" sz="1200" dirty="0">
                <a:solidFill>
                  <a:srgbClr val="444444"/>
                </a:solidFill>
                <a:latin typeface="Montserrat" panose="00000500000000000000" pitchFamily="2" charset="0"/>
              </a:rPr>
              <a:t>Rethinking design thinking: Empathy supporting innovation. Australasian Medical Journal</a:t>
            </a:r>
            <a:r>
              <a:rPr lang="es-MX" sz="1200" i="1" dirty="0">
                <a:solidFill>
                  <a:srgbClr val="444444"/>
                </a:solidFill>
                <a:latin typeface="Montserrat" panose="00000500000000000000" pitchFamily="2" charset="0"/>
              </a:rPr>
              <a:t>, 3</a:t>
            </a:r>
            <a:r>
              <a:rPr lang="es-MX" sz="1200" dirty="0">
                <a:solidFill>
                  <a:srgbClr val="444444"/>
                </a:solidFill>
                <a:latin typeface="Montserrat" panose="00000500000000000000" pitchFamily="2" charset="0"/>
              </a:rPr>
              <a:t>(8).</a:t>
            </a:r>
          </a:p>
          <a:p>
            <a:pPr marL="171450" indent="-171450">
              <a:buClr>
                <a:srgbClr val="2AA645"/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rgbClr val="444444"/>
              </a:solidFill>
              <a:latin typeface="Montserrat" panose="00000500000000000000" pitchFamily="2" charset="0"/>
            </a:endParaRPr>
          </a:p>
          <a:p>
            <a:pPr marL="171450" indent="-171450">
              <a:buClr>
                <a:srgbClr val="2AA645"/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444444"/>
                </a:solidFill>
                <a:latin typeface="Montserrat" panose="00000500000000000000" pitchFamily="2" charset="0"/>
              </a:rPr>
              <a:t>Plattner, H. (2010). </a:t>
            </a:r>
            <a:r>
              <a:rPr lang="es-MX" sz="1200" i="1" dirty="0">
                <a:solidFill>
                  <a:srgbClr val="444444"/>
                </a:solidFill>
                <a:latin typeface="Montserrat" panose="00000500000000000000" pitchFamily="2" charset="0"/>
              </a:rPr>
              <a:t>Mini guía: una introducción al Design Thinking</a:t>
            </a:r>
            <a:r>
              <a:rPr lang="es-MX" sz="1200" dirty="0">
                <a:solidFill>
                  <a:srgbClr val="444444"/>
                </a:solidFill>
                <a:latin typeface="Montserrat" panose="00000500000000000000" pitchFamily="2" charset="0"/>
              </a:rPr>
              <a:t>.</a:t>
            </a:r>
            <a:r>
              <a:rPr lang="es-MX" sz="1200" i="1" dirty="0">
                <a:solidFill>
                  <a:srgbClr val="444444"/>
                </a:solidFill>
                <a:latin typeface="Montserrat" panose="00000500000000000000" pitchFamily="2" charset="0"/>
              </a:rPr>
              <a:t> </a:t>
            </a:r>
            <a:r>
              <a:rPr lang="es-MX" sz="1200" dirty="0">
                <a:solidFill>
                  <a:srgbClr val="444444"/>
                </a:solidFill>
                <a:latin typeface="Montserrat" panose="00000500000000000000" pitchFamily="2" charset="0"/>
              </a:rPr>
              <a:t>Recuperado de https://dschool.stanford.edu/sandbox/groups/designresources/wiki/31fbd/attachments/027aa/GUÍA%20DEL%20PROCESO%20CREATIVO.pdf?sessionID=68deabe9f22d5b79bde83798d28a09327886ea4b </a:t>
            </a:r>
          </a:p>
          <a:p>
            <a:pPr marL="171450" indent="-171450">
              <a:buClr>
                <a:srgbClr val="2AA645"/>
              </a:buClr>
              <a:buFont typeface="Arial" panose="020B0604020202020204" pitchFamily="34" charset="0"/>
              <a:buChar char="•"/>
            </a:pPr>
            <a:endParaRPr lang="es-MX" sz="1200" dirty="0">
              <a:solidFill>
                <a:srgbClr val="444444"/>
              </a:solidFill>
              <a:latin typeface="Montserrat" panose="00000500000000000000" pitchFamily="2" charset="0"/>
            </a:endParaRPr>
          </a:p>
          <a:p>
            <a:pPr marL="171450" indent="-171450">
              <a:buClr>
                <a:srgbClr val="2AA645"/>
              </a:buClr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444444"/>
                </a:solidFill>
                <a:latin typeface="Montserrat" panose="00000500000000000000" pitchFamily="2" charset="0"/>
              </a:rPr>
              <a:t>Smith, T. (1983). Quantitative versus qualitative research: An attempt to clarify the issue. </a:t>
            </a:r>
            <a:r>
              <a:rPr lang="es-MX" sz="1200" i="1" dirty="0">
                <a:solidFill>
                  <a:srgbClr val="444444"/>
                </a:solidFill>
                <a:latin typeface="Montserrat" panose="00000500000000000000" pitchFamily="2" charset="0"/>
              </a:rPr>
              <a:t>American Educational Research Association, 12</a:t>
            </a:r>
            <a:r>
              <a:rPr lang="es-MX" sz="1200" dirty="0">
                <a:solidFill>
                  <a:srgbClr val="444444"/>
                </a:solidFill>
                <a:latin typeface="Montserrat" panose="00000500000000000000" pitchFamily="2" charset="0"/>
              </a:rPr>
              <a:t>(3).</a:t>
            </a:r>
          </a:p>
        </p:txBody>
      </p:sp>
    </p:spTree>
    <p:extLst>
      <p:ext uri="{BB962C8B-B14F-4D97-AF65-F5344CB8AC3E}">
        <p14:creationId xmlns:p14="http://schemas.microsoft.com/office/powerpoint/2010/main" val="262132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7E438694-6C11-4C89-8F60-FA043CDE020E}"/>
              </a:ext>
            </a:extLst>
          </p:cNvPr>
          <p:cNvSpPr/>
          <p:nvPr/>
        </p:nvSpPr>
        <p:spPr>
          <a:xfrm>
            <a:off x="1866900" y="1805780"/>
            <a:ext cx="5410200" cy="381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Gráfico 7" descr="Gesto de doble toque contorno">
            <a:extLst>
              <a:ext uri="{FF2B5EF4-FFF2-40B4-BE49-F238E27FC236}">
                <a16:creationId xmlns:a16="http://schemas.microsoft.com/office/drawing/2014/main" id="{8E631703-89F0-47E3-B8E2-2BC9654AB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2600" y="4683451"/>
            <a:ext cx="914400" cy="9144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DAF1B15-08C4-40DF-8DD5-F634B5207108}"/>
              </a:ext>
            </a:extLst>
          </p:cNvPr>
          <p:cNvSpPr txBox="1"/>
          <p:nvPr/>
        </p:nvSpPr>
        <p:spPr>
          <a:xfrm>
            <a:off x="2838450" y="3534885"/>
            <a:ext cx="3467100" cy="1585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/>
              <a:t>Escaneo corporal con gratitud</a:t>
            </a:r>
            <a:br>
              <a:rPr lang="es-ES" sz="1400" dirty="0"/>
            </a:br>
            <a:br>
              <a:rPr lang="es-ES" sz="1400" dirty="0"/>
            </a:br>
            <a:r>
              <a:rPr lang="es-ES" sz="1400" dirty="0"/>
              <a:t>Realiza el siguiente ejercicio mental que te ayudará a mejorar tu concentración antes de empezar.</a:t>
            </a:r>
            <a:br>
              <a:rPr lang="es-ES" sz="1400" dirty="0"/>
            </a:br>
            <a:r>
              <a:rPr lang="es-MX" sz="1400" dirty="0">
                <a:hlinkClick r:id="rId4"/>
              </a:rPr>
              <a:t>https://youtu.be/lrsaUmq2l1w</a:t>
            </a:r>
            <a:endParaRPr lang="es-MX" sz="1400" dirty="0"/>
          </a:p>
          <a:p>
            <a:endParaRPr lang="es-MX" sz="1300" dirty="0">
              <a:solidFill>
                <a:srgbClr val="2AA645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A890079-E720-A55A-AAE2-7DDE15D5CDE8}"/>
              </a:ext>
            </a:extLst>
          </p:cNvPr>
          <p:cNvSpPr/>
          <p:nvPr/>
        </p:nvSpPr>
        <p:spPr>
          <a:xfrm>
            <a:off x="457200" y="0"/>
            <a:ext cx="34290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800" dirty="0">
                <a:solidFill>
                  <a:schemeClr val="bg1"/>
                </a:solidFill>
                <a:effectLst/>
                <a:latin typeface="Montserrat SemiBold" panose="000007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Bienestar-mindfulness</a:t>
            </a:r>
            <a:endParaRPr lang="es-MX" sz="18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6" name="9 Imagen" descr="LS_MINDFULNES.png">
            <a:extLst>
              <a:ext uri="{FF2B5EF4-FFF2-40B4-BE49-F238E27FC236}">
                <a16:creationId xmlns:a16="http://schemas.microsoft.com/office/drawing/2014/main" id="{6D89131A-E81D-52BD-B487-B7041785D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8438" y="1770391"/>
            <a:ext cx="3738562" cy="18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08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ítulo 45">
            <a:extLst>
              <a:ext uri="{FF2B5EF4-FFF2-40B4-BE49-F238E27FC236}">
                <a16:creationId xmlns:a16="http://schemas.microsoft.com/office/drawing/2014/main" id="{CF27A87D-1762-4285-8A34-2CF90CA2DA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478" y="2057400"/>
            <a:ext cx="4114800" cy="1371600"/>
          </a:xfrm>
          <a:prstGeom prst="rect">
            <a:avLst/>
          </a:prstGeom>
        </p:spPr>
        <p:txBody>
          <a:bodyPr lIns="91440" tIns="45720" rIns="91440" bIns="45720" anchor="ctr">
            <a:normAutofit fontScale="90000"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</a:rPr>
              <a:t>Técnicas y Metodologías de la Innovación</a:t>
            </a:r>
            <a:endParaRPr lang="es-MX" sz="3150" dirty="0">
              <a:solidFill>
                <a:schemeClr val="bg1"/>
              </a:solidFill>
            </a:endParaRPr>
          </a:p>
        </p:txBody>
      </p:sp>
      <p:sp>
        <p:nvSpPr>
          <p:cNvPr id="5" name="Título 45">
            <a:extLst>
              <a:ext uri="{FF2B5EF4-FFF2-40B4-BE49-F238E27FC236}">
                <a16:creationId xmlns:a16="http://schemas.microsoft.com/office/drawing/2014/main" id="{5D7D9ECA-5C87-43F9-A692-C72EF8EEFFC0}"/>
              </a:ext>
            </a:extLst>
          </p:cNvPr>
          <p:cNvSpPr txBox="1">
            <a:spLocks/>
          </p:cNvSpPr>
          <p:nvPr/>
        </p:nvSpPr>
        <p:spPr>
          <a:xfrm>
            <a:off x="1182756" y="3787913"/>
            <a:ext cx="3008244" cy="3070088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177" b="1" i="0">
                <a:solidFill>
                  <a:schemeClr val="bg1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defTabSz="914400"/>
            <a:r>
              <a:rPr lang="es-MX" sz="1800" kern="0" dirty="0">
                <a:latin typeface="Montserrat SemiBold" panose="00000700000000000000" pitchFamily="2" charset="0"/>
              </a:rPr>
              <a:t>Semana 3</a:t>
            </a:r>
            <a:endParaRPr lang="es-MX" sz="1800" b="0" kern="0" dirty="0">
              <a:latin typeface="+mj-lt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6D0E933A-3AD3-8668-48C7-427A8EDE2388}"/>
              </a:ext>
            </a:extLst>
          </p:cNvPr>
          <p:cNvSpPr/>
          <p:nvPr/>
        </p:nvSpPr>
        <p:spPr>
          <a:xfrm>
            <a:off x="734290" y="3810000"/>
            <a:ext cx="4017818" cy="685800"/>
          </a:xfrm>
          <a:custGeom>
            <a:avLst/>
            <a:gdLst/>
            <a:ahLst/>
            <a:cxnLst/>
            <a:rect l="l" t="t" r="r" b="b"/>
            <a:pathLst>
              <a:path w="3994785" h="591185">
                <a:moveTo>
                  <a:pt x="3698849" y="0"/>
                </a:moveTo>
                <a:lnTo>
                  <a:pt x="295376" y="0"/>
                </a:lnTo>
                <a:lnTo>
                  <a:pt x="247465" y="3865"/>
                </a:lnTo>
                <a:lnTo>
                  <a:pt x="202014" y="15058"/>
                </a:lnTo>
                <a:lnTo>
                  <a:pt x="159634" y="32969"/>
                </a:lnTo>
                <a:lnTo>
                  <a:pt x="120931" y="56990"/>
                </a:lnTo>
                <a:lnTo>
                  <a:pt x="86513" y="86513"/>
                </a:lnTo>
                <a:lnTo>
                  <a:pt x="56990" y="120931"/>
                </a:lnTo>
                <a:lnTo>
                  <a:pt x="32969" y="159634"/>
                </a:lnTo>
                <a:lnTo>
                  <a:pt x="15058" y="202014"/>
                </a:lnTo>
                <a:lnTo>
                  <a:pt x="3865" y="247465"/>
                </a:lnTo>
                <a:lnTo>
                  <a:pt x="0" y="295376"/>
                </a:lnTo>
                <a:lnTo>
                  <a:pt x="3865" y="343288"/>
                </a:lnTo>
                <a:lnTo>
                  <a:pt x="15058" y="388738"/>
                </a:lnTo>
                <a:lnTo>
                  <a:pt x="32969" y="431118"/>
                </a:lnTo>
                <a:lnTo>
                  <a:pt x="56990" y="469821"/>
                </a:lnTo>
                <a:lnTo>
                  <a:pt x="86513" y="504239"/>
                </a:lnTo>
                <a:lnTo>
                  <a:pt x="120931" y="533762"/>
                </a:lnTo>
                <a:lnTo>
                  <a:pt x="159634" y="557783"/>
                </a:lnTo>
                <a:lnTo>
                  <a:pt x="202014" y="575694"/>
                </a:lnTo>
                <a:lnTo>
                  <a:pt x="247465" y="586887"/>
                </a:lnTo>
                <a:lnTo>
                  <a:pt x="295376" y="590753"/>
                </a:lnTo>
                <a:lnTo>
                  <a:pt x="3698849" y="590753"/>
                </a:lnTo>
                <a:lnTo>
                  <a:pt x="3746764" y="586887"/>
                </a:lnTo>
                <a:lnTo>
                  <a:pt x="3792216" y="575694"/>
                </a:lnTo>
                <a:lnTo>
                  <a:pt x="3834597" y="557783"/>
                </a:lnTo>
                <a:lnTo>
                  <a:pt x="3873300" y="533762"/>
                </a:lnTo>
                <a:lnTo>
                  <a:pt x="3907716" y="504239"/>
                </a:lnTo>
                <a:lnTo>
                  <a:pt x="3937239" y="469821"/>
                </a:lnTo>
                <a:lnTo>
                  <a:pt x="3961259" y="431118"/>
                </a:lnTo>
                <a:lnTo>
                  <a:pt x="3979168" y="388738"/>
                </a:lnTo>
                <a:lnTo>
                  <a:pt x="3990360" y="343288"/>
                </a:lnTo>
                <a:lnTo>
                  <a:pt x="3994226" y="295376"/>
                </a:lnTo>
                <a:lnTo>
                  <a:pt x="3990360" y="247465"/>
                </a:lnTo>
                <a:lnTo>
                  <a:pt x="3979168" y="202014"/>
                </a:lnTo>
                <a:lnTo>
                  <a:pt x="3961259" y="159634"/>
                </a:lnTo>
                <a:lnTo>
                  <a:pt x="3937239" y="120931"/>
                </a:lnTo>
                <a:lnTo>
                  <a:pt x="3907716" y="86513"/>
                </a:lnTo>
                <a:lnTo>
                  <a:pt x="3873300" y="56990"/>
                </a:lnTo>
                <a:lnTo>
                  <a:pt x="3834597" y="32969"/>
                </a:lnTo>
                <a:lnTo>
                  <a:pt x="3792216" y="15058"/>
                </a:lnTo>
                <a:lnTo>
                  <a:pt x="3746764" y="3865"/>
                </a:lnTo>
                <a:lnTo>
                  <a:pt x="3698849" y="0"/>
                </a:lnTo>
                <a:close/>
              </a:path>
            </a:pathLst>
          </a:custGeom>
          <a:solidFill>
            <a:srgbClr val="2BA645"/>
          </a:solidFill>
        </p:spPr>
        <p:txBody>
          <a:bodyPr wrap="square" lIns="0" tIns="0" rIns="0" bIns="0" rtlCol="0"/>
          <a:lstStyle/>
          <a:p>
            <a:endParaRPr lang="es-MX" sz="1425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BE72991-42B8-4379-B6EB-7804537C358E}"/>
              </a:ext>
            </a:extLst>
          </p:cNvPr>
          <p:cNvSpPr txBox="1"/>
          <p:nvPr/>
        </p:nvSpPr>
        <p:spPr>
          <a:xfrm>
            <a:off x="954156" y="3849469"/>
            <a:ext cx="346544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2" charset="0"/>
              </a:rPr>
              <a:t>Empatía: el origen de la innovación</a:t>
            </a:r>
            <a:endParaRPr lang="es-MX" dirty="0">
              <a:solidFill>
                <a:schemeClr val="bg1">
                  <a:lumMod val="95000"/>
                </a:schemeClr>
              </a:solidFill>
              <a:latin typeface="Montserrat SemiBold" panose="00000700000000000000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7182F80C-0111-2649-9C7A-AF9EEB690CAE}"/>
              </a:ext>
            </a:extLst>
          </p:cNvPr>
          <p:cNvSpPr txBox="1"/>
          <p:nvPr/>
        </p:nvSpPr>
        <p:spPr>
          <a:xfrm>
            <a:off x="4648200" y="2209800"/>
            <a:ext cx="39624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Montserrat" panose="00000500000000000000" pitchFamily="2" charset="0"/>
              </a:rPr>
              <a:t>Howard Gardner (</a:t>
            </a:r>
            <a:r>
              <a:rPr lang="es-ES" sz="1200" dirty="0" err="1">
                <a:latin typeface="Montserrat" panose="00000500000000000000" pitchFamily="2" charset="0"/>
              </a:rPr>
              <a:t>n.d</a:t>
            </a:r>
            <a:r>
              <a:rPr lang="es-ES" sz="1200" dirty="0">
                <a:latin typeface="Montserrat" panose="00000500000000000000" pitchFamily="2" charset="0"/>
              </a:rPr>
              <a:t>), psicólogo, investigador y profesor de la universidad de Harvard, conocido en el ámbito científico por sus investigaciones en el análisis de las capacidades cognitivas y por haber formulado la teoría de las inteligencias múltiples), indica que la empatía forma parte de la inteligencia interpersonal, y es una de unas de </a:t>
            </a:r>
            <a:r>
              <a:rPr lang="es-ES" sz="1200" spc="-30" dirty="0">
                <a:latin typeface="Montserrat" panose="00000500000000000000" pitchFamily="2" charset="0"/>
              </a:rPr>
              <a:t>las ocho inteligencias que poseemos las personas. </a:t>
            </a:r>
            <a:r>
              <a:rPr lang="es-ES" sz="1200" dirty="0">
                <a:latin typeface="Montserrat" panose="00000500000000000000" pitchFamily="2" charset="0"/>
              </a:rPr>
              <a:t>La empatía es la capacidad que tienes para saber </a:t>
            </a:r>
            <a:r>
              <a:rPr lang="es-ES" sz="1200" spc="-30" dirty="0">
                <a:latin typeface="Montserrat" panose="00000500000000000000" pitchFamily="2" charset="0"/>
              </a:rPr>
              <a:t>captar y entender qué siente o piensa otra persona, </a:t>
            </a:r>
            <a:r>
              <a:rPr lang="es-ES" sz="1200" dirty="0">
                <a:latin typeface="Montserrat" panose="00000500000000000000" pitchFamily="2" charset="0"/>
              </a:rPr>
              <a:t>como también ponerte en su lugar. La empatía supone tener la capacidad de entender la naturaleza emocional de las demás personas, incluso cuando sus puntos de vista sean radicalmente opuestos a los nuestros.</a:t>
            </a:r>
            <a:endParaRPr lang="es-MX" sz="1200" dirty="0">
              <a:latin typeface="Montserrat" panose="00000500000000000000" pitchFamily="2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3E5DA5E-66B0-FBAE-6211-15653814BEBD}"/>
              </a:ext>
            </a:extLst>
          </p:cNvPr>
          <p:cNvSpPr/>
          <p:nvPr/>
        </p:nvSpPr>
        <p:spPr>
          <a:xfrm>
            <a:off x="4213261" y="1295400"/>
            <a:ext cx="358739" cy="734552"/>
          </a:xfrm>
          <a:prstGeom prst="rect">
            <a:avLst/>
          </a:prstGeom>
          <a:solidFill>
            <a:srgbClr val="2CA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C7FCAAA-5994-60EF-B4D7-4509912278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7" t="-462" r="23115" b="462"/>
          <a:stretch/>
        </p:blipFill>
        <p:spPr>
          <a:xfrm>
            <a:off x="0" y="1295400"/>
            <a:ext cx="4213261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58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61AA8435-3247-EEE1-9CE2-B9B97E50ECED}"/>
              </a:ext>
            </a:extLst>
          </p:cNvPr>
          <p:cNvSpPr txBox="1"/>
          <p:nvPr/>
        </p:nvSpPr>
        <p:spPr>
          <a:xfrm>
            <a:off x="457199" y="2586504"/>
            <a:ext cx="4003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242424"/>
                </a:solidFill>
                <a:latin typeface="Montserrat" panose="00000500000000000000" pitchFamily="2" charset="0"/>
              </a:rPr>
              <a:t>En los negocios existen métodos o procesos que nos dan la oportunidad de entender las múltiples perspectivas, estados mentales y formas de ver la vida de nuestros consumidores de productos o servicios. </a:t>
            </a:r>
          </a:p>
          <a:p>
            <a:endParaRPr lang="es-ES" sz="1200" dirty="0">
              <a:solidFill>
                <a:srgbClr val="242424"/>
              </a:solidFill>
              <a:latin typeface="Montserrat" panose="00000500000000000000" pitchFamily="2" charset="0"/>
            </a:endParaRPr>
          </a:p>
          <a:p>
            <a:r>
              <a:rPr lang="es-ES" sz="1200" dirty="0">
                <a:solidFill>
                  <a:srgbClr val="242424"/>
                </a:solidFill>
                <a:latin typeface="Montserrat" panose="00000500000000000000" pitchFamily="2" charset="0"/>
              </a:rPr>
              <a:t>Esto es gracias a la empatía y con esto poder enfocarnos en lo que quieren. Se debe contar con un equipo dispuesto y abierto a nuevos métodos de innovación y creatividad para su éxito.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73D52C7-4EA0-CA4F-67EC-A9FE2696E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96" y="1524000"/>
            <a:ext cx="4314002" cy="431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03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327A302-55E1-5C89-F9E6-9D4DBF90E825}"/>
              </a:ext>
            </a:extLst>
          </p:cNvPr>
          <p:cNvSpPr txBox="1"/>
          <p:nvPr/>
        </p:nvSpPr>
        <p:spPr>
          <a:xfrm>
            <a:off x="457198" y="1295400"/>
            <a:ext cx="8229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242424"/>
                </a:solidFill>
                <a:latin typeface="Montserrat" panose="00000500000000000000" pitchFamily="2" charset="0"/>
              </a:rPr>
              <a:t>La innovación no solo se basa de estudios de mercado perfectos y descriptivos, se trata de personas, cultura y estrategia. Es la voz del consumidor la que nos da la certeza de crear productos cercanos que van más allá de resolver una necesidad, son capaces de crear experiencias y generar emociones. </a:t>
            </a:r>
            <a:r>
              <a:rPr lang="es-ES" sz="1200" dirty="0">
                <a:latin typeface="Montserrat" panose="00000500000000000000" pitchFamily="2" charset="0"/>
              </a:rPr>
              <a:t>Hoy la frase “no es personal, son negocios” ya está pasada de moda, “hoy, todo es personal”.</a:t>
            </a:r>
          </a:p>
          <a:p>
            <a:endParaRPr lang="es-ES" sz="1200" dirty="0">
              <a:latin typeface="Montserrat" panose="00000500000000000000" pitchFamily="2" charset="0"/>
            </a:endParaRPr>
          </a:p>
          <a:p>
            <a:r>
              <a:rPr lang="es-ES" sz="1200" dirty="0">
                <a:latin typeface="Montserrat" panose="00000500000000000000" pitchFamily="2" charset="0"/>
              </a:rPr>
              <a:t>De acuerdo con Plattner (2010), los elementos básicos para lograr la empatía son los siguientes.</a:t>
            </a:r>
            <a:endParaRPr lang="es-MX" sz="1200" dirty="0">
              <a:latin typeface="Montserrat" panose="00000500000000000000" pitchFamily="2" charset="0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91AB103-DD8B-9E0F-9A91-311943DBB8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447085"/>
              </p:ext>
            </p:extLst>
          </p:nvPr>
        </p:nvGraphicFramePr>
        <p:xfrm>
          <a:off x="457200" y="2667000"/>
          <a:ext cx="8229600" cy="38099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32184">
                  <a:extLst>
                    <a:ext uri="{9D8B030D-6E8A-4147-A177-3AD203B41FA5}">
                      <a16:colId xmlns:a16="http://schemas.microsoft.com/office/drawing/2014/main" val="499407716"/>
                    </a:ext>
                  </a:extLst>
                </a:gridCol>
                <a:gridCol w="5697416">
                  <a:extLst>
                    <a:ext uri="{9D8B030D-6E8A-4147-A177-3AD203B41FA5}">
                      <a16:colId xmlns:a16="http://schemas.microsoft.com/office/drawing/2014/main" val="2737752817"/>
                    </a:ext>
                  </a:extLst>
                </a:gridCol>
              </a:tblGrid>
              <a:tr h="375077">
                <a:tc>
                  <a:txBody>
                    <a:bodyPr/>
                    <a:lstStyle/>
                    <a:p>
                      <a:pPr algn="ctr"/>
                      <a:r>
                        <a:rPr lang="es-MX" sz="1300" b="1" dirty="0">
                          <a:solidFill>
                            <a:schemeClr val="bg1"/>
                          </a:solidFill>
                        </a:rPr>
                        <a:t>Elemento</a:t>
                      </a:r>
                    </a:p>
                  </a:txBody>
                  <a:tcPr anchor="ctr">
                    <a:solidFill>
                      <a:srgbClr val="2AA6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1" dirty="0">
                          <a:solidFill>
                            <a:schemeClr val="bg1"/>
                          </a:solidFill>
                        </a:rPr>
                        <a:t>Descripción</a:t>
                      </a:r>
                    </a:p>
                  </a:txBody>
                  <a:tcPr anchor="ctr">
                    <a:solidFill>
                      <a:srgbClr val="2AA6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242672"/>
                  </a:ext>
                </a:extLst>
              </a:tr>
              <a:tr h="1144974">
                <a:tc>
                  <a:txBody>
                    <a:bodyPr/>
                    <a:lstStyle/>
                    <a:p>
                      <a:pPr algn="ctr"/>
                      <a:r>
                        <a:rPr lang="es-ES" sz="1300" b="1" dirty="0">
                          <a:solidFill>
                            <a:srgbClr val="444444"/>
                          </a:solidFill>
                        </a:rPr>
                        <a:t>Observación</a:t>
                      </a:r>
                      <a:endParaRPr lang="es-MX" sz="13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300" dirty="0">
                          <a:solidFill>
                            <a:srgbClr val="444444"/>
                          </a:solidFill>
                        </a:rPr>
                        <a:t>Consiste en conocer a los usuarios en su contexto de vida para apreciar sus comportamientos, actitudes, costumbres, gustos e inquietudes. La observación no implica ningún contacto con el usuario.</a:t>
                      </a:r>
                      <a:endParaRPr lang="es-ES" sz="1300" dirty="0">
                        <a:solidFill>
                          <a:srgbClr val="444444"/>
                        </a:solidFill>
                        <a:latin typeface="Jost"/>
                      </a:endParaRPr>
                    </a:p>
                  </a:txBody>
                  <a:tcPr marL="360000" marR="36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972495"/>
                  </a:ext>
                </a:extLst>
              </a:tr>
              <a:tr h="1144974">
                <a:tc>
                  <a:txBody>
                    <a:bodyPr/>
                    <a:lstStyle/>
                    <a:p>
                      <a:pPr algn="ctr"/>
                      <a:r>
                        <a:rPr lang="es-ES" sz="1300" b="1" dirty="0">
                          <a:solidFill>
                            <a:srgbClr val="444444"/>
                          </a:solidFill>
                        </a:rPr>
                        <a:t>Involucramiento</a:t>
                      </a:r>
                      <a:endParaRPr lang="es-MX" sz="13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300" dirty="0">
                          <a:solidFill>
                            <a:srgbClr val="444444"/>
                          </a:solidFill>
                        </a:rPr>
                        <a:t>Implica iniciar una conversación con el usuario, ya sea de manera informal o de manera estructurada desde una breve charla hasta una entrevista. Recuerda siempre preguntar ¿por qué?</a:t>
                      </a:r>
                      <a:endParaRPr lang="es-ES" sz="1300" dirty="0">
                        <a:solidFill>
                          <a:srgbClr val="444444"/>
                        </a:solidFill>
                        <a:latin typeface="Jost"/>
                      </a:endParaRPr>
                    </a:p>
                  </a:txBody>
                  <a:tcPr marL="360000" marR="360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687678"/>
                  </a:ext>
                </a:extLst>
              </a:tr>
              <a:tr h="1144974">
                <a:tc>
                  <a:txBody>
                    <a:bodyPr/>
                    <a:lstStyle/>
                    <a:p>
                      <a:pPr algn="ctr"/>
                      <a:r>
                        <a:rPr lang="es-ES" sz="1300" b="1" dirty="0">
                          <a:solidFill>
                            <a:srgbClr val="444444"/>
                          </a:solidFill>
                        </a:rPr>
                        <a:t>Conversación y contemplación</a:t>
                      </a:r>
                      <a:endParaRPr lang="es-MX" sz="13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300" dirty="0">
                          <a:solidFill>
                            <a:srgbClr val="444444"/>
                          </a:solidFill>
                        </a:rPr>
                        <a:t>Representa la combinación entre observar e involucrarte. Lo ideal sería tener una conversación con el usuario mientras lo observas en su contexto, sin embargo, esto no siempre se puede llevar a cabo.</a:t>
                      </a:r>
                      <a:endParaRPr lang="es-ES" sz="1300" b="0" i="0" dirty="0">
                        <a:solidFill>
                          <a:srgbClr val="444444"/>
                        </a:solidFill>
                        <a:effectLst/>
                        <a:latin typeface="Jost"/>
                      </a:endParaRPr>
                    </a:p>
                  </a:txBody>
                  <a:tcPr marL="360000" marR="36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304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2680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AA26BFD3-801F-1E34-2716-B8793350C96D}"/>
              </a:ext>
            </a:extLst>
          </p:cNvPr>
          <p:cNvSpPr/>
          <p:nvPr/>
        </p:nvSpPr>
        <p:spPr>
          <a:xfrm>
            <a:off x="457200" y="3733800"/>
            <a:ext cx="4114800" cy="2438400"/>
          </a:xfrm>
          <a:prstGeom prst="rect">
            <a:avLst/>
          </a:prstGeom>
          <a:solidFill>
            <a:srgbClr val="2AA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327A302-55E1-5C89-F9E6-9D4DBF90E825}"/>
              </a:ext>
            </a:extLst>
          </p:cNvPr>
          <p:cNvSpPr txBox="1"/>
          <p:nvPr/>
        </p:nvSpPr>
        <p:spPr>
          <a:xfrm>
            <a:off x="457198" y="1295400"/>
            <a:ext cx="41147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Montserrat" panose="00000500000000000000" pitchFamily="2" charset="0"/>
              </a:rPr>
              <a:t>En realidad, el trabajo de la innovación es hacer la vida más sencilla, crear tecnologías para hacer las cosas que no queremos hacer, por lo que podemos </a:t>
            </a:r>
            <a:r>
              <a:rPr lang="es-ES" sz="1200" spc="-30" dirty="0">
                <a:latin typeface="Montserrat" panose="00000500000000000000" pitchFamily="2" charset="0"/>
              </a:rPr>
              <a:t>tener más tiempo para hacer las cosas que queremos </a:t>
            </a:r>
            <a:r>
              <a:rPr lang="es-ES" sz="1200" dirty="0">
                <a:latin typeface="Montserrat" panose="00000500000000000000" pitchFamily="2" charset="0"/>
              </a:rPr>
              <a:t>hacer. TBD es un concepto creado por el profesor Clayton Christensen de Harvard Business </a:t>
            </a:r>
            <a:r>
              <a:rPr lang="es-ES" sz="1200" dirty="0" err="1">
                <a:latin typeface="Montserrat" panose="00000500000000000000" pitchFamily="2" charset="0"/>
              </a:rPr>
              <a:t>School</a:t>
            </a:r>
            <a:r>
              <a:rPr lang="es-ES" sz="1200" dirty="0">
                <a:latin typeface="Montserrat" panose="00000500000000000000" pitchFamily="2" charset="0"/>
              </a:rPr>
              <a:t>, es una metodología para entender mejor el comportamiento de los consumidores a partir de un cambio de perspectiva con la intención de que </a:t>
            </a:r>
            <a:r>
              <a:rPr lang="es-ES" sz="1200" spc="-10" dirty="0">
                <a:latin typeface="Montserrat" panose="00000500000000000000" pitchFamily="2" charset="0"/>
              </a:rPr>
              <a:t>las acciones de marketing se vuelvan más eficientes </a:t>
            </a:r>
            <a:r>
              <a:rPr lang="es-ES" sz="1200" dirty="0">
                <a:latin typeface="Montserrat" panose="00000500000000000000" pitchFamily="2" charset="0"/>
              </a:rPr>
              <a:t>y que la innovación sea más previsible y rentable.</a:t>
            </a:r>
            <a:endParaRPr lang="es-MX" sz="1200" dirty="0">
              <a:latin typeface="Montserrat" panose="00000500000000000000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839B94C-5582-22A8-3B66-F6BCE79DC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008" y="1600200"/>
            <a:ext cx="3150984" cy="467601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454A2CF-BE95-5416-F1F8-ADF61FF22677}"/>
              </a:ext>
            </a:extLst>
          </p:cNvPr>
          <p:cNvSpPr txBox="1"/>
          <p:nvPr/>
        </p:nvSpPr>
        <p:spPr>
          <a:xfrm>
            <a:off x="914400" y="4722167"/>
            <a:ext cx="327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¿Para qué suele ser usada la metodología </a:t>
            </a:r>
            <a:r>
              <a:rPr lang="es-ES" sz="12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jobs</a:t>
            </a:r>
            <a:r>
              <a:rPr lang="es-ES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s-ES" sz="12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to</a:t>
            </a:r>
            <a:r>
              <a:rPr lang="es-ES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 be done?</a:t>
            </a:r>
          </a:p>
        </p:txBody>
      </p:sp>
    </p:spTree>
    <p:extLst>
      <p:ext uri="{BB962C8B-B14F-4D97-AF65-F5344CB8AC3E}">
        <p14:creationId xmlns:p14="http://schemas.microsoft.com/office/powerpoint/2010/main" val="435128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CA55503-C2EE-9B69-C964-445B32F21383}"/>
              </a:ext>
            </a:extLst>
          </p:cNvPr>
          <p:cNvSpPr txBox="1"/>
          <p:nvPr/>
        </p:nvSpPr>
        <p:spPr>
          <a:xfrm>
            <a:off x="723899" y="1110979"/>
            <a:ext cx="33147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00" dirty="0">
                <a:latin typeface="Montserrat" panose="00000500000000000000" pitchFamily="2" charset="0"/>
                <a:cs typeface="Arial" panose="020B0604020202020204" pitchFamily="34" charset="0"/>
              </a:rPr>
              <a:t>Reflexiona sobre lo aprendido en el tema y responde lo siguiente.</a:t>
            </a:r>
            <a:endParaRPr lang="es-MX" sz="1300" dirty="0">
              <a:latin typeface="Montserrat" panose="000005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9234B4A-1173-32C0-5864-78575DBFFB22}"/>
              </a:ext>
            </a:extLst>
          </p:cNvPr>
          <p:cNvSpPr txBox="1"/>
          <p:nvPr/>
        </p:nvSpPr>
        <p:spPr>
          <a:xfrm>
            <a:off x="496161" y="1800001"/>
            <a:ext cx="3962399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AA645"/>
              </a:buClr>
              <a:buFont typeface="Arial" panose="020B0604020202020204" pitchFamily="34" charset="0"/>
              <a:buChar char="•"/>
            </a:pPr>
            <a:r>
              <a:rPr lang="es-ES" sz="1300" dirty="0">
                <a:latin typeface="Montserrat" panose="00000500000000000000" pitchFamily="2" charset="0"/>
              </a:rPr>
              <a:t>Realizar un ejercicio de empatía con la frase en mente de “mira con los ojos de otro, escucha con los ojos de otro y siente con el corazón de otro” de Alfred Adler y reúnete con un compañero y dale oportunidad de que te cuente un problema (el problema puede ser personal, laboral o profesional), pensando en cómo podrías ayudarlo/a a resolverlo usando la empatía.</a:t>
            </a:r>
          </a:p>
          <a:p>
            <a:pPr marL="285750" indent="-285750" algn="just">
              <a:buClr>
                <a:srgbClr val="2AA645"/>
              </a:buClr>
              <a:buFont typeface="Arial" panose="020B0604020202020204" pitchFamily="34" charset="0"/>
              <a:buChar char="•"/>
            </a:pPr>
            <a:endParaRPr lang="es-ES" sz="1300" dirty="0">
              <a:latin typeface="Montserrat" panose="00000500000000000000" pitchFamily="2" charset="0"/>
            </a:endParaRPr>
          </a:p>
          <a:p>
            <a:pPr marL="285750" indent="-285750">
              <a:buClr>
                <a:srgbClr val="2AA645"/>
              </a:buClr>
              <a:buFont typeface="Arial" panose="020B0604020202020204" pitchFamily="34" charset="0"/>
              <a:buChar char="•"/>
            </a:pPr>
            <a:r>
              <a:rPr lang="es-ES" sz="1300" dirty="0">
                <a:latin typeface="Montserrat" panose="00000500000000000000" pitchFamily="2" charset="0"/>
              </a:rPr>
              <a:t>Pon en práctica los elementos de escucha activa, empatía y trata de ser consiente de cómo se encuentra. Una vez que finalice, procede a compartir tu experiencia y a modo de reflexión, responde.</a:t>
            </a:r>
          </a:p>
          <a:p>
            <a:pPr marL="285750" indent="-285750">
              <a:buClr>
                <a:srgbClr val="2AA645"/>
              </a:buClr>
              <a:buFont typeface="Arial" panose="020B0604020202020204" pitchFamily="34" charset="0"/>
              <a:buChar char="•"/>
            </a:pPr>
            <a:endParaRPr lang="es-ES" sz="1300" dirty="0">
              <a:latin typeface="Montserrat" panose="00000500000000000000" pitchFamily="2" charset="0"/>
            </a:endParaRPr>
          </a:p>
          <a:p>
            <a:pPr marL="285750" indent="-285750">
              <a:buClr>
                <a:srgbClr val="2AA645"/>
              </a:buClr>
              <a:buFont typeface="Arial" panose="020B0604020202020204" pitchFamily="34" charset="0"/>
              <a:buChar char="•"/>
            </a:pPr>
            <a:r>
              <a:rPr lang="es-ES" sz="1300" dirty="0">
                <a:latin typeface="Montserrat" panose="00000500000000000000" pitchFamily="2" charset="0"/>
              </a:rPr>
              <a:t>¿Escuché activamente? ¿Permití que la otra persona hablara o simplemente quería responder y solucionar su problema rápidamente? ¿Fui empático con su problema? ¿Qué podría mejorar para ser empático?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EAFF366-E273-29FD-6E9C-DFF357075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5" r="17195"/>
          <a:stretch/>
        </p:blipFill>
        <p:spPr>
          <a:xfrm>
            <a:off x="4554254" y="1104900"/>
            <a:ext cx="4589745" cy="4648200"/>
          </a:xfrm>
          <a:prstGeom prst="rect">
            <a:avLst/>
          </a:prstGeom>
        </p:spPr>
      </p:pic>
      <p:pic>
        <p:nvPicPr>
          <p:cNvPr id="11" name="Imagen 10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62A493E1-6723-B849-4A77-3AA0B6495D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" t="2" r="163" b="83395"/>
          <a:stretch/>
        </p:blipFill>
        <p:spPr>
          <a:xfrm>
            <a:off x="93323" y="914400"/>
            <a:ext cx="1012199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11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073A2F55-201D-C142-847B-7E70FF2933E0}"/>
              </a:ext>
            </a:extLst>
          </p:cNvPr>
          <p:cNvSpPr txBox="1"/>
          <p:nvPr/>
        </p:nvSpPr>
        <p:spPr>
          <a:xfrm>
            <a:off x="1181099" y="4038600"/>
            <a:ext cx="6781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latin typeface="Montserrat" panose="00000500000000000000" pitchFamily="2" charset="0"/>
              </a:rPr>
              <a:t>¡La empatía es la clave de la inteligencia emocional! </a:t>
            </a:r>
          </a:p>
          <a:p>
            <a:endParaRPr lang="es-MX" sz="1200" dirty="0">
              <a:latin typeface="Montserrat" panose="00000500000000000000" pitchFamily="2" charset="0"/>
            </a:endParaRPr>
          </a:p>
          <a:p>
            <a:r>
              <a:rPr lang="es-MX" sz="1200" dirty="0">
                <a:latin typeface="Montserrat" panose="00000500000000000000" pitchFamily="2" charset="0"/>
              </a:rPr>
              <a:t>Cuando hablamos del concepto de creatividad nos viene a la mente “yo no soy creativo”, pero se sabe que la clave está en ser empático, conocer lo que quiere el otro, saber qué necesita, qué quiere. </a:t>
            </a:r>
          </a:p>
          <a:p>
            <a:r>
              <a:rPr lang="es-MX" sz="1200" dirty="0">
                <a:latin typeface="Montserrat" panose="00000500000000000000" pitchFamily="2" charset="0"/>
              </a:rPr>
              <a:t>Para aprender a ser creativo, empático y poder aplicar conceptos de innovación debemos enfocarnos en lo siguiente.</a:t>
            </a:r>
          </a:p>
          <a:p>
            <a:endParaRPr lang="es-MX" sz="1200" dirty="0">
              <a:latin typeface="Montserrat" panose="00000500000000000000" pitchFamily="2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53A70D7-5486-32F3-F591-A5F9E704C7FA}"/>
              </a:ext>
            </a:extLst>
          </p:cNvPr>
          <p:cNvSpPr/>
          <p:nvPr/>
        </p:nvSpPr>
        <p:spPr>
          <a:xfrm>
            <a:off x="0" y="3429000"/>
            <a:ext cx="358739" cy="734552"/>
          </a:xfrm>
          <a:prstGeom prst="rect">
            <a:avLst/>
          </a:prstGeom>
          <a:solidFill>
            <a:srgbClr val="2B2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47DDE08-0ECF-56BB-477F-769E0DA2E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4" b="11374"/>
          <a:stretch/>
        </p:blipFill>
        <p:spPr bwMode="auto">
          <a:xfrm>
            <a:off x="0" y="1066799"/>
            <a:ext cx="9144000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72E6129-499D-B999-E53A-7F71DEBCC50A}"/>
              </a:ext>
            </a:extLst>
          </p:cNvPr>
          <p:cNvSpPr txBox="1"/>
          <p:nvPr/>
        </p:nvSpPr>
        <p:spPr>
          <a:xfrm>
            <a:off x="1676401" y="5608260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2AA645"/>
              </a:buClr>
              <a:buFont typeface="+mj-lt"/>
              <a:buAutoNum type="arabicPeriod"/>
            </a:pPr>
            <a:r>
              <a:rPr lang="es-MX" sz="1200" dirty="0">
                <a:latin typeface="Montserrat" panose="00000500000000000000" pitchFamily="2" charset="0"/>
              </a:rPr>
              <a:t>Personas, enfocados en el valor humano. </a:t>
            </a:r>
          </a:p>
          <a:p>
            <a:pPr marL="342900" indent="-342900">
              <a:buClr>
                <a:srgbClr val="2AA645"/>
              </a:buClr>
              <a:buFont typeface="+mj-lt"/>
              <a:buAutoNum type="arabicPeriod"/>
            </a:pPr>
            <a:r>
              <a:rPr lang="es-MX" sz="1200" dirty="0">
                <a:latin typeface="Montserrat" panose="00000500000000000000" pitchFamily="2" charset="0"/>
              </a:rPr>
              <a:t>Innovación, reformula problemas.</a:t>
            </a:r>
          </a:p>
          <a:p>
            <a:pPr marL="342900" indent="-342900">
              <a:buClr>
                <a:srgbClr val="2AA645"/>
              </a:buClr>
              <a:buFont typeface="+mj-lt"/>
              <a:buAutoNum type="arabicPeriod"/>
            </a:pPr>
            <a:r>
              <a:rPr lang="es-MX" sz="1200" dirty="0">
                <a:latin typeface="Montserrat" panose="00000500000000000000" pitchFamily="2" charset="0"/>
              </a:rPr>
              <a:t>Confianza, trabaja tu seguridad.</a:t>
            </a:r>
          </a:p>
          <a:p>
            <a:pPr marL="342900" indent="-342900">
              <a:buClr>
                <a:srgbClr val="2AA645"/>
              </a:buClr>
              <a:buFont typeface="+mj-lt"/>
              <a:buAutoNum type="arabicPeriod"/>
            </a:pPr>
            <a:r>
              <a:rPr lang="es-MX" sz="1200" dirty="0">
                <a:latin typeface="Montserrat" panose="00000500000000000000" pitchFamily="2" charset="0"/>
              </a:rPr>
              <a:t>Aprendizaje, atrévete a desbloquear el potencial que tienes. 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4120547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ertificados Premium">
      <a:majorFont>
        <a:latin typeface="Montserrat SemiBold"/>
        <a:ea typeface=""/>
        <a:cs typeface=""/>
      </a:majorFont>
      <a:minorFont>
        <a:latin typeface="Montserrat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5693</TotalTime>
  <Words>1102</Words>
  <Application>Microsoft Macintosh PowerPoint</Application>
  <PresentationFormat>Presentación en pantalla (4:3)</PresentationFormat>
  <Paragraphs>58</Paragraphs>
  <Slides>10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Jost</vt:lpstr>
      <vt:lpstr>Arial</vt:lpstr>
      <vt:lpstr>Montserrat SemiBold</vt:lpstr>
      <vt:lpstr>Montserrat</vt:lpstr>
      <vt:lpstr>Calibri</vt:lpstr>
      <vt:lpstr>Office Theme</vt:lpstr>
      <vt:lpstr>Presentación de PowerPoint</vt:lpstr>
      <vt:lpstr>Presentación de PowerPoint</vt:lpstr>
      <vt:lpstr>Técnicas y Metodologías de la Innovación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 título-1</dc:title>
  <dc:creator>LIZ MALENI URIBE MARTINEZ</dc:creator>
  <cp:lastModifiedBy>IVAN ALEJANDRO ROCHA MARTINEZ</cp:lastModifiedBy>
  <cp:revision>99</cp:revision>
  <dcterms:created xsi:type="dcterms:W3CDTF">2021-06-10T22:47:14Z</dcterms:created>
  <dcterms:modified xsi:type="dcterms:W3CDTF">2022-04-26T21:44:04Z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2021-06-10T00:00:00Z</vt:filetime>
  </property>
  <property fmtid="{D5CDD505-2E9C-101B-9397-08002B2CF9AE}" pid="3" name="Creator">
    <vt:lpwstr>Adobe Illustrator 25.2 (Windows)</vt:lpwstr>
  </property>
  <property fmtid="{D5CDD505-2E9C-101B-9397-08002B2CF9AE}" pid="4" name="LastSaved">
    <vt:filetime>2021-06-10T00:00:00Z</vt:filetime>
  </property>
</Properties>
</file>