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1"/>
  </p:sldMasterIdLst>
  <p:notesMasterIdLst>
    <p:notesMasterId r:id="rId12"/>
  </p:notesMasterIdLst>
  <p:sldIdLst>
    <p:sldId id="262" r:id="rId2"/>
    <p:sldId id="291" r:id="rId3"/>
    <p:sldId id="257" r:id="rId4"/>
    <p:sldId id="466" r:id="rId5"/>
    <p:sldId id="479" r:id="rId6"/>
    <p:sldId id="484" r:id="rId7"/>
    <p:sldId id="476" r:id="rId8"/>
    <p:sldId id="482" r:id="rId9"/>
    <p:sldId id="492" r:id="rId10"/>
    <p:sldId id="480" r:id="rId11"/>
  </p:sldIdLst>
  <p:sldSz cx="9144000" cy="6858000" type="screen4x3"/>
  <p:notesSz cx="10058400" cy="7772400"/>
  <p:embeddedFontLst>
    <p:embeddedFont>
      <p:font typeface="Calibri" panose="020F0502020204030204" pitchFamily="34" charset="0"/>
      <p:regular r:id="rId13"/>
      <p:bold r:id="rId14"/>
      <p:italic r:id="rId15"/>
      <p:boldItalic r:id="rId16"/>
    </p:embeddedFont>
    <p:embeddedFont>
      <p:font typeface="Montserrat" pitchFamily="2" charset="77"/>
      <p:regular r:id="rId17"/>
      <p:bold r:id="rId18"/>
      <p:italic r:id="rId19"/>
      <p:boldItalic r:id="rId20"/>
    </p:embeddedFont>
    <p:embeddedFont>
      <p:font typeface="Montserrat SemiBold" pitchFamily="2" charset="77"/>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4080" userDrawn="1">
          <p15:clr>
            <a:srgbClr val="A4A3A4"/>
          </p15:clr>
        </p15:guide>
        <p15:guide id="4" pos="5472"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M ITZEL ALVARADO AVILA" initials="MIAA" lastIdx="1" clrIdx="0">
    <p:extLst>
      <p:ext uri="{19B8F6BF-5375-455C-9EA6-DF929625EA0E}">
        <p15:presenceInfo xmlns:p15="http://schemas.microsoft.com/office/powerpoint/2012/main" userId="S::mar.alvarado@tecmilenio.mx::6e0509cb-3edf-4873-9be9-ff661d41e7a1" providerId="AD"/>
      </p:ext>
    </p:extLst>
  </p:cmAuthor>
  <p:cmAuthor id="2" name="LIZ MALENI URIBE MARTINEZ" initials="LMUM" lastIdx="12" clrIdx="1">
    <p:extLst>
      <p:ext uri="{19B8F6BF-5375-455C-9EA6-DF929625EA0E}">
        <p15:presenceInfo xmlns:p15="http://schemas.microsoft.com/office/powerpoint/2012/main" userId="S::liz.uribe@tecmilenio.mx::1144c7cc-d6b3-4721-8f27-3425b94f0d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61"/>
    <a:srgbClr val="2AA645"/>
    <a:srgbClr val="FAD600"/>
    <a:srgbClr val="E53F1F"/>
    <a:srgbClr val="95C93E"/>
    <a:srgbClr val="2BA645"/>
    <a:srgbClr val="F10727"/>
    <a:srgbClr val="FEB42C"/>
    <a:srgbClr val="3ABEFF"/>
    <a:srgbClr val="2E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5579" autoAdjust="0"/>
  </p:normalViewPr>
  <p:slideViewPr>
    <p:cSldViewPr>
      <p:cViewPr varScale="1">
        <p:scale>
          <a:sx n="98" d="100"/>
          <a:sy n="98" d="100"/>
        </p:scale>
        <p:origin x="1848" y="184"/>
      </p:cViewPr>
      <p:guideLst>
        <p:guide orient="horz" pos="816"/>
        <p:guide pos="288"/>
        <p:guide orient="horz" pos="4080"/>
        <p:guide pos="5472"/>
        <p:guide pos="2880"/>
      </p:guideLst>
    </p:cSldViewPr>
  </p:slideViewPr>
  <p:notesTextViewPr>
    <p:cViewPr>
      <p:scale>
        <a:sx n="100" d="100"/>
        <a:sy n="100" d="100"/>
      </p:scale>
      <p:origin x="0" y="0"/>
    </p:cViewPr>
  </p:notesTextViewPr>
  <p:notesViewPr>
    <p:cSldViewPr>
      <p:cViewPr varScale="1">
        <p:scale>
          <a:sx n="59" d="100"/>
          <a:sy n="59" d="100"/>
        </p:scale>
        <p:origin x="194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CC223DE1-5C4D-42A9-A4E7-0BA6305029E4}" type="datetimeFigureOut">
              <a:rPr lang="es-MX" smtClean="0"/>
              <a:t>26/04/22</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6B3FC1A-D0FD-4F0B-8004-A2D5F8C77F73}" type="slidenum">
              <a:rPr lang="es-MX" smtClean="0"/>
              <a:t>‹Nº›</a:t>
            </a:fld>
            <a:endParaRPr lang="es-MX"/>
          </a:p>
        </p:txBody>
      </p:sp>
    </p:spTree>
    <p:extLst>
      <p:ext uri="{BB962C8B-B14F-4D97-AF65-F5344CB8AC3E}">
        <p14:creationId xmlns:p14="http://schemas.microsoft.com/office/powerpoint/2010/main" val="1940971961"/>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1</a:t>
            </a:fld>
            <a:endParaRPr lang="es-MX"/>
          </a:p>
        </p:txBody>
      </p:sp>
    </p:spTree>
    <p:extLst>
      <p:ext uri="{BB962C8B-B14F-4D97-AF65-F5344CB8AC3E}">
        <p14:creationId xmlns:p14="http://schemas.microsoft.com/office/powerpoint/2010/main" val="151809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971550"/>
            <a:ext cx="3495675" cy="26225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3</a:t>
            </a:fld>
            <a:endParaRPr lang="es-MX"/>
          </a:p>
        </p:txBody>
      </p:sp>
    </p:spTree>
    <p:extLst>
      <p:ext uri="{BB962C8B-B14F-4D97-AF65-F5344CB8AC3E}">
        <p14:creationId xmlns:p14="http://schemas.microsoft.com/office/powerpoint/2010/main" val="406597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6B3FC1A-D0FD-4F0B-8004-A2D5F8C77F73}" type="slidenum">
              <a:rPr lang="es-MX" smtClean="0"/>
              <a:t>4</a:t>
            </a:fld>
            <a:endParaRPr lang="es-MX"/>
          </a:p>
        </p:txBody>
      </p:sp>
    </p:spTree>
    <p:extLst>
      <p:ext uri="{BB962C8B-B14F-4D97-AF65-F5344CB8AC3E}">
        <p14:creationId xmlns:p14="http://schemas.microsoft.com/office/powerpoint/2010/main" val="4106095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nner">
    <p:spTree>
      <p:nvGrpSpPr>
        <p:cNvPr id="1" name=""/>
        <p:cNvGrpSpPr/>
        <p:nvPr/>
      </p:nvGrpSpPr>
      <p:grpSpPr>
        <a:xfrm>
          <a:off x="0" y="0"/>
          <a:ext cx="0" cy="0"/>
          <a:chOff x="0" y="0"/>
          <a:chExt cx="0" cy="0"/>
        </a:xfrm>
      </p:grpSpPr>
      <p:pic>
        <p:nvPicPr>
          <p:cNvPr id="4" name="Imagen 3" descr="Grupo de personas posando para una foto&#10;&#10;Descripción generada automáticamente">
            <a:extLst>
              <a:ext uri="{FF2B5EF4-FFF2-40B4-BE49-F238E27FC236}">
                <a16:creationId xmlns:a16="http://schemas.microsoft.com/office/drawing/2014/main" id="{9166FFCF-E33F-4955-9E30-EEAF49645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021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ias Bibliográficas ">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D3E8E0-CB23-B417-C552-C5AF0763E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AE397BDC-0E93-281E-8C91-9F73FF896DA4}"/>
              </a:ext>
            </a:extLst>
          </p:cNvPr>
          <p:cNvSpPr/>
          <p:nvPr userDrawn="1"/>
        </p:nvSpPr>
        <p:spPr>
          <a:xfrm>
            <a:off x="457200" y="0"/>
            <a:ext cx="2209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i="0" dirty="0">
                <a:latin typeface="Montserrat SemiBold" pitchFamily="2" charset="77"/>
              </a:rPr>
              <a:t>Bibliográfia</a:t>
            </a:r>
          </a:p>
        </p:txBody>
      </p:sp>
    </p:spTree>
    <p:extLst>
      <p:ext uri="{BB962C8B-B14F-4D97-AF65-F5344CB8AC3E}">
        <p14:creationId xmlns:p14="http://schemas.microsoft.com/office/powerpoint/2010/main" val="1512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tilla 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187A46F-1375-5CBC-C9A1-78A1227A7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37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ortada">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persona, hombre, sostener, computadora&#10;&#10;Descripción generada automáticamente">
            <a:extLst>
              <a:ext uri="{FF2B5EF4-FFF2-40B4-BE49-F238E27FC236}">
                <a16:creationId xmlns:a16="http://schemas.microsoft.com/office/drawing/2014/main" id="{CEACE87A-EA7A-471E-AA7C-6AB39E9623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Tree>
    <p:extLst>
      <p:ext uri="{BB962C8B-B14F-4D97-AF65-F5344CB8AC3E}">
        <p14:creationId xmlns:p14="http://schemas.microsoft.com/office/powerpoint/2010/main" val="188202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deo/Bienestar-mindfulnes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10D76F3-FC6F-EFC9-A958-081FDE5EA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4179DAB1-2E43-E258-A16F-31A9D7790D7D}"/>
              </a:ext>
            </a:extLst>
          </p:cNvPr>
          <p:cNvSpPr/>
          <p:nvPr userDrawn="1"/>
        </p:nvSpPr>
        <p:spPr>
          <a:xfrm>
            <a:off x="2057400" y="0"/>
            <a:ext cx="914400" cy="533400"/>
          </a:xfrm>
          <a:prstGeom prst="rect">
            <a:avLst/>
          </a:prstGeom>
          <a:solidFill>
            <a:srgbClr val="091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496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ntroducción">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AA420C-C088-8621-AC41-928766772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a:extLst>
              <a:ext uri="{FF2B5EF4-FFF2-40B4-BE49-F238E27FC236}">
                <a16:creationId xmlns:a16="http://schemas.microsoft.com/office/drawing/2014/main" id="{A07B5F84-B56B-B23B-444E-B890BC074612}"/>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latin typeface="Montserrat SemiBold" panose="00000700000000000000" pitchFamily="2" charset="0"/>
                <a:cs typeface="Times New Roman" panose="02020603050405020304" pitchFamily="18" charset="0"/>
              </a:rPr>
              <a:t>Introducción</a:t>
            </a:r>
            <a:endParaRPr lang="es-MX" sz="17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266006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plicació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D24E14-2E61-AAA7-EB34-DD17CBE82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2F7C96D3-B9E7-2D0B-2B2D-D2A70F93AA5C}"/>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latin typeface="Montserrat SemiBold" panose="00000700000000000000" pitchFamily="2" charset="0"/>
                <a:cs typeface="Times New Roman" panose="02020603050405020304" pitchFamily="18" charset="0"/>
              </a:rPr>
              <a:t>Explicación</a:t>
            </a:r>
            <a:endParaRPr lang="es-MX" sz="18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164382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dad_Opcion 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6F625C-0BDF-AAFC-0ABE-580141866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4AF8BE61-9DA7-95E0-27E4-2CFB40EA31D0}"/>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Tree>
    <p:extLst>
      <p:ext uri="{BB962C8B-B14F-4D97-AF65-F5344CB8AC3E}">
        <p14:creationId xmlns:p14="http://schemas.microsoft.com/office/powerpoint/2010/main" val="160191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dad_Opcion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881943F-746D-1FC5-F1BF-A228C2707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a:extLst>
              <a:ext uri="{FF2B5EF4-FFF2-40B4-BE49-F238E27FC236}">
                <a16:creationId xmlns:a16="http://schemas.microsoft.com/office/drawing/2014/main" id="{ACC0F1D5-F262-2D68-BABE-210E1B9FB9EE}"/>
              </a:ext>
            </a:extLst>
          </p:cNvPr>
          <p:cNvSpPr/>
          <p:nvPr userDrawn="1"/>
        </p:nvSpPr>
        <p:spPr>
          <a:xfrm>
            <a:off x="2057400" y="0"/>
            <a:ext cx="914400" cy="533400"/>
          </a:xfrm>
          <a:prstGeom prst="rect">
            <a:avLst/>
          </a:prstGeom>
          <a:solidFill>
            <a:srgbClr val="091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51DB9894-682E-81FB-4257-85D20DB957C0}"/>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
        <p:nvSpPr>
          <p:cNvPr id="9" name="Marcador de posición de imagen 10">
            <a:extLst>
              <a:ext uri="{FF2B5EF4-FFF2-40B4-BE49-F238E27FC236}">
                <a16:creationId xmlns:a16="http://schemas.microsoft.com/office/drawing/2014/main" id="{0B623AB2-E138-273B-D192-D7976837D749}"/>
              </a:ext>
            </a:extLst>
          </p:cNvPr>
          <p:cNvSpPr>
            <a:spLocks noGrp="1"/>
          </p:cNvSpPr>
          <p:nvPr>
            <p:ph type="pic" sz="quarter" idx="10"/>
          </p:nvPr>
        </p:nvSpPr>
        <p:spPr>
          <a:xfrm>
            <a:off x="4572000" y="1629000"/>
            <a:ext cx="4572000" cy="3600000"/>
          </a:xfrm>
          <a:prstGeom prst="rect">
            <a:avLst/>
          </a:prstGeom>
        </p:spPr>
        <p:txBody>
          <a:bodyPr/>
          <a:lstStyle>
            <a:lvl1pPr>
              <a:defRPr>
                <a:solidFill>
                  <a:schemeClr val="bg1"/>
                </a:solidFill>
              </a:defRPr>
            </a:lvl1pPr>
          </a:lstStyle>
          <a:p>
            <a:endParaRPr lang="es-MX" dirty="0"/>
          </a:p>
        </p:txBody>
      </p:sp>
    </p:spTree>
    <p:extLst>
      <p:ext uri="{BB962C8B-B14F-4D97-AF65-F5344CB8AC3E}">
        <p14:creationId xmlns:p14="http://schemas.microsoft.com/office/powerpoint/2010/main" val="425003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dad_Opcion 3">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D701388-D059-CE2C-CCD0-35809A291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ángulo 6">
            <a:extLst>
              <a:ext uri="{FF2B5EF4-FFF2-40B4-BE49-F238E27FC236}">
                <a16:creationId xmlns:a16="http://schemas.microsoft.com/office/drawing/2014/main" id="{7D0A73EF-9B64-2006-2CAC-206ED95EC31A}"/>
              </a:ext>
            </a:extLst>
          </p:cNvPr>
          <p:cNvSpPr/>
          <p:nvPr userDrawn="1"/>
        </p:nvSpPr>
        <p:spPr>
          <a:xfrm>
            <a:off x="457200" y="0"/>
            <a:ext cx="2133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rPr>
              <a:t>Actividad</a:t>
            </a:r>
          </a:p>
        </p:txBody>
      </p:sp>
      <p:sp>
        <p:nvSpPr>
          <p:cNvPr id="8" name="Marcador de posición de imagen 10">
            <a:extLst>
              <a:ext uri="{FF2B5EF4-FFF2-40B4-BE49-F238E27FC236}">
                <a16:creationId xmlns:a16="http://schemas.microsoft.com/office/drawing/2014/main" id="{E73AEA91-C4BB-4213-A7E8-EACACDDC53DC}"/>
              </a:ext>
            </a:extLst>
          </p:cNvPr>
          <p:cNvSpPr>
            <a:spLocks noGrp="1"/>
          </p:cNvSpPr>
          <p:nvPr>
            <p:ph type="pic" sz="quarter" idx="10"/>
          </p:nvPr>
        </p:nvSpPr>
        <p:spPr>
          <a:xfrm>
            <a:off x="4572000" y="1629000"/>
            <a:ext cx="4572000" cy="3600000"/>
          </a:xfrm>
          <a:prstGeom prst="rect">
            <a:avLst/>
          </a:prstGeom>
        </p:spPr>
        <p:txBody>
          <a:bodyPr/>
          <a:lstStyle>
            <a:lvl1pPr>
              <a:defRPr>
                <a:solidFill>
                  <a:schemeClr val="bg1"/>
                </a:solidFill>
              </a:defRPr>
            </a:lvl1pPr>
          </a:lstStyle>
          <a:p>
            <a:endParaRPr lang="es-MX" dirty="0"/>
          </a:p>
        </p:txBody>
      </p:sp>
    </p:spTree>
    <p:extLst>
      <p:ext uri="{BB962C8B-B14F-4D97-AF65-F5344CB8AC3E}">
        <p14:creationId xmlns:p14="http://schemas.microsoft.com/office/powerpoint/2010/main" val="146658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ierre ">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FD4EF7-C3DC-C737-A276-12DA988A3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CB1E9E11-6189-A37F-F8D0-0ACDFD51FD2F}"/>
              </a:ext>
            </a:extLst>
          </p:cNvPr>
          <p:cNvSpPr/>
          <p:nvPr userDrawn="1"/>
        </p:nvSpPr>
        <p:spPr>
          <a:xfrm>
            <a:off x="457200" y="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Montserrat SemiBold" panose="00000700000000000000" pitchFamily="2" charset="0"/>
                <a:cs typeface="Times New Roman" panose="02020603050405020304" pitchFamily="18" charset="0"/>
              </a:rPr>
              <a:t>Cierre</a:t>
            </a:r>
            <a:endParaRPr lang="es-MX" sz="18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43845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579B6A4-7EC1-2355-14BA-FD5BAB8B69C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3416993"/>
      </p:ext>
    </p:extLst>
  </p:cSld>
  <p:clrMap bg1="lt1" tx1="dk1" bg2="lt2" tx2="dk2" accent1="accent1" accent2="accent2" accent3="accent3" accent4="accent4" accent5="accent5" accent6="accent6" hlink="hlink" folHlink="folHlink"/>
  <p:sldLayoutIdLst>
    <p:sldLayoutId id="2147483703" r:id="rId1"/>
    <p:sldLayoutId id="2147483712" r:id="rId2"/>
    <p:sldLayoutId id="2147483711" r:id="rId3"/>
    <p:sldLayoutId id="2147483706" r:id="rId4"/>
    <p:sldLayoutId id="2147483707" r:id="rId5"/>
    <p:sldLayoutId id="2147483667" r:id="rId6"/>
    <p:sldLayoutId id="2147483714" r:id="rId7"/>
    <p:sldLayoutId id="2147483715" r:id="rId8"/>
    <p:sldLayoutId id="2147483709" r:id="rId9"/>
    <p:sldLayoutId id="2147483670"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street.com/story/13617051/1/why-the-financial-services-sector-should-embrace-design-thinking.html" TargetMode="External"/><Relationship Id="rId2" Type="http://schemas.openxmlformats.org/officeDocument/2006/relationships/hyperlink" Target="http://guiaiso50001.cl/guia/wp-content/uploads/2017/04/guia-proceso-creativo.pdf"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youtu.be/oq-klVxvm5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2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3F8F0B-633E-1C42-BE00-32ED647AC141}"/>
              </a:ext>
            </a:extLst>
          </p:cNvPr>
          <p:cNvSpPr txBox="1"/>
          <p:nvPr/>
        </p:nvSpPr>
        <p:spPr>
          <a:xfrm>
            <a:off x="457199" y="1676400"/>
            <a:ext cx="8229601" cy="3970318"/>
          </a:xfrm>
          <a:prstGeom prst="rect">
            <a:avLst/>
          </a:prstGeom>
          <a:noFill/>
        </p:spPr>
        <p:txBody>
          <a:bodyPr wrap="square" rtlCol="0">
            <a:spAutoFit/>
          </a:bodyPr>
          <a:lstStyle/>
          <a:p>
            <a:pPr marL="285750" indent="-285750">
              <a:buClr>
                <a:srgbClr val="2AA645"/>
              </a:buClr>
              <a:buSzPct val="100000"/>
              <a:buFont typeface="Arial" panose="020B0604020202020204" pitchFamily="34" charset="0"/>
              <a:buChar char="•"/>
            </a:pPr>
            <a:r>
              <a:rPr lang="es-MX" sz="1200" dirty="0"/>
              <a:t>Brown, T. (2008). Design thinking. </a:t>
            </a:r>
            <a:r>
              <a:rPr lang="es-MX" sz="1200" i="1" dirty="0"/>
              <a:t>Harvard business review, 86</a:t>
            </a:r>
            <a:r>
              <a:rPr lang="es-MX" sz="1200" dirty="0"/>
              <a:t>(6).</a:t>
            </a:r>
          </a:p>
          <a:p>
            <a:pPr marL="285750" indent="-285750">
              <a:buClr>
                <a:srgbClr val="2AA645"/>
              </a:buClr>
              <a:buSzPct val="100000"/>
              <a:buFont typeface="Arial" panose="020B0604020202020204" pitchFamily="34" charset="0"/>
              <a:buChar char="•"/>
            </a:pPr>
            <a:endParaRPr lang="es-MX" sz="1200" dirty="0"/>
          </a:p>
          <a:p>
            <a:pPr marL="285750" indent="-285750">
              <a:buClr>
                <a:srgbClr val="2AA645"/>
              </a:buClr>
              <a:buSzPct val="100000"/>
              <a:buFont typeface="Arial" panose="020B0604020202020204" pitchFamily="34" charset="0"/>
              <a:buChar char="•"/>
            </a:pPr>
            <a:r>
              <a:rPr lang="es-MX" sz="1200" dirty="0"/>
              <a:t>Brown, T., y Wyatt, J. (2015). Design thinking for social innovation. Annual Review of Policy Design, 3(1).</a:t>
            </a:r>
          </a:p>
          <a:p>
            <a:pPr marL="285750" indent="-285750">
              <a:buClr>
                <a:srgbClr val="2AA645"/>
              </a:buClr>
              <a:buSzPct val="100000"/>
              <a:buFont typeface="Arial" panose="020B0604020202020204" pitchFamily="34" charset="0"/>
              <a:buChar char="•"/>
            </a:pPr>
            <a:endParaRPr lang="es-MX" sz="1200" dirty="0"/>
          </a:p>
          <a:p>
            <a:pPr marL="285750" indent="-285750">
              <a:buClr>
                <a:srgbClr val="2AA645"/>
              </a:buClr>
              <a:buSzPct val="100000"/>
              <a:buFont typeface="Arial" panose="020B0604020202020204" pitchFamily="34" charset="0"/>
              <a:buChar char="•"/>
            </a:pPr>
            <a:r>
              <a:rPr lang="es-MX" sz="1200" dirty="0"/>
              <a:t>Cross, N. (2011). </a:t>
            </a:r>
            <a:r>
              <a:rPr lang="es-MX" sz="1200" i="1" dirty="0"/>
              <a:t>Design Thinking: understanding how designers think and work</a:t>
            </a:r>
            <a:r>
              <a:rPr lang="es-MX" sz="1200" dirty="0"/>
              <a:t>. EE.UU.: Berg.</a:t>
            </a:r>
          </a:p>
          <a:p>
            <a:pPr marL="285750" indent="-285750">
              <a:buClr>
                <a:srgbClr val="2AA645"/>
              </a:buClr>
              <a:buSzPct val="100000"/>
              <a:buFont typeface="Arial" panose="020B0604020202020204" pitchFamily="34" charset="0"/>
              <a:buChar char="•"/>
            </a:pPr>
            <a:endParaRPr lang="es-MX" sz="1200" dirty="0"/>
          </a:p>
          <a:p>
            <a:pPr marL="171450" indent="-171450">
              <a:buClr>
                <a:srgbClr val="2AA645"/>
              </a:buClr>
              <a:buSzPct val="100000"/>
              <a:buFont typeface="Arial" panose="020B0604020202020204" pitchFamily="34" charset="0"/>
              <a:buChar char="•"/>
            </a:pPr>
            <a:r>
              <a:rPr lang="es-MX" sz="1200" dirty="0"/>
              <a:t>   Kimbell, L. (2011). Rethinking design thinking: Part I. </a:t>
            </a:r>
            <a:r>
              <a:rPr lang="es-MX" sz="1200" i="1" dirty="0"/>
              <a:t>Design and Culture, 3</a:t>
            </a:r>
            <a:r>
              <a:rPr lang="es-MX" sz="1200" dirty="0"/>
              <a:t>(3).</a:t>
            </a:r>
          </a:p>
          <a:p>
            <a:pPr marL="171450" indent="-171450">
              <a:buClr>
                <a:srgbClr val="2AA645"/>
              </a:buClr>
              <a:buSzPct val="100000"/>
              <a:buFont typeface="Arial" panose="020B0604020202020204" pitchFamily="34" charset="0"/>
              <a:buChar char="•"/>
            </a:pPr>
            <a:endParaRPr lang="es-MX" sz="1200" dirty="0"/>
          </a:p>
          <a:p>
            <a:pPr marL="285750" indent="-285750">
              <a:buClr>
                <a:srgbClr val="2AA645"/>
              </a:buClr>
              <a:buSzPct val="100000"/>
              <a:buFont typeface="Arial" panose="020B0604020202020204" pitchFamily="34" charset="0"/>
              <a:buChar char="•"/>
            </a:pPr>
            <a:r>
              <a:rPr lang="es-MX" sz="1200" dirty="0"/>
              <a:t>Institute of Design at Standford. (n.d). </a:t>
            </a:r>
            <a:r>
              <a:rPr lang="es-MX" sz="1200" i="1" dirty="0"/>
              <a:t>Mini guía: una introducción al Design Thinking</a:t>
            </a:r>
            <a:r>
              <a:rPr lang="es-MX" sz="1200" dirty="0"/>
              <a:t>. Recuperado de </a:t>
            </a:r>
            <a:r>
              <a:rPr lang="es-MX" sz="1200" dirty="0">
                <a:hlinkClick r:id="rId2"/>
              </a:rPr>
              <a:t>http://guiaiso50001.cl/guia/wp-content/uploads/2017/04/guia-proceso-creativo.pdf</a:t>
            </a:r>
            <a:endParaRPr lang="es-MX" sz="1200" dirty="0"/>
          </a:p>
          <a:p>
            <a:pPr marL="285750" indent="-285750">
              <a:buClr>
                <a:srgbClr val="2AA645"/>
              </a:buClr>
              <a:buSzPct val="100000"/>
              <a:buFont typeface="Arial" panose="020B0604020202020204" pitchFamily="34" charset="0"/>
              <a:buChar char="•"/>
            </a:pPr>
            <a:endParaRPr lang="es-MX" sz="1200" dirty="0"/>
          </a:p>
          <a:p>
            <a:pPr marL="285750" indent="-285750">
              <a:buClr>
                <a:srgbClr val="2AA645"/>
              </a:buClr>
              <a:buSzPct val="100000"/>
              <a:buFont typeface="Arial" panose="020B0604020202020204" pitchFamily="34" charset="0"/>
              <a:buChar char="•"/>
            </a:pPr>
            <a:r>
              <a:rPr lang="es-MX" sz="1200" dirty="0"/>
              <a:t>Razzouk, R., y Shute, V. (2012). What is design thinking and why is it important? </a:t>
            </a:r>
            <a:r>
              <a:rPr lang="es-MX" sz="1200" i="1" dirty="0"/>
              <a:t>Review of Educational Research, 82</a:t>
            </a:r>
            <a:r>
              <a:rPr lang="es-MX" sz="1200" dirty="0"/>
              <a:t>(3).</a:t>
            </a:r>
          </a:p>
          <a:p>
            <a:pPr marL="285750" indent="-285750">
              <a:buClr>
                <a:srgbClr val="2AA645"/>
              </a:buClr>
              <a:buSzPct val="100000"/>
              <a:buFont typeface="Arial" panose="020B0604020202020204" pitchFamily="34" charset="0"/>
              <a:buChar char="•"/>
            </a:pPr>
            <a:endParaRPr lang="es-MX" sz="1200" dirty="0"/>
          </a:p>
          <a:p>
            <a:pPr marL="285750" indent="-285750">
              <a:buClr>
                <a:srgbClr val="2AA645"/>
              </a:buClr>
              <a:buSzPct val="100000"/>
              <a:buFont typeface="Arial" panose="020B0604020202020204" pitchFamily="34" charset="0"/>
              <a:buChar char="•"/>
            </a:pPr>
            <a:r>
              <a:rPr lang="es-MX" sz="1200" dirty="0"/>
              <a:t>Vaed, K. (2016). </a:t>
            </a:r>
            <a:r>
              <a:rPr lang="es-MX" sz="1200" i="1" dirty="0"/>
              <a:t>Why the Financial Services Sector Should Embrace Design Thinking. </a:t>
            </a:r>
            <a:r>
              <a:rPr lang="es-MX" sz="1200" dirty="0"/>
              <a:t>Recuperado de </a:t>
            </a:r>
            <a:r>
              <a:rPr lang="es-MX" sz="1200" dirty="0">
                <a:hlinkClick r:id="rId3"/>
              </a:rPr>
              <a:t>https://www.thestreet.com/story/13617051/1/why-the-financial-services-sector-should-embrace-design-thinking.html</a:t>
            </a:r>
            <a:endParaRPr lang="es-MX" sz="1200" dirty="0"/>
          </a:p>
          <a:p>
            <a:pPr marL="285750" indent="-285750">
              <a:buClr>
                <a:srgbClr val="2AA645"/>
              </a:buClr>
              <a:buSzPct val="100000"/>
              <a:buFont typeface="Arial" panose="020B0604020202020204" pitchFamily="34" charset="0"/>
              <a:buChar char="•"/>
            </a:pPr>
            <a:endParaRPr lang="es-MX" sz="1200" dirty="0"/>
          </a:p>
          <a:p>
            <a:pPr marL="285750" indent="-285750">
              <a:buClr>
                <a:srgbClr val="2AA645"/>
              </a:buClr>
              <a:buSzPct val="100000"/>
              <a:buFont typeface="Arial" panose="020B0604020202020204" pitchFamily="34" charset="0"/>
              <a:buChar char="•"/>
            </a:pPr>
            <a:r>
              <a:rPr lang="es-MX" sz="1200" dirty="0"/>
              <a:t>Vianna, M., Vianna, Y., Adler, I., Lucena, B., y Russo, B. (2013). </a:t>
            </a:r>
            <a:r>
              <a:rPr lang="es-MX" sz="1200" i="1" dirty="0"/>
              <a:t>Design thinking: Innovación en negocios</a:t>
            </a:r>
            <a:r>
              <a:rPr lang="es-MX" sz="1200" dirty="0"/>
              <a:t>. Brasil: MJV Press.</a:t>
            </a:r>
            <a:br>
              <a:rPr lang="es-MX" sz="1200" dirty="0"/>
            </a:br>
            <a:r>
              <a:rPr lang="es-MX" sz="1200" dirty="0"/>
              <a:t>ISBN 978-85-65424-01-1.</a:t>
            </a:r>
            <a:endParaRPr lang="es-MX" sz="1300" dirty="0"/>
          </a:p>
        </p:txBody>
      </p:sp>
    </p:spTree>
    <p:extLst>
      <p:ext uri="{BB962C8B-B14F-4D97-AF65-F5344CB8AC3E}">
        <p14:creationId xmlns:p14="http://schemas.microsoft.com/office/powerpoint/2010/main" val="26213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E438694-6C11-4C89-8F60-FA043CDE020E}"/>
              </a:ext>
            </a:extLst>
          </p:cNvPr>
          <p:cNvSpPr/>
          <p:nvPr/>
        </p:nvSpPr>
        <p:spPr>
          <a:xfrm>
            <a:off x="1866900" y="1805780"/>
            <a:ext cx="5410200" cy="3810000"/>
          </a:xfrm>
          <a:prstGeom prst="rect">
            <a:avLst/>
          </a:prstGeom>
          <a:solidFill>
            <a:schemeClr val="bg1"/>
          </a:solidFill>
          <a:ln>
            <a:noFill/>
          </a:ln>
          <a:effectLst>
            <a:outerShdw blurRad="2540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Gráfico 7" descr="Gesto de doble toque contorno">
            <a:extLst>
              <a:ext uri="{FF2B5EF4-FFF2-40B4-BE49-F238E27FC236}">
                <a16:creationId xmlns:a16="http://schemas.microsoft.com/office/drawing/2014/main" id="{8E631703-89F0-47E3-B8E2-2BC9654AB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600" y="4683451"/>
            <a:ext cx="914400" cy="914400"/>
          </a:xfrm>
          <a:prstGeom prst="rect">
            <a:avLst/>
          </a:prstGeom>
        </p:spPr>
      </p:pic>
      <p:sp>
        <p:nvSpPr>
          <p:cNvPr id="11" name="CuadroTexto 10">
            <a:extLst>
              <a:ext uri="{FF2B5EF4-FFF2-40B4-BE49-F238E27FC236}">
                <a16:creationId xmlns:a16="http://schemas.microsoft.com/office/drawing/2014/main" id="{CDAF1B15-08C4-40DF-8DD5-F634B5207108}"/>
              </a:ext>
            </a:extLst>
          </p:cNvPr>
          <p:cNvSpPr txBox="1"/>
          <p:nvPr/>
        </p:nvSpPr>
        <p:spPr>
          <a:xfrm>
            <a:off x="2838450" y="3534885"/>
            <a:ext cx="3467100" cy="1384995"/>
          </a:xfrm>
          <a:prstGeom prst="rect">
            <a:avLst/>
          </a:prstGeom>
          <a:noFill/>
        </p:spPr>
        <p:txBody>
          <a:bodyPr wrap="square">
            <a:spAutoFit/>
          </a:bodyPr>
          <a:lstStyle/>
          <a:p>
            <a:r>
              <a:rPr lang="es-ES" sz="1400" b="1" dirty="0"/>
              <a:t>Conciencia respiratoria</a:t>
            </a:r>
            <a:br>
              <a:rPr lang="es-ES" sz="1400" dirty="0"/>
            </a:br>
            <a:br>
              <a:rPr lang="es-ES" sz="1400" dirty="0"/>
            </a:br>
            <a:r>
              <a:rPr lang="es-ES" sz="1400" dirty="0"/>
              <a:t>Realiza el siguiente ejercicio mental que te ayudará a mejorar tu concentración antes de empezar.</a:t>
            </a:r>
            <a:br>
              <a:rPr lang="es-ES" sz="1400" dirty="0"/>
            </a:br>
            <a:r>
              <a:rPr lang="es-MX" sz="1400" dirty="0">
                <a:hlinkClick r:id="rId4"/>
              </a:rPr>
              <a:t>https://youtu.be/oq-klVxvm5g</a:t>
            </a:r>
            <a:r>
              <a:rPr lang="es-MX" sz="1400" dirty="0"/>
              <a:t> </a:t>
            </a:r>
            <a:endParaRPr lang="es-MX" sz="1300" dirty="0">
              <a:solidFill>
                <a:srgbClr val="2AA645"/>
              </a:solidFill>
            </a:endParaRPr>
          </a:p>
        </p:txBody>
      </p:sp>
      <p:sp>
        <p:nvSpPr>
          <p:cNvPr id="5" name="Rectángulo 4">
            <a:extLst>
              <a:ext uri="{FF2B5EF4-FFF2-40B4-BE49-F238E27FC236}">
                <a16:creationId xmlns:a16="http://schemas.microsoft.com/office/drawing/2014/main" id="{5A890079-E720-A55A-AAE2-7DDE15D5CDE8}"/>
              </a:ext>
            </a:extLst>
          </p:cNvPr>
          <p:cNvSpPr/>
          <p:nvPr/>
        </p:nvSpPr>
        <p:spPr>
          <a:xfrm>
            <a:off x="457200" y="0"/>
            <a:ext cx="3429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dirty="0">
                <a:solidFill>
                  <a:schemeClr val="bg1"/>
                </a:solidFill>
                <a:effectLst/>
                <a:latin typeface="Montserrat SemiBold" panose="00000700000000000000" pitchFamily="2" charset="0"/>
                <a:ea typeface="Times New Roman" panose="02020603050405020304" pitchFamily="18" charset="0"/>
                <a:cs typeface="Times New Roman" panose="02020603050405020304" pitchFamily="18" charset="0"/>
              </a:rPr>
              <a:t>Bienestar-mindfulness</a:t>
            </a:r>
            <a:endParaRPr lang="es-MX" sz="1800" dirty="0">
              <a:solidFill>
                <a:schemeClr val="bg1"/>
              </a:solidFill>
              <a:latin typeface="Montserrat SemiBold" panose="00000700000000000000" pitchFamily="2" charset="0"/>
            </a:endParaRPr>
          </a:p>
        </p:txBody>
      </p:sp>
      <p:pic>
        <p:nvPicPr>
          <p:cNvPr id="6" name="9 Imagen" descr="LS_MINDFULNES.png">
            <a:extLst>
              <a:ext uri="{FF2B5EF4-FFF2-40B4-BE49-F238E27FC236}">
                <a16:creationId xmlns:a16="http://schemas.microsoft.com/office/drawing/2014/main" id="{6D89131A-E81D-52BD-B487-B7041785DC52}"/>
              </a:ext>
            </a:extLst>
          </p:cNvPr>
          <p:cNvPicPr>
            <a:picLocks noChangeAspect="1"/>
          </p:cNvPicPr>
          <p:nvPr/>
        </p:nvPicPr>
        <p:blipFill>
          <a:blip r:embed="rId5"/>
          <a:stretch>
            <a:fillRect/>
          </a:stretch>
        </p:blipFill>
        <p:spPr>
          <a:xfrm>
            <a:off x="2738438" y="1770391"/>
            <a:ext cx="3738562" cy="1869280"/>
          </a:xfrm>
          <a:prstGeom prst="rect">
            <a:avLst/>
          </a:prstGeom>
        </p:spPr>
      </p:pic>
    </p:spTree>
    <p:extLst>
      <p:ext uri="{BB962C8B-B14F-4D97-AF65-F5344CB8AC3E}">
        <p14:creationId xmlns:p14="http://schemas.microsoft.com/office/powerpoint/2010/main" val="412060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ítulo 45">
            <a:extLst>
              <a:ext uri="{FF2B5EF4-FFF2-40B4-BE49-F238E27FC236}">
                <a16:creationId xmlns:a16="http://schemas.microsoft.com/office/drawing/2014/main" id="{CF27A87D-1762-4285-8A34-2CF90CA2DA3D}"/>
              </a:ext>
            </a:extLst>
          </p:cNvPr>
          <p:cNvSpPr>
            <a:spLocks noGrp="1"/>
          </p:cNvSpPr>
          <p:nvPr>
            <p:ph type="title" idx="4294967295"/>
          </p:nvPr>
        </p:nvSpPr>
        <p:spPr>
          <a:xfrm>
            <a:off x="629478" y="2057400"/>
            <a:ext cx="4114800" cy="1371600"/>
          </a:xfrm>
          <a:prstGeom prst="rect">
            <a:avLst/>
          </a:prstGeom>
        </p:spPr>
        <p:txBody>
          <a:bodyPr lIns="91440" tIns="45720" rIns="91440" bIns="45720" anchor="ctr">
            <a:normAutofit fontScale="90000"/>
          </a:bodyPr>
          <a:lstStyle/>
          <a:p>
            <a:pPr algn="ctr"/>
            <a:r>
              <a:rPr lang="es-ES" sz="3200" dirty="0">
                <a:solidFill>
                  <a:schemeClr val="bg1"/>
                </a:solidFill>
              </a:rPr>
              <a:t>Técnicas y Metodologías de la Innovación</a:t>
            </a:r>
            <a:endParaRPr lang="es-MX" sz="3150" dirty="0">
              <a:solidFill>
                <a:schemeClr val="bg1"/>
              </a:solidFill>
            </a:endParaRPr>
          </a:p>
        </p:txBody>
      </p:sp>
      <p:sp>
        <p:nvSpPr>
          <p:cNvPr id="5" name="Título 45">
            <a:extLst>
              <a:ext uri="{FF2B5EF4-FFF2-40B4-BE49-F238E27FC236}">
                <a16:creationId xmlns:a16="http://schemas.microsoft.com/office/drawing/2014/main" id="{5D7D9ECA-5C87-43F9-A692-C72EF8EEFFC0}"/>
              </a:ext>
            </a:extLst>
          </p:cNvPr>
          <p:cNvSpPr txBox="1">
            <a:spLocks/>
          </p:cNvSpPr>
          <p:nvPr/>
        </p:nvSpPr>
        <p:spPr>
          <a:xfrm>
            <a:off x="1182756" y="3787913"/>
            <a:ext cx="3008244" cy="3070088"/>
          </a:xfrm>
          <a:prstGeom prst="rect">
            <a:avLst/>
          </a:prstGeom>
        </p:spPr>
        <p:txBody>
          <a:bodyPr lIns="0" tIns="0" rIns="0" bIns="0" anchor="ctr"/>
          <a:lstStyle>
            <a:lvl1pPr algn="ctr">
              <a:defRPr sz="3177" b="1" i="0">
                <a:solidFill>
                  <a:schemeClr val="bg1"/>
                </a:solidFill>
                <a:latin typeface="Montserrat"/>
                <a:ea typeface="+mj-ea"/>
                <a:cs typeface="Montserrat"/>
              </a:defRPr>
            </a:lvl1pPr>
          </a:lstStyle>
          <a:p>
            <a:pPr defTabSz="914400"/>
            <a:r>
              <a:rPr lang="es-MX" sz="1800" kern="0" dirty="0">
                <a:latin typeface="Montserrat SemiBold" panose="00000700000000000000" pitchFamily="2" charset="0"/>
              </a:rPr>
              <a:t>Semana 2</a:t>
            </a:r>
            <a:endParaRPr lang="es-MX" sz="1800" b="0" kern="0" dirty="0">
              <a:latin typeface="+mj-lt"/>
            </a:endParaRPr>
          </a:p>
        </p:txBody>
      </p:sp>
      <p:sp>
        <p:nvSpPr>
          <p:cNvPr id="8" name="object 3">
            <a:extLst>
              <a:ext uri="{FF2B5EF4-FFF2-40B4-BE49-F238E27FC236}">
                <a16:creationId xmlns:a16="http://schemas.microsoft.com/office/drawing/2014/main" id="{6D0E933A-3AD3-8668-48C7-427A8EDE2388}"/>
              </a:ext>
            </a:extLst>
          </p:cNvPr>
          <p:cNvSpPr/>
          <p:nvPr/>
        </p:nvSpPr>
        <p:spPr>
          <a:xfrm>
            <a:off x="734290" y="3810000"/>
            <a:ext cx="4017818" cy="685800"/>
          </a:xfrm>
          <a:custGeom>
            <a:avLst/>
            <a:gdLst/>
            <a:ahLst/>
            <a:cxnLst/>
            <a:rect l="l" t="t" r="r" b="b"/>
            <a:pathLst>
              <a:path w="3994785" h="591185">
                <a:moveTo>
                  <a:pt x="3698849" y="0"/>
                </a:moveTo>
                <a:lnTo>
                  <a:pt x="295376" y="0"/>
                </a:lnTo>
                <a:lnTo>
                  <a:pt x="247465" y="3865"/>
                </a:lnTo>
                <a:lnTo>
                  <a:pt x="202014" y="15058"/>
                </a:lnTo>
                <a:lnTo>
                  <a:pt x="159634" y="32969"/>
                </a:lnTo>
                <a:lnTo>
                  <a:pt x="120931" y="56990"/>
                </a:lnTo>
                <a:lnTo>
                  <a:pt x="86513" y="86513"/>
                </a:lnTo>
                <a:lnTo>
                  <a:pt x="56990" y="120931"/>
                </a:lnTo>
                <a:lnTo>
                  <a:pt x="32969" y="159634"/>
                </a:lnTo>
                <a:lnTo>
                  <a:pt x="15058" y="202014"/>
                </a:lnTo>
                <a:lnTo>
                  <a:pt x="3865" y="247465"/>
                </a:lnTo>
                <a:lnTo>
                  <a:pt x="0" y="295376"/>
                </a:lnTo>
                <a:lnTo>
                  <a:pt x="3865" y="343288"/>
                </a:lnTo>
                <a:lnTo>
                  <a:pt x="15058" y="388738"/>
                </a:lnTo>
                <a:lnTo>
                  <a:pt x="32969" y="431118"/>
                </a:lnTo>
                <a:lnTo>
                  <a:pt x="56990" y="469821"/>
                </a:lnTo>
                <a:lnTo>
                  <a:pt x="86513" y="504239"/>
                </a:lnTo>
                <a:lnTo>
                  <a:pt x="120931" y="533762"/>
                </a:lnTo>
                <a:lnTo>
                  <a:pt x="159634" y="557783"/>
                </a:lnTo>
                <a:lnTo>
                  <a:pt x="202014" y="575694"/>
                </a:lnTo>
                <a:lnTo>
                  <a:pt x="247465" y="586887"/>
                </a:lnTo>
                <a:lnTo>
                  <a:pt x="295376" y="590753"/>
                </a:lnTo>
                <a:lnTo>
                  <a:pt x="3698849" y="590753"/>
                </a:lnTo>
                <a:lnTo>
                  <a:pt x="3746764" y="586887"/>
                </a:lnTo>
                <a:lnTo>
                  <a:pt x="3792216" y="575694"/>
                </a:lnTo>
                <a:lnTo>
                  <a:pt x="3834597" y="557783"/>
                </a:lnTo>
                <a:lnTo>
                  <a:pt x="3873300" y="533762"/>
                </a:lnTo>
                <a:lnTo>
                  <a:pt x="3907716" y="504239"/>
                </a:lnTo>
                <a:lnTo>
                  <a:pt x="3937239" y="469821"/>
                </a:lnTo>
                <a:lnTo>
                  <a:pt x="3961259" y="431118"/>
                </a:lnTo>
                <a:lnTo>
                  <a:pt x="3979168" y="388738"/>
                </a:lnTo>
                <a:lnTo>
                  <a:pt x="3990360" y="343288"/>
                </a:lnTo>
                <a:lnTo>
                  <a:pt x="3994226" y="295376"/>
                </a:lnTo>
                <a:lnTo>
                  <a:pt x="3990360" y="247465"/>
                </a:lnTo>
                <a:lnTo>
                  <a:pt x="3979168" y="202014"/>
                </a:lnTo>
                <a:lnTo>
                  <a:pt x="3961259" y="159634"/>
                </a:lnTo>
                <a:lnTo>
                  <a:pt x="3937239" y="120931"/>
                </a:lnTo>
                <a:lnTo>
                  <a:pt x="3907716" y="86513"/>
                </a:lnTo>
                <a:lnTo>
                  <a:pt x="3873300" y="56990"/>
                </a:lnTo>
                <a:lnTo>
                  <a:pt x="3834597" y="32969"/>
                </a:lnTo>
                <a:lnTo>
                  <a:pt x="3792216" y="15058"/>
                </a:lnTo>
                <a:lnTo>
                  <a:pt x="3746764" y="3865"/>
                </a:lnTo>
                <a:lnTo>
                  <a:pt x="3698849" y="0"/>
                </a:lnTo>
                <a:close/>
              </a:path>
            </a:pathLst>
          </a:custGeom>
          <a:solidFill>
            <a:srgbClr val="2BA645"/>
          </a:solidFill>
        </p:spPr>
        <p:txBody>
          <a:bodyPr wrap="square" lIns="0" tIns="0" rIns="0" bIns="0" rtlCol="0"/>
          <a:lstStyle/>
          <a:p>
            <a:endParaRPr lang="es-MX" sz="1425"/>
          </a:p>
        </p:txBody>
      </p:sp>
      <p:sp>
        <p:nvSpPr>
          <p:cNvPr id="2" name="CuadroTexto 1">
            <a:extLst>
              <a:ext uri="{FF2B5EF4-FFF2-40B4-BE49-F238E27FC236}">
                <a16:creationId xmlns:a16="http://schemas.microsoft.com/office/drawing/2014/main" id="{8BE72991-42B8-4379-B6EB-7804537C358E}"/>
              </a:ext>
            </a:extLst>
          </p:cNvPr>
          <p:cNvSpPr txBox="1"/>
          <p:nvPr/>
        </p:nvSpPr>
        <p:spPr>
          <a:xfrm>
            <a:off x="954156" y="3849469"/>
            <a:ext cx="3465444" cy="646331"/>
          </a:xfrm>
          <a:prstGeom prst="rect">
            <a:avLst/>
          </a:prstGeom>
          <a:noFill/>
        </p:spPr>
        <p:txBody>
          <a:bodyPr wrap="square" rtlCol="0" anchor="ctr">
            <a:spAutoFit/>
          </a:bodyPr>
          <a:lstStyle/>
          <a:p>
            <a:pPr algn="ctr"/>
            <a:r>
              <a:rPr lang="es-ES" dirty="0" err="1">
                <a:solidFill>
                  <a:schemeClr val="bg1">
                    <a:lumMod val="95000"/>
                  </a:schemeClr>
                </a:solidFill>
                <a:latin typeface="Montserrat SemiBold" panose="00000700000000000000" pitchFamily="2" charset="0"/>
              </a:rPr>
              <a:t>Design</a:t>
            </a:r>
            <a:r>
              <a:rPr lang="es-ES" dirty="0">
                <a:solidFill>
                  <a:schemeClr val="bg1">
                    <a:lumMod val="95000"/>
                  </a:schemeClr>
                </a:solidFill>
                <a:latin typeface="Montserrat SemiBold" panose="00000700000000000000" pitchFamily="2" charset="0"/>
              </a:rPr>
              <a:t> </a:t>
            </a:r>
            <a:r>
              <a:rPr lang="es-ES" dirty="0" err="1">
                <a:solidFill>
                  <a:schemeClr val="bg1">
                    <a:lumMod val="95000"/>
                  </a:schemeClr>
                </a:solidFill>
                <a:latin typeface="Montserrat SemiBold" panose="00000700000000000000" pitchFamily="2" charset="0"/>
              </a:rPr>
              <a:t>thinking</a:t>
            </a:r>
            <a:r>
              <a:rPr lang="es-ES" dirty="0">
                <a:solidFill>
                  <a:schemeClr val="bg1">
                    <a:lumMod val="95000"/>
                  </a:schemeClr>
                </a:solidFill>
                <a:latin typeface="Montserrat SemiBold" panose="00000700000000000000" pitchFamily="2" charset="0"/>
              </a:rPr>
              <a:t>: un nuevo paradigma en los negocios</a:t>
            </a:r>
            <a:endParaRPr lang="es-MX" dirty="0">
              <a:solidFill>
                <a:schemeClr val="bg1">
                  <a:lumMod val="95000"/>
                </a:schemeClr>
              </a:solidFill>
              <a:latin typeface="Montserrat SemiBold" panose="000007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82F80C-0111-2649-9C7A-AF9EEB690CAE}"/>
              </a:ext>
            </a:extLst>
          </p:cNvPr>
          <p:cNvSpPr txBox="1"/>
          <p:nvPr/>
        </p:nvSpPr>
        <p:spPr>
          <a:xfrm>
            <a:off x="4648200" y="2743200"/>
            <a:ext cx="3962402" cy="2292935"/>
          </a:xfrm>
          <a:prstGeom prst="rect">
            <a:avLst/>
          </a:prstGeom>
          <a:noFill/>
        </p:spPr>
        <p:txBody>
          <a:bodyPr wrap="square" rtlCol="0">
            <a:spAutoFit/>
          </a:bodyPr>
          <a:lstStyle/>
          <a:p>
            <a:r>
              <a:rPr lang="es-ES" sz="1300" dirty="0">
                <a:latin typeface="Montserrat" panose="00000500000000000000" pitchFamily="2" charset="0"/>
                <a:cs typeface="Mongolian Baiti" panose="03000500000000000000" pitchFamily="66" charset="0"/>
              </a:rPr>
              <a:t>No es un concepto nuevo, ya que desde 1959 se introdujo en la ingeniería, posteriormente en 1991,  fue adoptado por David M. Kelley, quien fundó la empresa IDEO para trabajar el concepto. Desde esa fecha se ha expandido y </a:t>
            </a:r>
            <a:r>
              <a:rPr lang="es-ES" sz="1300" spc="-50" dirty="0">
                <a:latin typeface="Montserrat" panose="00000500000000000000" pitchFamily="2" charset="0"/>
                <a:cs typeface="Mongolian Baiti" panose="03000500000000000000" pitchFamily="66" charset="0"/>
              </a:rPr>
              <a:t>despertado interés en todo el sector empresarial, </a:t>
            </a:r>
            <a:r>
              <a:rPr lang="es-ES" sz="1300" dirty="0">
                <a:latin typeface="Montserrat" panose="00000500000000000000" pitchFamily="2" charset="0"/>
                <a:cs typeface="Mongolian Baiti" panose="03000500000000000000" pitchFamily="66" charset="0"/>
              </a:rPr>
              <a:t>ya que es una metodología que nos facilita la solución de problemas, centrándose en el </a:t>
            </a:r>
            <a:r>
              <a:rPr lang="es-ES" sz="1300" spc="-30" dirty="0">
                <a:latin typeface="Montserrat" panose="00000500000000000000" pitchFamily="2" charset="0"/>
                <a:cs typeface="Mongolian Baiti" panose="03000500000000000000" pitchFamily="66" charset="0"/>
              </a:rPr>
              <a:t>diseño, así como en el  desarrollo de productos </a:t>
            </a:r>
            <a:r>
              <a:rPr lang="es-ES" sz="1300" dirty="0">
                <a:latin typeface="Montserrat" panose="00000500000000000000" pitchFamily="2" charset="0"/>
                <a:cs typeface="Mongolian Baiti" panose="03000500000000000000" pitchFamily="66" charset="0"/>
              </a:rPr>
              <a:t>y servicios con equipos que tienen como premisa la innovación y la creatividad. </a:t>
            </a:r>
          </a:p>
        </p:txBody>
      </p:sp>
      <p:sp>
        <p:nvSpPr>
          <p:cNvPr id="4" name="Rectángulo 3">
            <a:extLst>
              <a:ext uri="{FF2B5EF4-FFF2-40B4-BE49-F238E27FC236}">
                <a16:creationId xmlns:a16="http://schemas.microsoft.com/office/drawing/2014/main" id="{83E5DA5E-66B0-FBAE-6211-15653814BEBD}"/>
              </a:ext>
            </a:extLst>
          </p:cNvPr>
          <p:cNvSpPr/>
          <p:nvPr/>
        </p:nvSpPr>
        <p:spPr>
          <a:xfrm>
            <a:off x="4213261" y="1295400"/>
            <a:ext cx="358739" cy="734552"/>
          </a:xfrm>
          <a:prstGeom prst="rect">
            <a:avLst/>
          </a:prstGeom>
          <a:solidFill>
            <a:srgbClr val="2CA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7C7FCAAA-5994-60EF-B4D7-45099122786C}"/>
              </a:ext>
            </a:extLst>
          </p:cNvPr>
          <p:cNvPicPr>
            <a:picLocks noChangeAspect="1"/>
          </p:cNvPicPr>
          <p:nvPr/>
        </p:nvPicPr>
        <p:blipFill>
          <a:blip r:embed="rId3">
            <a:extLst>
              <a:ext uri="{28A0092B-C50C-407E-A947-70E740481C1C}">
                <a14:useLocalDpi xmlns:a14="http://schemas.microsoft.com/office/drawing/2010/main" val="0"/>
              </a:ext>
            </a:extLst>
          </a:blip>
          <a:srcRect l="19786" r="19786"/>
          <a:stretch/>
        </p:blipFill>
        <p:spPr>
          <a:xfrm>
            <a:off x="0" y="1295400"/>
            <a:ext cx="4213261" cy="4648200"/>
          </a:xfrm>
          <a:prstGeom prst="rect">
            <a:avLst/>
          </a:prstGeom>
        </p:spPr>
      </p:pic>
      <p:sp>
        <p:nvSpPr>
          <p:cNvPr id="6" name="Título 4">
            <a:extLst>
              <a:ext uri="{FF2B5EF4-FFF2-40B4-BE49-F238E27FC236}">
                <a16:creationId xmlns:a16="http://schemas.microsoft.com/office/drawing/2014/main" id="{3C5DE0A5-520A-5154-0A2D-0E2316979DB8}"/>
              </a:ext>
            </a:extLst>
          </p:cNvPr>
          <p:cNvSpPr txBox="1">
            <a:spLocks/>
          </p:cNvSpPr>
          <p:nvPr/>
        </p:nvSpPr>
        <p:spPr>
          <a:xfrm>
            <a:off x="4648199" y="2133600"/>
            <a:ext cx="3962402"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b="1" dirty="0">
                <a:solidFill>
                  <a:srgbClr val="2AA645"/>
                </a:solidFill>
                <a:latin typeface="Montserrat" panose="00000500000000000000" pitchFamily="2" charset="0"/>
                <a:cs typeface="Mongolian Baiti" panose="03000500000000000000" pitchFamily="66" charset="0"/>
              </a:rPr>
              <a:t>¿Qué es </a:t>
            </a:r>
            <a:r>
              <a:rPr lang="es-ES" sz="1600" b="1" dirty="0" err="1">
                <a:solidFill>
                  <a:srgbClr val="2AA645"/>
                </a:solidFill>
                <a:latin typeface="Montserrat" panose="00000500000000000000" pitchFamily="2" charset="0"/>
                <a:cs typeface="Mongolian Baiti" panose="03000500000000000000" pitchFamily="66" charset="0"/>
              </a:rPr>
              <a:t>design</a:t>
            </a:r>
            <a:r>
              <a:rPr lang="es-ES" sz="1600" b="1" dirty="0">
                <a:solidFill>
                  <a:srgbClr val="2AA645"/>
                </a:solidFill>
                <a:latin typeface="Montserrat" panose="00000500000000000000" pitchFamily="2" charset="0"/>
                <a:cs typeface="Mongolian Baiti" panose="03000500000000000000" pitchFamily="66" charset="0"/>
              </a:rPr>
              <a:t> </a:t>
            </a:r>
            <a:r>
              <a:rPr lang="es-ES" sz="1600" b="1" dirty="0" err="1">
                <a:solidFill>
                  <a:srgbClr val="2AA645"/>
                </a:solidFill>
                <a:latin typeface="Montserrat" panose="00000500000000000000" pitchFamily="2" charset="0"/>
                <a:cs typeface="Mongolian Baiti" panose="03000500000000000000" pitchFamily="66" charset="0"/>
              </a:rPr>
              <a:t>thinking</a:t>
            </a:r>
            <a:r>
              <a:rPr lang="es-ES" sz="1600" b="1" dirty="0">
                <a:solidFill>
                  <a:srgbClr val="2AA645"/>
                </a:solidFill>
                <a:latin typeface="Montserrat" panose="00000500000000000000" pitchFamily="2" charset="0"/>
                <a:cs typeface="Mongolian Baiti" panose="03000500000000000000" pitchFamily="66" charset="0"/>
              </a:rPr>
              <a:t> y cómo nos ayuda?</a:t>
            </a:r>
          </a:p>
        </p:txBody>
      </p:sp>
    </p:spTree>
    <p:extLst>
      <p:ext uri="{BB962C8B-B14F-4D97-AF65-F5344CB8AC3E}">
        <p14:creationId xmlns:p14="http://schemas.microsoft.com/office/powerpoint/2010/main" val="31600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a:extLst>
              <a:ext uri="{FF2B5EF4-FFF2-40B4-BE49-F238E27FC236}">
                <a16:creationId xmlns:a16="http://schemas.microsoft.com/office/drawing/2014/main" id="{10A02DB9-8E92-E557-BDB6-9A4CBE9BAA02}"/>
              </a:ext>
            </a:extLst>
          </p:cNvPr>
          <p:cNvSpPr txBox="1">
            <a:spLocks/>
          </p:cNvSpPr>
          <p:nvPr/>
        </p:nvSpPr>
        <p:spPr>
          <a:xfrm>
            <a:off x="457199" y="1295400"/>
            <a:ext cx="8229601" cy="30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solidFill>
                  <a:srgbClr val="2AA645"/>
                </a:solidFill>
                <a:latin typeface="+mn-lt"/>
              </a:rPr>
              <a:t>¿Cuáles son los orígenes del </a:t>
            </a:r>
            <a:r>
              <a:rPr lang="es-ES" sz="1600" b="1" dirty="0" err="1">
                <a:solidFill>
                  <a:srgbClr val="2AA645"/>
                </a:solidFill>
                <a:latin typeface="+mn-lt"/>
              </a:rPr>
              <a:t>design</a:t>
            </a:r>
            <a:r>
              <a:rPr lang="es-ES" sz="1600" b="1" dirty="0">
                <a:solidFill>
                  <a:srgbClr val="2AA645"/>
                </a:solidFill>
                <a:latin typeface="+mn-lt"/>
              </a:rPr>
              <a:t> </a:t>
            </a:r>
            <a:r>
              <a:rPr lang="es-ES" sz="1600" b="1" dirty="0" err="1">
                <a:solidFill>
                  <a:srgbClr val="2AA645"/>
                </a:solidFill>
                <a:latin typeface="+mn-lt"/>
              </a:rPr>
              <a:t>thinking</a:t>
            </a:r>
            <a:r>
              <a:rPr lang="es-ES" sz="1600" b="1" dirty="0">
                <a:solidFill>
                  <a:srgbClr val="2AA645"/>
                </a:solidFill>
                <a:latin typeface="+mn-lt"/>
              </a:rPr>
              <a:t>?</a:t>
            </a:r>
            <a:br>
              <a:rPr lang="es-ES" sz="1600" b="1" dirty="0">
                <a:solidFill>
                  <a:srgbClr val="2AA645"/>
                </a:solidFill>
                <a:latin typeface="+mn-lt"/>
              </a:rPr>
            </a:br>
            <a:br>
              <a:rPr lang="es-ES" sz="1600" b="1" dirty="0">
                <a:solidFill>
                  <a:srgbClr val="2AA645"/>
                </a:solidFill>
                <a:latin typeface="+mn-lt"/>
              </a:rPr>
            </a:br>
            <a:endParaRPr lang="es-MX" sz="1600" b="1" dirty="0">
              <a:solidFill>
                <a:srgbClr val="2AA645"/>
              </a:solidFill>
              <a:latin typeface="+mn-lt"/>
            </a:endParaRPr>
          </a:p>
        </p:txBody>
      </p:sp>
      <p:sp>
        <p:nvSpPr>
          <p:cNvPr id="9" name="CuadroTexto 8">
            <a:extLst>
              <a:ext uri="{FF2B5EF4-FFF2-40B4-BE49-F238E27FC236}">
                <a16:creationId xmlns:a16="http://schemas.microsoft.com/office/drawing/2014/main" id="{61AA8435-3247-EEE1-9CE2-B9B97E50ECED}"/>
              </a:ext>
            </a:extLst>
          </p:cNvPr>
          <p:cNvSpPr txBox="1"/>
          <p:nvPr/>
        </p:nvSpPr>
        <p:spPr>
          <a:xfrm>
            <a:off x="457199" y="2977886"/>
            <a:ext cx="4003907" cy="1892826"/>
          </a:xfrm>
          <a:prstGeom prst="rect">
            <a:avLst/>
          </a:prstGeom>
          <a:noFill/>
        </p:spPr>
        <p:txBody>
          <a:bodyPr wrap="square" rtlCol="0">
            <a:spAutoFit/>
          </a:bodyPr>
          <a:lstStyle/>
          <a:p>
            <a:r>
              <a:rPr lang="es-ES" sz="1300" dirty="0"/>
              <a:t>Como hemos mencionado, el </a:t>
            </a:r>
            <a:r>
              <a:rPr lang="es-ES" sz="1300" dirty="0" err="1"/>
              <a:t>design</a:t>
            </a:r>
            <a:r>
              <a:rPr lang="es-ES" sz="1300" dirty="0"/>
              <a:t> </a:t>
            </a:r>
            <a:r>
              <a:rPr lang="es-ES" sz="1300" dirty="0" err="1"/>
              <a:t>thinking</a:t>
            </a:r>
            <a:r>
              <a:rPr lang="es-ES" sz="1300" dirty="0"/>
              <a:t> </a:t>
            </a:r>
            <a:r>
              <a:rPr lang="es-ES" sz="1300" spc="-50" dirty="0"/>
              <a:t>surge  en los 60s y ha evolucionado con el tiempo.</a:t>
            </a:r>
            <a:br>
              <a:rPr lang="es-ES" sz="1300" dirty="0"/>
            </a:br>
            <a:r>
              <a:rPr lang="es-ES" sz="1300" dirty="0"/>
              <a:t>Si bien, es una metodología compleja, está totalmente enfocada en los preceptos del diseño, así como en la forma de pensar que tienen para generar ideas. </a:t>
            </a:r>
            <a:br>
              <a:rPr lang="es-ES" sz="1300" dirty="0"/>
            </a:br>
            <a:br>
              <a:rPr lang="es-ES" sz="1300" dirty="0"/>
            </a:br>
            <a:r>
              <a:rPr lang="es-ES" sz="1300" dirty="0"/>
              <a:t>Es por esto que debemos tomar las siguientes premisas en consideración para esto.</a:t>
            </a:r>
            <a:endParaRPr lang="es-MX" sz="1300" dirty="0"/>
          </a:p>
        </p:txBody>
      </p:sp>
      <p:pic>
        <p:nvPicPr>
          <p:cNvPr id="6" name="Imagen 5">
            <a:extLst>
              <a:ext uri="{FF2B5EF4-FFF2-40B4-BE49-F238E27FC236}">
                <a16:creationId xmlns:a16="http://schemas.microsoft.com/office/drawing/2014/main" id="{514B6934-C6BC-A4A4-DE3C-CFB2A40D5C16}"/>
              </a:ext>
            </a:extLst>
          </p:cNvPr>
          <p:cNvPicPr>
            <a:picLocks noChangeAspect="1"/>
          </p:cNvPicPr>
          <p:nvPr/>
        </p:nvPicPr>
        <p:blipFill>
          <a:blip r:embed="rId2">
            <a:extLst>
              <a:ext uri="{28A0092B-C50C-407E-A947-70E740481C1C}">
                <a14:useLocalDpi xmlns:a14="http://schemas.microsoft.com/office/drawing/2010/main" val="0"/>
              </a:ext>
            </a:extLst>
          </a:blip>
          <a:srcRect l="15364" r="15364"/>
          <a:stretch/>
        </p:blipFill>
        <p:spPr>
          <a:xfrm>
            <a:off x="4571999" y="1733066"/>
            <a:ext cx="4572000" cy="4382467"/>
          </a:xfrm>
          <a:prstGeom prst="rect">
            <a:avLst/>
          </a:prstGeom>
        </p:spPr>
      </p:pic>
    </p:spTree>
    <p:extLst>
      <p:ext uri="{BB962C8B-B14F-4D97-AF65-F5344CB8AC3E}">
        <p14:creationId xmlns:p14="http://schemas.microsoft.com/office/powerpoint/2010/main" val="386550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E1FC53C-434E-8969-730D-E3F34B2B2B9E}"/>
              </a:ext>
            </a:extLst>
          </p:cNvPr>
          <p:cNvSpPr/>
          <p:nvPr/>
        </p:nvSpPr>
        <p:spPr>
          <a:xfrm>
            <a:off x="0" y="1295400"/>
            <a:ext cx="2931569" cy="5181600"/>
          </a:xfrm>
          <a:prstGeom prst="rect">
            <a:avLst/>
          </a:prstGeom>
          <a:solidFill>
            <a:srgbClr val="2B28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61AA8435-3247-EEE1-9CE2-B9B97E50ECED}"/>
              </a:ext>
            </a:extLst>
          </p:cNvPr>
          <p:cNvSpPr txBox="1"/>
          <p:nvPr/>
        </p:nvSpPr>
        <p:spPr>
          <a:xfrm>
            <a:off x="170383" y="2220687"/>
            <a:ext cx="2590801" cy="3293209"/>
          </a:xfrm>
          <a:prstGeom prst="rect">
            <a:avLst/>
          </a:prstGeom>
          <a:noFill/>
        </p:spPr>
        <p:txBody>
          <a:bodyPr wrap="square" rtlCol="0">
            <a:spAutoFit/>
          </a:bodyPr>
          <a:lstStyle/>
          <a:p>
            <a:r>
              <a:rPr lang="es-ES" sz="1300" dirty="0">
                <a:solidFill>
                  <a:schemeClr val="bg1"/>
                </a:solidFill>
                <a:latin typeface="Montserrat" panose="00000500000000000000" pitchFamily="2" charset="0"/>
              </a:rPr>
              <a:t>Específicamente, Brown </a:t>
            </a:r>
            <a:r>
              <a:rPr lang="es-ES" sz="1300" spc="-60" dirty="0">
                <a:solidFill>
                  <a:schemeClr val="bg1"/>
                </a:solidFill>
                <a:latin typeface="Montserrat" panose="00000500000000000000" pitchFamily="2" charset="0"/>
              </a:rPr>
              <a:t>(2008) define al </a:t>
            </a:r>
            <a:r>
              <a:rPr lang="es-ES" sz="1300" spc="-60" dirty="0" err="1">
                <a:solidFill>
                  <a:schemeClr val="bg1"/>
                </a:solidFill>
                <a:latin typeface="Montserrat" panose="00000500000000000000" pitchFamily="2" charset="0"/>
              </a:rPr>
              <a:t>design</a:t>
            </a:r>
            <a:r>
              <a:rPr lang="es-ES" sz="1300" spc="-60" dirty="0">
                <a:solidFill>
                  <a:schemeClr val="bg1"/>
                </a:solidFill>
                <a:latin typeface="Montserrat" panose="00000500000000000000" pitchFamily="2" charset="0"/>
              </a:rPr>
              <a:t> </a:t>
            </a:r>
            <a:r>
              <a:rPr lang="es-ES" sz="1300" spc="-60" dirty="0" err="1">
                <a:solidFill>
                  <a:schemeClr val="bg1"/>
                </a:solidFill>
                <a:latin typeface="Montserrat" panose="00000500000000000000" pitchFamily="2" charset="0"/>
              </a:rPr>
              <a:t>thinking</a:t>
            </a:r>
            <a:r>
              <a:rPr lang="es-ES" sz="1300" spc="-60" dirty="0">
                <a:solidFill>
                  <a:schemeClr val="bg1"/>
                </a:solidFill>
                <a:latin typeface="Montserrat" panose="00000500000000000000" pitchFamily="2" charset="0"/>
              </a:rPr>
              <a:t> </a:t>
            </a:r>
            <a:r>
              <a:rPr lang="es-ES" sz="1300" dirty="0">
                <a:solidFill>
                  <a:schemeClr val="bg1"/>
                </a:solidFill>
                <a:latin typeface="Montserrat" panose="00000500000000000000" pitchFamily="2" charset="0"/>
              </a:rPr>
              <a:t>como metodología que emplea la sensibilidad y </a:t>
            </a:r>
            <a:r>
              <a:rPr lang="es-ES" sz="1300" spc="-50" dirty="0">
                <a:solidFill>
                  <a:schemeClr val="bg1"/>
                </a:solidFill>
                <a:latin typeface="Montserrat" panose="00000500000000000000" pitchFamily="2" charset="0"/>
              </a:rPr>
              <a:t>los métodos de los diseñadores </a:t>
            </a:r>
            <a:r>
              <a:rPr lang="es-ES" sz="1300" dirty="0">
                <a:solidFill>
                  <a:schemeClr val="bg1"/>
                </a:solidFill>
                <a:latin typeface="Montserrat" panose="00000500000000000000" pitchFamily="2" charset="0"/>
              </a:rPr>
              <a:t>para encontrar una solución que combine lo que es tecnológicamente factible con una estrategia viable de negocios para la satisfacción de las necesidades de las personas. De esta manera, se puede crear un producto o servicio que tenga valor para el cliente y que tenga una oportunidad en el mercado.</a:t>
            </a:r>
            <a:endParaRPr lang="es-MX" sz="1300" dirty="0">
              <a:solidFill>
                <a:schemeClr val="bg1"/>
              </a:solidFill>
              <a:latin typeface="Montserrat" panose="00000500000000000000" pitchFamily="2" charset="0"/>
            </a:endParaRPr>
          </a:p>
        </p:txBody>
      </p:sp>
      <p:pic>
        <p:nvPicPr>
          <p:cNvPr id="8" name="Imagen 7">
            <a:extLst>
              <a:ext uri="{FF2B5EF4-FFF2-40B4-BE49-F238E27FC236}">
                <a16:creationId xmlns:a16="http://schemas.microsoft.com/office/drawing/2014/main" id="{8B16864F-038F-4597-B4CB-F4B410A07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204" y="1266551"/>
            <a:ext cx="5544561" cy="5201483"/>
          </a:xfrm>
          <a:prstGeom prst="rect">
            <a:avLst/>
          </a:prstGeom>
        </p:spPr>
      </p:pic>
    </p:spTree>
    <p:extLst>
      <p:ext uri="{BB962C8B-B14F-4D97-AF65-F5344CB8AC3E}">
        <p14:creationId xmlns:p14="http://schemas.microsoft.com/office/powerpoint/2010/main" val="315765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327A302-55E1-5C89-F9E6-9D4DBF90E825}"/>
              </a:ext>
            </a:extLst>
          </p:cNvPr>
          <p:cNvSpPr txBox="1"/>
          <p:nvPr/>
        </p:nvSpPr>
        <p:spPr>
          <a:xfrm>
            <a:off x="457199" y="2677804"/>
            <a:ext cx="4114800" cy="2292935"/>
          </a:xfrm>
          <a:prstGeom prst="rect">
            <a:avLst/>
          </a:prstGeom>
          <a:noFill/>
        </p:spPr>
        <p:txBody>
          <a:bodyPr wrap="square" rtlCol="0">
            <a:spAutoFit/>
          </a:bodyPr>
          <a:lstStyle/>
          <a:p>
            <a:r>
              <a:rPr lang="es-ES" sz="1300" dirty="0">
                <a:latin typeface="Montserrat" panose="00000500000000000000" pitchFamily="2" charset="0"/>
              </a:rPr>
              <a:t>A grandes rasgos, el primer paso es entender las necesidades de los usuarios, el segundo paso tiene que ver con una correcta definición del problema, el tercer paso es la generación </a:t>
            </a:r>
            <a:r>
              <a:rPr lang="es-ES" sz="1300" spc="-40" dirty="0">
                <a:latin typeface="Montserrat" panose="00000500000000000000" pitchFamily="2" charset="0"/>
              </a:rPr>
              <a:t>de nuevas ideas, en el cuarto paso desarrollamos </a:t>
            </a:r>
            <a:r>
              <a:rPr lang="es-ES" sz="1300" dirty="0">
                <a:latin typeface="Montserrat" panose="00000500000000000000" pitchFamily="2" charset="0"/>
              </a:rPr>
              <a:t>elementos informativos como dibujos y </a:t>
            </a:r>
            <a:r>
              <a:rPr lang="es-ES" sz="1300" spc="-30" dirty="0">
                <a:latin typeface="Montserrat" panose="00000500000000000000" pitchFamily="2" charset="0"/>
              </a:rPr>
              <a:t>objetos; por último, solicitamos retroalimentación </a:t>
            </a:r>
            <a:r>
              <a:rPr lang="es-ES" sz="1300" dirty="0">
                <a:latin typeface="Montserrat" panose="00000500000000000000" pitchFamily="2" charset="0"/>
              </a:rPr>
              <a:t>de los prototipos que desarrollamos anteriormente. Es importante destacar que este proceso más que lineal es iterativo, podemos regresar a </a:t>
            </a:r>
            <a:r>
              <a:rPr lang="es-ES" sz="1300" spc="-40" dirty="0">
                <a:latin typeface="Montserrat" panose="00000500000000000000" pitchFamily="2" charset="0"/>
              </a:rPr>
              <a:t>algún paso en cualquier momento (Plattner, 2010).</a:t>
            </a:r>
            <a:endParaRPr lang="es-MX" sz="1300" spc="-40" dirty="0">
              <a:latin typeface="Montserrat" panose="00000500000000000000" pitchFamily="2" charset="0"/>
            </a:endParaRPr>
          </a:p>
        </p:txBody>
      </p:sp>
      <p:pic>
        <p:nvPicPr>
          <p:cNvPr id="4" name="Imagen 3">
            <a:extLst>
              <a:ext uri="{FF2B5EF4-FFF2-40B4-BE49-F238E27FC236}">
                <a16:creationId xmlns:a16="http://schemas.microsoft.com/office/drawing/2014/main" id="{FEB47D51-8DC3-2B32-1C7C-0A7E6336E242}"/>
              </a:ext>
            </a:extLst>
          </p:cNvPr>
          <p:cNvPicPr>
            <a:picLocks noChangeAspect="1"/>
          </p:cNvPicPr>
          <p:nvPr/>
        </p:nvPicPr>
        <p:blipFill rotWithShape="1">
          <a:blip r:embed="rId2">
            <a:extLst>
              <a:ext uri="{28A0092B-C50C-407E-A947-70E740481C1C}">
                <a14:useLocalDpi xmlns:a14="http://schemas.microsoft.com/office/drawing/2010/main" val="0"/>
              </a:ext>
            </a:extLst>
          </a:blip>
          <a:srcRect l="5796" t="-446" r="24653" b="446"/>
          <a:stretch/>
        </p:blipFill>
        <p:spPr>
          <a:xfrm>
            <a:off x="4571999" y="1733066"/>
            <a:ext cx="4572000" cy="4382467"/>
          </a:xfrm>
          <a:prstGeom prst="rect">
            <a:avLst/>
          </a:prstGeom>
        </p:spPr>
      </p:pic>
    </p:spTree>
    <p:extLst>
      <p:ext uri="{BB962C8B-B14F-4D97-AF65-F5344CB8AC3E}">
        <p14:creationId xmlns:p14="http://schemas.microsoft.com/office/powerpoint/2010/main" val="368268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A55503-C2EE-9B69-C964-445B32F21383}"/>
              </a:ext>
            </a:extLst>
          </p:cNvPr>
          <p:cNvSpPr txBox="1"/>
          <p:nvPr/>
        </p:nvSpPr>
        <p:spPr>
          <a:xfrm>
            <a:off x="723899" y="1524000"/>
            <a:ext cx="3314702" cy="492443"/>
          </a:xfrm>
          <a:prstGeom prst="rect">
            <a:avLst/>
          </a:prstGeom>
          <a:noFill/>
        </p:spPr>
        <p:txBody>
          <a:bodyPr wrap="square" rtlCol="0">
            <a:spAutoFit/>
          </a:bodyPr>
          <a:lstStyle/>
          <a:p>
            <a:r>
              <a:rPr lang="es-MX" sz="1300" dirty="0">
                <a:latin typeface="Montserrat" panose="00000500000000000000" pitchFamily="2" charset="0"/>
                <a:cs typeface="Arial" panose="020B0604020202020204" pitchFamily="34" charset="0"/>
              </a:rPr>
              <a:t>Reflexiona sobre lo aprendido en el tema y responde lo siguiente.</a:t>
            </a:r>
            <a:endParaRPr lang="es-MX" sz="1300" dirty="0">
              <a:latin typeface="Montserrat" panose="00000500000000000000" pitchFamily="2" charset="0"/>
            </a:endParaRPr>
          </a:p>
        </p:txBody>
      </p:sp>
      <p:sp>
        <p:nvSpPr>
          <p:cNvPr id="7" name="CuadroTexto 6">
            <a:extLst>
              <a:ext uri="{FF2B5EF4-FFF2-40B4-BE49-F238E27FC236}">
                <a16:creationId xmlns:a16="http://schemas.microsoft.com/office/drawing/2014/main" id="{39234B4A-1173-32C0-5864-78575DBFFB22}"/>
              </a:ext>
            </a:extLst>
          </p:cNvPr>
          <p:cNvSpPr txBox="1"/>
          <p:nvPr/>
        </p:nvSpPr>
        <p:spPr>
          <a:xfrm>
            <a:off x="838199" y="2251552"/>
            <a:ext cx="3200402" cy="3493264"/>
          </a:xfrm>
          <a:prstGeom prst="rect">
            <a:avLst/>
          </a:prstGeom>
          <a:noFill/>
        </p:spPr>
        <p:txBody>
          <a:bodyPr wrap="square" rtlCol="0">
            <a:spAutoFit/>
          </a:bodyPr>
          <a:lstStyle/>
          <a:p>
            <a:pPr marL="285750" indent="-285750">
              <a:buFont typeface="Arial" panose="020B0604020202020204" pitchFamily="34" charset="0"/>
              <a:buChar char="•"/>
            </a:pPr>
            <a:r>
              <a:rPr lang="es-ES" sz="1300" dirty="0">
                <a:latin typeface="Montserrat" panose="00000500000000000000" pitchFamily="2" charset="0"/>
              </a:rPr>
              <a:t>De manera personal, recuerda las etapas vistas en </a:t>
            </a:r>
            <a:r>
              <a:rPr lang="es-ES" sz="1300" dirty="0" err="1">
                <a:latin typeface="Montserrat" panose="00000500000000000000" pitchFamily="2" charset="0"/>
              </a:rPr>
              <a:t>design</a:t>
            </a:r>
            <a:r>
              <a:rPr lang="es-ES" sz="1300" dirty="0">
                <a:latin typeface="Montserrat" panose="00000500000000000000" pitchFamily="2" charset="0"/>
              </a:rPr>
              <a:t> </a:t>
            </a:r>
            <a:r>
              <a:rPr lang="es-ES" sz="1300" dirty="0" err="1">
                <a:latin typeface="Montserrat" panose="00000500000000000000" pitchFamily="2" charset="0"/>
              </a:rPr>
              <a:t>thinking</a:t>
            </a:r>
            <a:r>
              <a:rPr lang="es-ES" sz="1300" dirty="0">
                <a:latin typeface="Montserrat" panose="00000500000000000000" pitchFamily="2" charset="0"/>
              </a:rPr>
              <a:t>, </a:t>
            </a:r>
            <a:r>
              <a:rPr lang="es-ES" sz="1300" spc="-30" dirty="0">
                <a:latin typeface="Montserrat" panose="00000500000000000000" pitchFamily="2" charset="0"/>
              </a:rPr>
              <a:t>enfocándote en la etapa de empatizar </a:t>
            </a:r>
            <a:r>
              <a:rPr lang="es-ES" sz="1300" dirty="0">
                <a:latin typeface="Montserrat" panose="00000500000000000000" pitchFamily="2" charset="0"/>
              </a:rPr>
              <a:t>o conocer más las necesidades de los clientes/usuarios potenciales.</a:t>
            </a:r>
          </a:p>
          <a:p>
            <a:pPr marL="285750" indent="-285750">
              <a:buFont typeface="Arial" panose="020B0604020202020204" pitchFamily="34" charset="0"/>
              <a:buChar char="•"/>
            </a:pPr>
            <a:endParaRPr lang="es-ES" sz="1300" dirty="0">
              <a:latin typeface="Montserrat" panose="00000500000000000000" pitchFamily="2" charset="0"/>
            </a:endParaRPr>
          </a:p>
          <a:p>
            <a:pPr marL="285750" indent="-285750">
              <a:buFont typeface="Arial" panose="020B0604020202020204" pitchFamily="34" charset="0"/>
              <a:buChar char="•"/>
            </a:pPr>
            <a:r>
              <a:rPr lang="es-ES" sz="1300" dirty="0">
                <a:latin typeface="Montserrat" panose="00000500000000000000" pitchFamily="2" charset="0"/>
              </a:rPr>
              <a:t>Elige la organización que consideres que ha empleado </a:t>
            </a:r>
            <a:r>
              <a:rPr lang="es-ES" sz="1300" dirty="0" err="1">
                <a:latin typeface="Montserrat" panose="00000500000000000000" pitchFamily="2" charset="0"/>
              </a:rPr>
              <a:t>design</a:t>
            </a:r>
            <a:r>
              <a:rPr lang="es-ES" sz="1300" dirty="0">
                <a:latin typeface="Montserrat" panose="00000500000000000000" pitchFamily="2" charset="0"/>
              </a:rPr>
              <a:t> </a:t>
            </a:r>
            <a:r>
              <a:rPr lang="es-ES" sz="1300" dirty="0" err="1">
                <a:latin typeface="Montserrat" panose="00000500000000000000" pitchFamily="2" charset="0"/>
              </a:rPr>
              <a:t>thinking</a:t>
            </a:r>
            <a:r>
              <a:rPr lang="es-ES" sz="1300" dirty="0">
                <a:latin typeface="Montserrat" panose="00000500000000000000" pitchFamily="2" charset="0"/>
              </a:rPr>
              <a:t> y explica cómo siguieron cada paso del modelo. </a:t>
            </a:r>
          </a:p>
          <a:p>
            <a:pPr marL="285750" indent="-285750">
              <a:buFont typeface="Arial" panose="020B0604020202020204" pitchFamily="34" charset="0"/>
              <a:buChar char="•"/>
            </a:pPr>
            <a:endParaRPr lang="es-ES" sz="1300" dirty="0">
              <a:latin typeface="Montserrat" panose="00000500000000000000" pitchFamily="2" charset="0"/>
            </a:endParaRPr>
          </a:p>
          <a:p>
            <a:pPr marL="285750" indent="-285750">
              <a:buFont typeface="Arial" panose="020B0604020202020204" pitchFamily="34" charset="0"/>
              <a:buChar char="•"/>
            </a:pPr>
            <a:r>
              <a:rPr lang="es-ES" sz="1300" dirty="0">
                <a:latin typeface="Montserrat" panose="00000500000000000000" pitchFamily="2" charset="0"/>
              </a:rPr>
              <a:t>Por último, desarrolla cada una de las etapas que se utilizaron a través de un póster donde tu principal aliado sea tu creatividad.</a:t>
            </a:r>
          </a:p>
        </p:txBody>
      </p:sp>
      <p:pic>
        <p:nvPicPr>
          <p:cNvPr id="9" name="Imagen 8">
            <a:extLst>
              <a:ext uri="{FF2B5EF4-FFF2-40B4-BE49-F238E27FC236}">
                <a16:creationId xmlns:a16="http://schemas.microsoft.com/office/drawing/2014/main" id="{6EAFF366-E273-29FD-6E9C-DFF357075A7C}"/>
              </a:ext>
            </a:extLst>
          </p:cNvPr>
          <p:cNvPicPr>
            <a:picLocks noChangeAspect="1"/>
          </p:cNvPicPr>
          <p:nvPr/>
        </p:nvPicPr>
        <p:blipFill>
          <a:blip r:embed="rId2">
            <a:extLst>
              <a:ext uri="{28A0092B-C50C-407E-A947-70E740481C1C}">
                <a14:useLocalDpi xmlns:a14="http://schemas.microsoft.com/office/drawing/2010/main" val="0"/>
              </a:ext>
            </a:extLst>
          </a:blip>
          <a:srcRect l="17086" r="17086"/>
          <a:stretch/>
        </p:blipFill>
        <p:spPr>
          <a:xfrm>
            <a:off x="4554254" y="1104900"/>
            <a:ext cx="4589745" cy="4648200"/>
          </a:xfrm>
          <a:prstGeom prst="rect">
            <a:avLst/>
          </a:prstGeom>
        </p:spPr>
      </p:pic>
      <p:pic>
        <p:nvPicPr>
          <p:cNvPr id="11" name="Imagen 10" descr="Imagen que contiene Patrón de fondo&#10;&#10;Descripción generada automáticamente">
            <a:extLst>
              <a:ext uri="{FF2B5EF4-FFF2-40B4-BE49-F238E27FC236}">
                <a16:creationId xmlns:a16="http://schemas.microsoft.com/office/drawing/2014/main" id="{62A493E1-6723-B849-4A77-3AA0B6495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 t="2" r="163" b="83395"/>
          <a:stretch/>
        </p:blipFill>
        <p:spPr>
          <a:xfrm>
            <a:off x="93323" y="1327421"/>
            <a:ext cx="1012199" cy="442800"/>
          </a:xfrm>
          <a:prstGeom prst="rect">
            <a:avLst/>
          </a:prstGeom>
        </p:spPr>
      </p:pic>
    </p:spTree>
    <p:extLst>
      <p:ext uri="{BB962C8B-B14F-4D97-AF65-F5344CB8AC3E}">
        <p14:creationId xmlns:p14="http://schemas.microsoft.com/office/powerpoint/2010/main" val="71581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73A2F55-201D-C142-847B-7E70FF2933E0}"/>
              </a:ext>
            </a:extLst>
          </p:cNvPr>
          <p:cNvSpPr txBox="1"/>
          <p:nvPr/>
        </p:nvSpPr>
        <p:spPr>
          <a:xfrm>
            <a:off x="1181099" y="4038600"/>
            <a:ext cx="6781801" cy="1938992"/>
          </a:xfrm>
          <a:prstGeom prst="rect">
            <a:avLst/>
          </a:prstGeom>
          <a:noFill/>
        </p:spPr>
        <p:txBody>
          <a:bodyPr wrap="square" rtlCol="0">
            <a:spAutoFit/>
          </a:bodyPr>
          <a:lstStyle/>
          <a:p>
            <a:r>
              <a:rPr lang="es-ES" sz="1200" b="1" dirty="0"/>
              <a:t>¡Innovación, la única constante de la evolución!</a:t>
            </a:r>
            <a:br>
              <a:rPr lang="es-ES" sz="1200" dirty="0"/>
            </a:br>
            <a:br>
              <a:rPr lang="es-ES" sz="1200" dirty="0"/>
            </a:br>
            <a:r>
              <a:rPr lang="es-ES" sz="1200" dirty="0"/>
              <a:t>El diseño no se trata de pensar, sino de hacer. Con esto, podemos entender que el consumidor o usuario requiere de toda nuestra atención para que podamos comprender cómo a través de la evolución e innovación de nuestros procesos y servicios podemos ser realmente útiles en su vida diaria. Es imprescindible para las organizaciones tomar en cuenta la necesidad de dejar de pensar en los individuos y pensar en equipo, como también dejar de pensar en producto y enfocarse en las experiencias que pueden brindar a través de tecnología, recursos humanos y materiales, así como mostrar más que decir, tener acción. </a:t>
            </a:r>
            <a:endParaRPr lang="es-MX" sz="1300" dirty="0"/>
          </a:p>
        </p:txBody>
      </p:sp>
      <p:sp>
        <p:nvSpPr>
          <p:cNvPr id="3" name="Rectángulo 2">
            <a:extLst>
              <a:ext uri="{FF2B5EF4-FFF2-40B4-BE49-F238E27FC236}">
                <a16:creationId xmlns:a16="http://schemas.microsoft.com/office/drawing/2014/main" id="{953A70D7-5486-32F3-F591-A5F9E704C7FA}"/>
              </a:ext>
            </a:extLst>
          </p:cNvPr>
          <p:cNvSpPr/>
          <p:nvPr/>
        </p:nvSpPr>
        <p:spPr>
          <a:xfrm>
            <a:off x="0" y="3429000"/>
            <a:ext cx="358739" cy="734552"/>
          </a:xfrm>
          <a:prstGeom prst="rect">
            <a:avLst/>
          </a:prstGeom>
          <a:solidFill>
            <a:srgbClr val="2B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4">
            <a:extLst>
              <a:ext uri="{FF2B5EF4-FFF2-40B4-BE49-F238E27FC236}">
                <a16:creationId xmlns:a16="http://schemas.microsoft.com/office/drawing/2014/main" id="{347DDE08-0ECF-56BB-477F-769E0DA2ED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5" t="29167" r="18926" b="25624"/>
          <a:stretch/>
        </p:blipFill>
        <p:spPr bwMode="auto">
          <a:xfrm>
            <a:off x="0" y="1066799"/>
            <a:ext cx="9144000"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47097"/>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ertificados Premium">
      <a:majorFont>
        <a:latin typeface="Montserrat SemiBold"/>
        <a:ea typeface=""/>
        <a:cs typeface=""/>
      </a:majorFont>
      <a:minorFont>
        <a:latin typeface="Montserrat"/>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5588</TotalTime>
  <Words>825</Words>
  <Application>Microsoft Macintosh PowerPoint</Application>
  <PresentationFormat>Presentación en pantalla (4:3)</PresentationFormat>
  <Paragraphs>36</Paragraphs>
  <Slides>10</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Montserrat SemiBold</vt:lpstr>
      <vt:lpstr>Montserrat</vt:lpstr>
      <vt:lpstr>Calibri</vt:lpstr>
      <vt:lpstr>Office Theme</vt:lpstr>
      <vt:lpstr>Presentación de PowerPoint</vt:lpstr>
      <vt:lpstr>Presentación de PowerPoint</vt:lpstr>
      <vt:lpstr>Técnicas y Metodologías de la Innovación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título-1</dc:title>
  <dc:creator>LIZ MALENI URIBE MARTINEZ</dc:creator>
  <cp:lastModifiedBy>IVAN ALEJANDRO ROCHA MARTINEZ</cp:lastModifiedBy>
  <cp:revision>96</cp:revision>
  <dcterms:created xsi:type="dcterms:W3CDTF">2021-06-10T22:47:14Z</dcterms:created>
  <dcterms:modified xsi:type="dcterms:W3CDTF">2022-04-26T19:58:51Z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2021-06-10T00:00:00Z</vt:filetime>
  </property>
  <property fmtid="{D5CDD505-2E9C-101B-9397-08002B2CF9AE}" pid="3" name="Creator">
    <vt:lpwstr>Adobe Illustrator 25.2 (Windows)</vt:lpwstr>
  </property>
  <property fmtid="{D5CDD505-2E9C-101B-9397-08002B2CF9AE}" pid="4" name="LastSaved">
    <vt:filetime>2021-06-10T00:00:00Z</vt:filetime>
  </property>
</Properties>
</file>