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1" r:id="rId1"/>
  </p:sldMasterIdLst>
  <p:notesMasterIdLst>
    <p:notesMasterId r:id="rId18"/>
  </p:notesMasterIdLst>
  <p:sldIdLst>
    <p:sldId id="262" r:id="rId2"/>
    <p:sldId id="291" r:id="rId3"/>
    <p:sldId id="257" r:id="rId4"/>
    <p:sldId id="466" r:id="rId5"/>
    <p:sldId id="479" r:id="rId6"/>
    <p:sldId id="484" r:id="rId7"/>
    <p:sldId id="476" r:id="rId8"/>
    <p:sldId id="482" r:id="rId9"/>
    <p:sldId id="486" r:id="rId10"/>
    <p:sldId id="487" r:id="rId11"/>
    <p:sldId id="488" r:id="rId12"/>
    <p:sldId id="489" r:id="rId13"/>
    <p:sldId id="491" r:id="rId14"/>
    <p:sldId id="492" r:id="rId15"/>
    <p:sldId id="480" r:id="rId16"/>
    <p:sldId id="485" r:id="rId17"/>
  </p:sldIdLst>
  <p:sldSz cx="9144000" cy="6858000" type="screen4x3"/>
  <p:notesSz cx="10058400" cy="7772400"/>
  <p:embeddedFontLst>
    <p:embeddedFont>
      <p:font typeface="Calibri" panose="020F0502020204030204" pitchFamily="34" charset="0"/>
      <p:regular r:id="rId19"/>
      <p:bold r:id="rId20"/>
      <p:italic r:id="rId21"/>
      <p:boldItalic r:id="rId22"/>
    </p:embeddedFont>
    <p:embeddedFont>
      <p:font typeface="Jost" pitchFamily="2" charset="77"/>
      <p:regular r:id="rId23"/>
      <p:bold r:id="rId24"/>
      <p:italic r:id="rId25"/>
      <p:boldItalic r:id="rId26"/>
    </p:embeddedFont>
    <p:embeddedFont>
      <p:font typeface="Montserrat" pitchFamily="2" charset="77"/>
      <p:regular r:id="rId27"/>
      <p:bold r:id="rId28"/>
      <p:italic r:id="rId29"/>
      <p:boldItalic r:id="rId30"/>
    </p:embeddedFont>
    <p:embeddedFont>
      <p:font typeface="Montserrat SemiBold" pitchFamily="2" charset="77"/>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8" userDrawn="1">
          <p15:clr>
            <a:srgbClr val="A4A3A4"/>
          </p15:clr>
        </p15:guide>
        <p15:guide id="3" orient="horz" pos="4080" userDrawn="1">
          <p15:clr>
            <a:srgbClr val="A4A3A4"/>
          </p15:clr>
        </p15:guide>
        <p15:guide id="4" pos="5472" userDrawn="1">
          <p15:clr>
            <a:srgbClr val="A4A3A4"/>
          </p15:clr>
        </p15:guide>
        <p15:guide id="5"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M ITZEL ALVARADO AVILA" initials="MIAA" lastIdx="1" clrIdx="0">
    <p:extLst>
      <p:ext uri="{19B8F6BF-5375-455C-9EA6-DF929625EA0E}">
        <p15:presenceInfo xmlns:p15="http://schemas.microsoft.com/office/powerpoint/2012/main" userId="S::mar.alvarado@tecmilenio.mx::6e0509cb-3edf-4873-9be9-ff661d41e7a1" providerId="AD"/>
      </p:ext>
    </p:extLst>
  </p:cmAuthor>
  <p:cmAuthor id="2" name="LIZ MALENI URIBE MARTINEZ" initials="LMUM" lastIdx="12" clrIdx="1">
    <p:extLst>
      <p:ext uri="{19B8F6BF-5375-455C-9EA6-DF929625EA0E}">
        <p15:presenceInfo xmlns:p15="http://schemas.microsoft.com/office/powerpoint/2012/main" userId="S::liz.uribe@tecmilenio.mx::1144c7cc-d6b3-4721-8f27-3425b94f0d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61"/>
    <a:srgbClr val="2AA645"/>
    <a:srgbClr val="FAD600"/>
    <a:srgbClr val="E53F1F"/>
    <a:srgbClr val="95C93E"/>
    <a:srgbClr val="2BA645"/>
    <a:srgbClr val="F10727"/>
    <a:srgbClr val="FEB42C"/>
    <a:srgbClr val="3ABEFF"/>
    <a:srgbClr val="2E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1" autoAdjust="0"/>
    <p:restoredTop sz="95666" autoAdjust="0"/>
  </p:normalViewPr>
  <p:slideViewPr>
    <p:cSldViewPr>
      <p:cViewPr varScale="1">
        <p:scale>
          <a:sx n="98" d="100"/>
          <a:sy n="98" d="100"/>
        </p:scale>
        <p:origin x="1584" y="192"/>
      </p:cViewPr>
      <p:guideLst>
        <p:guide orient="horz" pos="816"/>
        <p:guide pos="288"/>
        <p:guide orient="horz" pos="4080"/>
        <p:guide pos="5472"/>
        <p:guide pos="2880"/>
      </p:guideLst>
    </p:cSldViewPr>
  </p:slideViewPr>
  <p:notesTextViewPr>
    <p:cViewPr>
      <p:scale>
        <a:sx n="100" d="100"/>
        <a:sy n="100" d="100"/>
      </p:scale>
      <p:origin x="0" y="0"/>
    </p:cViewPr>
  </p:notesTextViewPr>
  <p:notesViewPr>
    <p:cSldViewPr>
      <p:cViewPr varScale="1">
        <p:scale>
          <a:sx n="59" d="100"/>
          <a:sy n="59" d="100"/>
        </p:scale>
        <p:origin x="1940"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CC223DE1-5C4D-42A9-A4E7-0BA6305029E4}" type="datetimeFigureOut">
              <a:rPr lang="es-MX" smtClean="0"/>
              <a:t>25/04/22</a:t>
            </a:fld>
            <a:endParaRPr lang="es-MX"/>
          </a:p>
        </p:txBody>
      </p:sp>
      <p:sp>
        <p:nvSpPr>
          <p:cNvPr id="4" name="Marcador de imagen de diapositiva 3"/>
          <p:cNvSpPr>
            <a:spLocks noGrp="1" noRot="1" noChangeAspect="1"/>
          </p:cNvSpPr>
          <p:nvPr>
            <p:ph type="sldImg" idx="2"/>
          </p:nvPr>
        </p:nvSpPr>
        <p:spPr>
          <a:xfrm>
            <a:off x="3281363" y="971550"/>
            <a:ext cx="3495675" cy="26225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D6B3FC1A-D0FD-4F0B-8004-A2D5F8C77F73}" type="slidenum">
              <a:rPr lang="es-MX" smtClean="0"/>
              <a:t>‹Nº›</a:t>
            </a:fld>
            <a:endParaRPr lang="es-MX"/>
          </a:p>
        </p:txBody>
      </p:sp>
    </p:spTree>
    <p:extLst>
      <p:ext uri="{BB962C8B-B14F-4D97-AF65-F5344CB8AC3E}">
        <p14:creationId xmlns:p14="http://schemas.microsoft.com/office/powerpoint/2010/main" val="1940971961"/>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6B3FC1A-D0FD-4F0B-8004-A2D5F8C77F73}" type="slidenum">
              <a:rPr lang="es-MX" smtClean="0"/>
              <a:t>1</a:t>
            </a:fld>
            <a:endParaRPr lang="es-MX"/>
          </a:p>
        </p:txBody>
      </p:sp>
    </p:spTree>
    <p:extLst>
      <p:ext uri="{BB962C8B-B14F-4D97-AF65-F5344CB8AC3E}">
        <p14:creationId xmlns:p14="http://schemas.microsoft.com/office/powerpoint/2010/main" val="151809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81363" y="971550"/>
            <a:ext cx="3495675" cy="26225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6B3FC1A-D0FD-4F0B-8004-A2D5F8C77F73}" type="slidenum">
              <a:rPr lang="es-MX" smtClean="0"/>
              <a:t>3</a:t>
            </a:fld>
            <a:endParaRPr lang="es-MX"/>
          </a:p>
        </p:txBody>
      </p:sp>
    </p:spTree>
    <p:extLst>
      <p:ext uri="{BB962C8B-B14F-4D97-AF65-F5344CB8AC3E}">
        <p14:creationId xmlns:p14="http://schemas.microsoft.com/office/powerpoint/2010/main" val="406597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6B3FC1A-D0FD-4F0B-8004-A2D5F8C77F73}" type="slidenum">
              <a:rPr lang="es-MX" smtClean="0"/>
              <a:t>4</a:t>
            </a:fld>
            <a:endParaRPr lang="es-MX"/>
          </a:p>
        </p:txBody>
      </p:sp>
    </p:spTree>
    <p:extLst>
      <p:ext uri="{BB962C8B-B14F-4D97-AF65-F5344CB8AC3E}">
        <p14:creationId xmlns:p14="http://schemas.microsoft.com/office/powerpoint/2010/main" val="410609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81363" y="971550"/>
            <a:ext cx="3495675" cy="26225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6B3FC1A-D0FD-4F0B-8004-A2D5F8C77F73}" type="slidenum">
              <a:rPr lang="es-MX" smtClean="0"/>
              <a:t>9</a:t>
            </a:fld>
            <a:endParaRPr lang="es-MX"/>
          </a:p>
        </p:txBody>
      </p:sp>
    </p:spTree>
    <p:extLst>
      <p:ext uri="{BB962C8B-B14F-4D97-AF65-F5344CB8AC3E}">
        <p14:creationId xmlns:p14="http://schemas.microsoft.com/office/powerpoint/2010/main" val="66244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6B3FC1A-D0FD-4F0B-8004-A2D5F8C77F73}" type="slidenum">
              <a:rPr lang="es-MX" smtClean="0"/>
              <a:t>10</a:t>
            </a:fld>
            <a:endParaRPr lang="es-MX"/>
          </a:p>
        </p:txBody>
      </p:sp>
    </p:spTree>
    <p:extLst>
      <p:ext uri="{BB962C8B-B14F-4D97-AF65-F5344CB8AC3E}">
        <p14:creationId xmlns:p14="http://schemas.microsoft.com/office/powerpoint/2010/main" val="1366428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nner">
    <p:spTree>
      <p:nvGrpSpPr>
        <p:cNvPr id="1" name=""/>
        <p:cNvGrpSpPr/>
        <p:nvPr/>
      </p:nvGrpSpPr>
      <p:grpSpPr>
        <a:xfrm>
          <a:off x="0" y="0"/>
          <a:ext cx="0" cy="0"/>
          <a:chOff x="0" y="0"/>
          <a:chExt cx="0" cy="0"/>
        </a:xfrm>
      </p:grpSpPr>
      <p:pic>
        <p:nvPicPr>
          <p:cNvPr id="4" name="Imagen 3" descr="Grupo de personas posando para una foto&#10;&#10;Descripción generada automáticamente">
            <a:extLst>
              <a:ext uri="{FF2B5EF4-FFF2-40B4-BE49-F238E27FC236}">
                <a16:creationId xmlns:a16="http://schemas.microsoft.com/office/drawing/2014/main" id="{9166FFCF-E33F-4955-9E30-EEAF496455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021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ias Bibliográficas ">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5D3E8E0-CB23-B417-C552-C5AF0763E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a:extLst>
              <a:ext uri="{FF2B5EF4-FFF2-40B4-BE49-F238E27FC236}">
                <a16:creationId xmlns:a16="http://schemas.microsoft.com/office/drawing/2014/main" id="{AE397BDC-0E93-281E-8C91-9F73FF896DA4}"/>
              </a:ext>
            </a:extLst>
          </p:cNvPr>
          <p:cNvSpPr/>
          <p:nvPr userDrawn="1"/>
        </p:nvSpPr>
        <p:spPr>
          <a:xfrm>
            <a:off x="457200" y="0"/>
            <a:ext cx="2209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i="0" dirty="0">
                <a:latin typeface="Montserrat SemiBold" pitchFamily="2" charset="77"/>
              </a:rPr>
              <a:t>Bibliográfia</a:t>
            </a:r>
          </a:p>
        </p:txBody>
      </p:sp>
    </p:spTree>
    <p:extLst>
      <p:ext uri="{BB962C8B-B14F-4D97-AF65-F5344CB8AC3E}">
        <p14:creationId xmlns:p14="http://schemas.microsoft.com/office/powerpoint/2010/main" val="1512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tilla en blanc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187A46F-1375-5CBC-C9A1-78A1227A7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837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Portada">
    <p:bg>
      <p:bgPr>
        <a:solidFill>
          <a:schemeClr val="bg1"/>
        </a:solidFill>
        <a:effectLst/>
      </p:bgPr>
    </p:bg>
    <p:spTree>
      <p:nvGrpSpPr>
        <p:cNvPr id="1" name=""/>
        <p:cNvGrpSpPr/>
        <p:nvPr/>
      </p:nvGrpSpPr>
      <p:grpSpPr>
        <a:xfrm>
          <a:off x="0" y="0"/>
          <a:ext cx="0" cy="0"/>
          <a:chOff x="0" y="0"/>
          <a:chExt cx="0" cy="0"/>
        </a:xfrm>
      </p:grpSpPr>
      <p:pic>
        <p:nvPicPr>
          <p:cNvPr id="4" name="Imagen 3" descr="Imagen que contiene persona, hombre, sostener, computadora&#10;&#10;Descripción generada automáticamente">
            <a:extLst>
              <a:ext uri="{FF2B5EF4-FFF2-40B4-BE49-F238E27FC236}">
                <a16:creationId xmlns:a16="http://schemas.microsoft.com/office/drawing/2014/main" id="{CEACE87A-EA7A-471E-AA7C-6AB39E9623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Tree>
    <p:extLst>
      <p:ext uri="{BB962C8B-B14F-4D97-AF65-F5344CB8AC3E}">
        <p14:creationId xmlns:p14="http://schemas.microsoft.com/office/powerpoint/2010/main" val="188202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Video/Bienestar-mindfulnes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10D76F3-FC6F-EFC9-A958-081FDE5EA9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a:extLst>
              <a:ext uri="{FF2B5EF4-FFF2-40B4-BE49-F238E27FC236}">
                <a16:creationId xmlns:a16="http://schemas.microsoft.com/office/drawing/2014/main" id="{4179DAB1-2E43-E258-A16F-31A9D7790D7D}"/>
              </a:ext>
            </a:extLst>
          </p:cNvPr>
          <p:cNvSpPr/>
          <p:nvPr userDrawn="1"/>
        </p:nvSpPr>
        <p:spPr>
          <a:xfrm>
            <a:off x="2057400" y="0"/>
            <a:ext cx="914400" cy="533400"/>
          </a:xfrm>
          <a:prstGeom prst="rect">
            <a:avLst/>
          </a:prstGeom>
          <a:solidFill>
            <a:srgbClr val="091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4496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Introducción">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1AA420C-C088-8621-AC41-928766772B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a:extLst>
              <a:ext uri="{FF2B5EF4-FFF2-40B4-BE49-F238E27FC236}">
                <a16:creationId xmlns:a16="http://schemas.microsoft.com/office/drawing/2014/main" id="{A07B5F84-B56B-B23B-444E-B890BC074612}"/>
              </a:ext>
            </a:extLst>
          </p:cNvPr>
          <p:cNvSpPr/>
          <p:nvPr userDrawn="1"/>
        </p:nvSpPr>
        <p:spPr>
          <a:xfrm>
            <a:off x="457200" y="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dirty="0">
                <a:solidFill>
                  <a:schemeClr val="bg1"/>
                </a:solidFill>
                <a:latin typeface="Montserrat SemiBold" panose="00000700000000000000" pitchFamily="2" charset="0"/>
                <a:cs typeface="Times New Roman" panose="02020603050405020304" pitchFamily="18" charset="0"/>
              </a:rPr>
              <a:t>Introducción</a:t>
            </a:r>
            <a:endParaRPr lang="es-MX" sz="1700" dirty="0">
              <a:solidFill>
                <a:schemeClr val="bg1"/>
              </a:solidFill>
              <a:latin typeface="Montserrat SemiBold" panose="00000700000000000000" pitchFamily="2" charset="0"/>
            </a:endParaRPr>
          </a:p>
        </p:txBody>
      </p:sp>
    </p:spTree>
    <p:extLst>
      <p:ext uri="{BB962C8B-B14F-4D97-AF65-F5344CB8AC3E}">
        <p14:creationId xmlns:p14="http://schemas.microsoft.com/office/powerpoint/2010/main" val="266006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xplicació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0D24E14-2E61-AAA7-EB34-DD17CBE82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ángulo 3">
            <a:extLst>
              <a:ext uri="{FF2B5EF4-FFF2-40B4-BE49-F238E27FC236}">
                <a16:creationId xmlns:a16="http://schemas.microsoft.com/office/drawing/2014/main" id="{2F7C96D3-B9E7-2D0B-2B2D-D2A70F93AA5C}"/>
              </a:ext>
            </a:extLst>
          </p:cNvPr>
          <p:cNvSpPr/>
          <p:nvPr userDrawn="1"/>
        </p:nvSpPr>
        <p:spPr>
          <a:xfrm>
            <a:off x="457200" y="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dirty="0">
                <a:solidFill>
                  <a:schemeClr val="bg1"/>
                </a:solidFill>
                <a:latin typeface="Montserrat SemiBold" panose="00000700000000000000" pitchFamily="2" charset="0"/>
                <a:cs typeface="Times New Roman" panose="02020603050405020304" pitchFamily="18" charset="0"/>
              </a:rPr>
              <a:t>Explicación</a:t>
            </a:r>
            <a:endParaRPr lang="es-MX" sz="1800" dirty="0">
              <a:solidFill>
                <a:schemeClr val="bg1"/>
              </a:solidFill>
              <a:latin typeface="Montserrat SemiBold" panose="00000700000000000000" pitchFamily="2" charset="0"/>
            </a:endParaRPr>
          </a:p>
        </p:txBody>
      </p:sp>
    </p:spTree>
    <p:extLst>
      <p:ext uri="{BB962C8B-B14F-4D97-AF65-F5344CB8AC3E}">
        <p14:creationId xmlns:p14="http://schemas.microsoft.com/office/powerpoint/2010/main" val="164382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dad_Opcion 1">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C6F625C-0BDF-AAFC-0ABE-580141866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ángulo 3">
            <a:extLst>
              <a:ext uri="{FF2B5EF4-FFF2-40B4-BE49-F238E27FC236}">
                <a16:creationId xmlns:a16="http://schemas.microsoft.com/office/drawing/2014/main" id="{4AF8BE61-9DA7-95E0-27E4-2CFB40EA31D0}"/>
              </a:ext>
            </a:extLst>
          </p:cNvPr>
          <p:cNvSpPr/>
          <p:nvPr userDrawn="1"/>
        </p:nvSpPr>
        <p:spPr>
          <a:xfrm>
            <a:off x="457200" y="0"/>
            <a:ext cx="2133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latin typeface="Montserrat SemiBold" panose="00000700000000000000" pitchFamily="2" charset="0"/>
              </a:rPr>
              <a:t>Actividad</a:t>
            </a:r>
          </a:p>
        </p:txBody>
      </p:sp>
    </p:spTree>
    <p:extLst>
      <p:ext uri="{BB962C8B-B14F-4D97-AF65-F5344CB8AC3E}">
        <p14:creationId xmlns:p14="http://schemas.microsoft.com/office/powerpoint/2010/main" val="160191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dad_Opcion 2">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881943F-746D-1FC5-F1BF-A228C27071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ángulo 6">
            <a:extLst>
              <a:ext uri="{FF2B5EF4-FFF2-40B4-BE49-F238E27FC236}">
                <a16:creationId xmlns:a16="http://schemas.microsoft.com/office/drawing/2014/main" id="{ACC0F1D5-F262-2D68-BABE-210E1B9FB9EE}"/>
              </a:ext>
            </a:extLst>
          </p:cNvPr>
          <p:cNvSpPr/>
          <p:nvPr userDrawn="1"/>
        </p:nvSpPr>
        <p:spPr>
          <a:xfrm>
            <a:off x="2057400" y="0"/>
            <a:ext cx="914400" cy="533400"/>
          </a:xfrm>
          <a:prstGeom prst="rect">
            <a:avLst/>
          </a:prstGeom>
          <a:solidFill>
            <a:srgbClr val="091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51DB9894-682E-81FB-4257-85D20DB957C0}"/>
              </a:ext>
            </a:extLst>
          </p:cNvPr>
          <p:cNvSpPr/>
          <p:nvPr userDrawn="1"/>
        </p:nvSpPr>
        <p:spPr>
          <a:xfrm>
            <a:off x="457200" y="0"/>
            <a:ext cx="2133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latin typeface="Montserrat SemiBold" panose="00000700000000000000" pitchFamily="2" charset="0"/>
              </a:rPr>
              <a:t>Actividad</a:t>
            </a:r>
          </a:p>
        </p:txBody>
      </p:sp>
      <p:sp>
        <p:nvSpPr>
          <p:cNvPr id="9" name="Marcador de posición de imagen 10">
            <a:extLst>
              <a:ext uri="{FF2B5EF4-FFF2-40B4-BE49-F238E27FC236}">
                <a16:creationId xmlns:a16="http://schemas.microsoft.com/office/drawing/2014/main" id="{0B623AB2-E138-273B-D192-D7976837D749}"/>
              </a:ext>
            </a:extLst>
          </p:cNvPr>
          <p:cNvSpPr>
            <a:spLocks noGrp="1"/>
          </p:cNvSpPr>
          <p:nvPr>
            <p:ph type="pic" sz="quarter" idx="10"/>
          </p:nvPr>
        </p:nvSpPr>
        <p:spPr>
          <a:xfrm>
            <a:off x="4572000" y="1629000"/>
            <a:ext cx="4572000" cy="3600000"/>
          </a:xfrm>
          <a:prstGeom prst="rect">
            <a:avLst/>
          </a:prstGeom>
        </p:spPr>
        <p:txBody>
          <a:bodyPr/>
          <a:lstStyle>
            <a:lvl1pPr>
              <a:defRPr>
                <a:solidFill>
                  <a:schemeClr val="bg1"/>
                </a:solidFill>
              </a:defRPr>
            </a:lvl1pPr>
          </a:lstStyle>
          <a:p>
            <a:endParaRPr lang="es-MX" dirty="0"/>
          </a:p>
        </p:txBody>
      </p:sp>
    </p:spTree>
    <p:extLst>
      <p:ext uri="{BB962C8B-B14F-4D97-AF65-F5344CB8AC3E}">
        <p14:creationId xmlns:p14="http://schemas.microsoft.com/office/powerpoint/2010/main" val="425003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vidad_Opcion 3">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D701388-D059-CE2C-CCD0-35809A2919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ángulo 6">
            <a:extLst>
              <a:ext uri="{FF2B5EF4-FFF2-40B4-BE49-F238E27FC236}">
                <a16:creationId xmlns:a16="http://schemas.microsoft.com/office/drawing/2014/main" id="{7D0A73EF-9B64-2006-2CAC-206ED95EC31A}"/>
              </a:ext>
            </a:extLst>
          </p:cNvPr>
          <p:cNvSpPr/>
          <p:nvPr userDrawn="1"/>
        </p:nvSpPr>
        <p:spPr>
          <a:xfrm>
            <a:off x="457200" y="0"/>
            <a:ext cx="2133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latin typeface="Montserrat SemiBold" panose="00000700000000000000" pitchFamily="2" charset="0"/>
              </a:rPr>
              <a:t>Actividad</a:t>
            </a:r>
          </a:p>
        </p:txBody>
      </p:sp>
      <p:sp>
        <p:nvSpPr>
          <p:cNvPr id="8" name="Marcador de posición de imagen 10">
            <a:extLst>
              <a:ext uri="{FF2B5EF4-FFF2-40B4-BE49-F238E27FC236}">
                <a16:creationId xmlns:a16="http://schemas.microsoft.com/office/drawing/2014/main" id="{E73AEA91-C4BB-4213-A7E8-EACACDDC53DC}"/>
              </a:ext>
            </a:extLst>
          </p:cNvPr>
          <p:cNvSpPr>
            <a:spLocks noGrp="1"/>
          </p:cNvSpPr>
          <p:nvPr>
            <p:ph type="pic" sz="quarter" idx="10"/>
          </p:nvPr>
        </p:nvSpPr>
        <p:spPr>
          <a:xfrm>
            <a:off x="4572000" y="1629000"/>
            <a:ext cx="4572000" cy="3600000"/>
          </a:xfrm>
          <a:prstGeom prst="rect">
            <a:avLst/>
          </a:prstGeom>
        </p:spPr>
        <p:txBody>
          <a:bodyPr/>
          <a:lstStyle>
            <a:lvl1pPr>
              <a:defRPr>
                <a:solidFill>
                  <a:schemeClr val="bg1"/>
                </a:solidFill>
              </a:defRPr>
            </a:lvl1pPr>
          </a:lstStyle>
          <a:p>
            <a:endParaRPr lang="es-MX" dirty="0"/>
          </a:p>
        </p:txBody>
      </p:sp>
    </p:spTree>
    <p:extLst>
      <p:ext uri="{BB962C8B-B14F-4D97-AF65-F5344CB8AC3E}">
        <p14:creationId xmlns:p14="http://schemas.microsoft.com/office/powerpoint/2010/main" val="146658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ierre ">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AFD4EF7-C3DC-C737-A276-12DA988A38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ángulo 3">
            <a:extLst>
              <a:ext uri="{FF2B5EF4-FFF2-40B4-BE49-F238E27FC236}">
                <a16:creationId xmlns:a16="http://schemas.microsoft.com/office/drawing/2014/main" id="{CB1E9E11-6189-A37F-F8D0-0ACDFD51FD2F}"/>
              </a:ext>
            </a:extLst>
          </p:cNvPr>
          <p:cNvSpPr/>
          <p:nvPr userDrawn="1"/>
        </p:nvSpPr>
        <p:spPr>
          <a:xfrm>
            <a:off x="457200" y="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latin typeface="Montserrat SemiBold" panose="00000700000000000000" pitchFamily="2" charset="0"/>
                <a:cs typeface="Times New Roman" panose="02020603050405020304" pitchFamily="18" charset="0"/>
              </a:rPr>
              <a:t>Cierre</a:t>
            </a:r>
            <a:endParaRPr lang="es-MX" sz="1800" dirty="0">
              <a:solidFill>
                <a:schemeClr val="bg1"/>
              </a:solidFill>
              <a:latin typeface="Montserrat SemiBold" panose="00000700000000000000" pitchFamily="2" charset="0"/>
            </a:endParaRPr>
          </a:p>
        </p:txBody>
      </p:sp>
    </p:spTree>
    <p:extLst>
      <p:ext uri="{BB962C8B-B14F-4D97-AF65-F5344CB8AC3E}">
        <p14:creationId xmlns:p14="http://schemas.microsoft.com/office/powerpoint/2010/main" val="43845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579B6A4-7EC1-2355-14BA-FD5BAB8B69C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3416993"/>
      </p:ext>
    </p:extLst>
  </p:cSld>
  <p:clrMap bg1="lt1" tx1="dk1" bg2="lt2" tx2="dk2" accent1="accent1" accent2="accent2" accent3="accent3" accent4="accent4" accent5="accent5" accent6="accent6" hlink="hlink" folHlink="folHlink"/>
  <p:sldLayoutIdLst>
    <p:sldLayoutId id="2147483703" r:id="rId1"/>
    <p:sldLayoutId id="2147483712" r:id="rId2"/>
    <p:sldLayoutId id="2147483711" r:id="rId3"/>
    <p:sldLayoutId id="2147483706" r:id="rId4"/>
    <p:sldLayoutId id="2147483707" r:id="rId5"/>
    <p:sldLayoutId id="2147483667" r:id="rId6"/>
    <p:sldLayoutId id="2147483714" r:id="rId7"/>
    <p:sldLayoutId id="2147483715" r:id="rId8"/>
    <p:sldLayoutId id="2147483709" r:id="rId9"/>
    <p:sldLayoutId id="2147483670"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emprendedoresnews.com/tips/100-lecciones-de-millonarios-para-triunfar-en-los-negocios.html" TargetMode="External"/><Relationship Id="rId2" Type="http://schemas.openxmlformats.org/officeDocument/2006/relationships/hyperlink" Target="https://tinyurl.com/y2tfy7jx" TargetMode="External"/><Relationship Id="rId1" Type="http://schemas.openxmlformats.org/officeDocument/2006/relationships/slideLayout" Target="../slideLayouts/slideLayout10.xml"/><Relationship Id="rId4" Type="http://schemas.openxmlformats.org/officeDocument/2006/relationships/hyperlink" Target="https://www.elfinanciero.com.mx/empresas/inauguran-centro-de-investigacion-de-proteinas-en-monterre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forbes.com.mx/la-empresa-innovadora/" TargetMode="External"/><Relationship Id="rId2" Type="http://schemas.openxmlformats.org/officeDocument/2006/relationships/hyperlink" Target="https://tinyurl.com/yxzsfpjx" TargetMode="External"/><Relationship Id="rId1" Type="http://schemas.openxmlformats.org/officeDocument/2006/relationships/slideLayout" Target="../slideLayouts/slideLayout10.xml"/><Relationship Id="rId4" Type="http://schemas.openxmlformats.org/officeDocument/2006/relationships/hyperlink" Target="http://summit.ispim.org/wp-content/uploads/sites/12/Narvekar.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youtu.be/JNCVDK2thZ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629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24670CF-6F2F-A420-DF04-24B3CCA79C63}"/>
              </a:ext>
            </a:extLst>
          </p:cNvPr>
          <p:cNvSpPr/>
          <p:nvPr/>
        </p:nvSpPr>
        <p:spPr>
          <a:xfrm>
            <a:off x="0" y="1295400"/>
            <a:ext cx="3048000" cy="4907280"/>
          </a:xfrm>
          <a:prstGeom prst="rect">
            <a:avLst/>
          </a:prstGeom>
          <a:solidFill>
            <a:srgbClr val="2B28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CuadroTexto 8">
            <a:extLst>
              <a:ext uri="{FF2B5EF4-FFF2-40B4-BE49-F238E27FC236}">
                <a16:creationId xmlns:a16="http://schemas.microsoft.com/office/drawing/2014/main" id="{7182F80C-0111-2649-9C7A-AF9EEB690CAE}"/>
              </a:ext>
            </a:extLst>
          </p:cNvPr>
          <p:cNvSpPr txBox="1"/>
          <p:nvPr/>
        </p:nvSpPr>
        <p:spPr>
          <a:xfrm>
            <a:off x="502025" y="1502271"/>
            <a:ext cx="2393576" cy="4493538"/>
          </a:xfrm>
          <a:prstGeom prst="rect">
            <a:avLst/>
          </a:prstGeom>
          <a:noFill/>
        </p:spPr>
        <p:txBody>
          <a:bodyPr wrap="square" rtlCol="0">
            <a:spAutoFit/>
          </a:bodyPr>
          <a:lstStyle/>
          <a:p>
            <a:r>
              <a:rPr lang="es-ES" sz="1300" dirty="0">
                <a:solidFill>
                  <a:schemeClr val="bg1"/>
                </a:solidFill>
              </a:rPr>
              <a:t>Los modelos de negocio </a:t>
            </a:r>
            <a:r>
              <a:rPr lang="es-ES" sz="1300" spc="-40" dirty="0">
                <a:solidFill>
                  <a:schemeClr val="bg1"/>
                </a:solidFill>
              </a:rPr>
              <a:t>han adoptado nuevos estilos </a:t>
            </a:r>
            <a:r>
              <a:rPr lang="es-ES" sz="1300" dirty="0">
                <a:solidFill>
                  <a:schemeClr val="bg1"/>
                </a:solidFill>
              </a:rPr>
              <a:t>de liderazgo, de los cuales podemos destacar una </a:t>
            </a:r>
            <a:r>
              <a:rPr lang="es-ES" sz="1300" spc="-60" dirty="0">
                <a:solidFill>
                  <a:schemeClr val="bg1"/>
                </a:solidFill>
              </a:rPr>
              <a:t>visión innovadora que permite </a:t>
            </a:r>
            <a:r>
              <a:rPr lang="es-ES" sz="1300" spc="-90" dirty="0">
                <a:solidFill>
                  <a:schemeClr val="bg1"/>
                </a:solidFill>
              </a:rPr>
              <a:t>obtener los siguientes hallazgos </a:t>
            </a:r>
            <a:r>
              <a:rPr lang="es-ES" sz="1300" dirty="0">
                <a:solidFill>
                  <a:schemeClr val="bg1"/>
                </a:solidFill>
              </a:rPr>
              <a:t>para generar resultados: </a:t>
            </a:r>
            <a:r>
              <a:rPr lang="es-ES" sz="1300" spc="-60" dirty="0">
                <a:solidFill>
                  <a:schemeClr val="bg1"/>
                </a:solidFill>
              </a:rPr>
              <a:t>asunción del riesgo calculado, </a:t>
            </a:r>
            <a:r>
              <a:rPr lang="es-ES" sz="1300" spc="-40" dirty="0">
                <a:solidFill>
                  <a:schemeClr val="bg1"/>
                </a:solidFill>
              </a:rPr>
              <a:t>orientación </a:t>
            </a:r>
            <a:r>
              <a:rPr lang="es-ES" sz="1300" dirty="0">
                <a:solidFill>
                  <a:schemeClr val="bg1"/>
                </a:solidFill>
              </a:rPr>
              <a:t>hacia el cumplimiento de objetivos, determinación y perseverancia, creatividad, tolerancia al fracaso y tolerancia a la antigüedad. </a:t>
            </a:r>
            <a:br>
              <a:rPr lang="es-ES" sz="1300" dirty="0">
                <a:solidFill>
                  <a:schemeClr val="bg1"/>
                </a:solidFill>
              </a:rPr>
            </a:br>
            <a:br>
              <a:rPr lang="es-ES" sz="1300" dirty="0">
                <a:solidFill>
                  <a:schemeClr val="bg1"/>
                </a:solidFill>
              </a:rPr>
            </a:br>
            <a:r>
              <a:rPr lang="es-ES" sz="1300" dirty="0">
                <a:solidFill>
                  <a:schemeClr val="bg1"/>
                </a:solidFill>
              </a:rPr>
              <a:t>Estas características resultan deseables en toda organización, pero, ¿de dónde obtenemos las fuentes de innovación? ¿Qué nos motiva?</a:t>
            </a:r>
            <a:endParaRPr lang="es-MX" sz="1300" dirty="0">
              <a:solidFill>
                <a:schemeClr val="bg1"/>
              </a:solidFill>
            </a:endParaRPr>
          </a:p>
        </p:txBody>
      </p:sp>
      <p:graphicFrame>
        <p:nvGraphicFramePr>
          <p:cNvPr id="3" name="Tabla 4">
            <a:extLst>
              <a:ext uri="{FF2B5EF4-FFF2-40B4-BE49-F238E27FC236}">
                <a16:creationId xmlns:a16="http://schemas.microsoft.com/office/drawing/2014/main" id="{82178662-86C9-62F9-8DDF-0F16270C8157}"/>
              </a:ext>
            </a:extLst>
          </p:cNvPr>
          <p:cNvGraphicFramePr>
            <a:graphicFrameLocks noGrp="1"/>
          </p:cNvGraphicFramePr>
          <p:nvPr>
            <p:extLst>
              <p:ext uri="{D42A27DB-BD31-4B8C-83A1-F6EECF244321}">
                <p14:modId xmlns:p14="http://schemas.microsoft.com/office/powerpoint/2010/main" val="2637386681"/>
              </p:ext>
            </p:extLst>
          </p:nvPr>
        </p:nvGraphicFramePr>
        <p:xfrm>
          <a:off x="3048000" y="1295400"/>
          <a:ext cx="5593976" cy="4907280"/>
        </p:xfrm>
        <a:graphic>
          <a:graphicData uri="http://schemas.openxmlformats.org/drawingml/2006/table">
            <a:tbl>
              <a:tblPr firstRow="1" bandRow="1">
                <a:tableStyleId>{5C22544A-7EE6-4342-B048-85BDC9FD1C3A}</a:tableStyleId>
              </a:tblPr>
              <a:tblGrid>
                <a:gridCol w="1962039">
                  <a:extLst>
                    <a:ext uri="{9D8B030D-6E8A-4147-A177-3AD203B41FA5}">
                      <a16:colId xmlns:a16="http://schemas.microsoft.com/office/drawing/2014/main" val="2143067956"/>
                    </a:ext>
                  </a:extLst>
                </a:gridCol>
                <a:gridCol w="3631937">
                  <a:extLst>
                    <a:ext uri="{9D8B030D-6E8A-4147-A177-3AD203B41FA5}">
                      <a16:colId xmlns:a16="http://schemas.microsoft.com/office/drawing/2014/main" val="3921624573"/>
                    </a:ext>
                  </a:extLst>
                </a:gridCol>
              </a:tblGrid>
              <a:tr h="656247">
                <a:tc>
                  <a:txBody>
                    <a:bodyPr/>
                    <a:lstStyle/>
                    <a:p>
                      <a:pPr algn="ctr"/>
                      <a:r>
                        <a:rPr lang="es-MX" sz="1300" b="1" dirty="0">
                          <a:solidFill>
                            <a:schemeClr val="bg1"/>
                          </a:solidFill>
                          <a:latin typeface="+mn-lt"/>
                        </a:rPr>
                        <a:t>Sorpresa</a:t>
                      </a:r>
                      <a:endParaRPr lang="es-ES_tradnl" sz="1300" dirty="0">
                        <a:solidFill>
                          <a:schemeClr val="bg1"/>
                        </a:solidFill>
                      </a:endParaRPr>
                    </a:p>
                  </a:txBody>
                  <a:tcPr anchor="ctr">
                    <a:lnB w="12700" cap="flat" cmpd="sng" algn="ctr">
                      <a:solidFill>
                        <a:schemeClr val="bg1"/>
                      </a:solidFill>
                      <a:prstDash val="solid"/>
                      <a:round/>
                      <a:headEnd type="none" w="med" len="med"/>
                      <a:tailEnd type="none" w="med" len="med"/>
                    </a:lnB>
                    <a:solidFill>
                      <a:srgbClr val="2AA64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300" b="0" dirty="0">
                          <a:solidFill>
                            <a:schemeClr val="tx1">
                              <a:lumMod val="75000"/>
                              <a:lumOff val="25000"/>
                            </a:schemeClr>
                          </a:solidFill>
                          <a:latin typeface="+mn-lt"/>
                        </a:rPr>
                        <a:t>Vienen de éxitos o fracasos y pueden indicar un cambio en los hábitos de los clientes, en el mercado o en el sector.</a:t>
                      </a:r>
                      <a:endParaRPr lang="es-MX" sz="1300" b="0" dirty="0">
                        <a:solidFill>
                          <a:schemeClr val="tx1">
                            <a:lumMod val="75000"/>
                            <a:lumOff val="25000"/>
                          </a:schemeClr>
                        </a:solidFill>
                        <a:latin typeface="+mn-lt"/>
                      </a:endParaRPr>
                    </a:p>
                    <a:p>
                      <a:endParaRPr lang="es-ES_tradnl" sz="1300" dirty="0"/>
                    </a:p>
                  </a:txBody>
                  <a:tcP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9316811"/>
                  </a:ext>
                </a:extLst>
              </a:tr>
              <a:tr h="5091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300" b="1" dirty="0">
                          <a:solidFill>
                            <a:schemeClr val="bg1"/>
                          </a:solidFill>
                          <a:latin typeface="+mn-lt"/>
                        </a:rPr>
                        <a:t>Incongruencia</a:t>
                      </a:r>
                      <a:endParaRPr lang="es-ES_tradnl" sz="1300" dirty="0">
                        <a:solidFill>
                          <a:schemeClr val="bg1"/>
                        </a:solidFill>
                      </a:endParaRPr>
                    </a:p>
                  </a:txBody>
                  <a:tcPr anchor="ctr">
                    <a:lnT w="12700" cap="flat" cmpd="sng" algn="ctr">
                      <a:solidFill>
                        <a:schemeClr val="bg1"/>
                      </a:solidFill>
                      <a:prstDash val="solid"/>
                      <a:round/>
                      <a:headEnd type="none" w="med" len="med"/>
                      <a:tailEnd type="none" w="med" len="med"/>
                    </a:lnT>
                    <a:solidFill>
                      <a:srgbClr val="2AA64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300" dirty="0">
                          <a:solidFill>
                            <a:srgbClr val="444444"/>
                          </a:solidFill>
                          <a:latin typeface="+mn-lt"/>
                        </a:rPr>
                        <a:t>No son visibles, pero anuncian que algo importante está a punto de suceder.</a:t>
                      </a:r>
                      <a:endParaRPr lang="es-MX" sz="1300" dirty="0">
                        <a:latin typeface="+mn-lt"/>
                      </a:endParaRPr>
                    </a:p>
                    <a:p>
                      <a:endParaRPr lang="es-ES_tradnl" sz="1300" dirty="0"/>
                    </a:p>
                  </a:txBody>
                  <a:tcP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535212144"/>
                  </a:ext>
                </a:extLst>
              </a:tr>
              <a:tr h="5091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300" b="1" dirty="0">
                          <a:solidFill>
                            <a:schemeClr val="bg1"/>
                          </a:solidFill>
                          <a:latin typeface="+mn-lt"/>
                        </a:rPr>
                        <a:t>Necesidad de procesos</a:t>
                      </a:r>
                      <a:endParaRPr lang="es-ES_tradnl" sz="1300" dirty="0">
                        <a:solidFill>
                          <a:schemeClr val="bg1"/>
                        </a:solidFill>
                      </a:endParaRPr>
                    </a:p>
                  </a:txBody>
                  <a:tcPr anchor="ctr">
                    <a:solidFill>
                      <a:srgbClr val="2AA64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300" dirty="0">
                          <a:solidFill>
                            <a:srgbClr val="444444"/>
                          </a:solidFill>
                          <a:latin typeface="+mn-lt"/>
                        </a:rPr>
                        <a:t>Surgen en los procesos cuellos de botella que obligan a innovar para solucionarlos.</a:t>
                      </a:r>
                      <a:endParaRPr lang="es-MX" sz="1300" dirty="0">
                        <a:latin typeface="+mn-lt"/>
                      </a:endParaRPr>
                    </a:p>
                    <a:p>
                      <a:endParaRPr lang="es-ES_tradnl" sz="1300" dirty="0"/>
                    </a:p>
                  </a:txBody>
                  <a:tcPr>
                    <a:solidFill>
                      <a:schemeClr val="bg1">
                        <a:lumMod val="95000"/>
                      </a:schemeClr>
                    </a:solidFill>
                  </a:tcPr>
                </a:tc>
                <a:extLst>
                  <a:ext uri="{0D108BD9-81ED-4DB2-BD59-A6C34878D82A}">
                    <a16:rowId xmlns:a16="http://schemas.microsoft.com/office/drawing/2014/main" val="1690606648"/>
                  </a:ext>
                </a:extLst>
              </a:tr>
              <a:tr h="441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300" b="1" dirty="0">
                          <a:solidFill>
                            <a:schemeClr val="bg1"/>
                          </a:solidFill>
                          <a:latin typeface="+mn-lt"/>
                        </a:rPr>
                        <a:t>Cambios en los sectores y mercados</a:t>
                      </a:r>
                      <a:endParaRPr lang="es-ES_tradnl" sz="1300" dirty="0">
                        <a:solidFill>
                          <a:schemeClr val="bg1"/>
                        </a:solidFill>
                      </a:endParaRPr>
                    </a:p>
                  </a:txBody>
                  <a:tcPr anchor="ctr">
                    <a:solidFill>
                      <a:srgbClr val="2AA64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300" dirty="0">
                          <a:solidFill>
                            <a:srgbClr val="444444"/>
                          </a:solidFill>
                          <a:latin typeface="+mn-lt"/>
                        </a:rPr>
                        <a:t>Surgen con el dinamismo del mercado o sector.</a:t>
                      </a:r>
                      <a:endParaRPr lang="es-MX" sz="1300" dirty="0">
                        <a:latin typeface="+mn-lt"/>
                      </a:endParaRPr>
                    </a:p>
                    <a:p>
                      <a:endParaRPr lang="es-ES_tradnl" sz="1300" dirty="0"/>
                    </a:p>
                  </a:txBody>
                  <a:tcPr>
                    <a:solidFill>
                      <a:schemeClr val="bg1">
                        <a:lumMod val="95000"/>
                      </a:schemeClr>
                    </a:solidFill>
                  </a:tcPr>
                </a:tc>
                <a:extLst>
                  <a:ext uri="{0D108BD9-81ED-4DB2-BD59-A6C34878D82A}">
                    <a16:rowId xmlns:a16="http://schemas.microsoft.com/office/drawing/2014/main" val="3055004863"/>
                  </a:ext>
                </a:extLst>
              </a:tr>
              <a:tr h="656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300" b="1" dirty="0">
                          <a:solidFill>
                            <a:schemeClr val="bg1"/>
                          </a:solidFill>
                          <a:latin typeface="+mn-lt"/>
                        </a:rPr>
                        <a:t>Cambios demográficos</a:t>
                      </a:r>
                    </a:p>
                  </a:txBody>
                  <a:tcPr anchor="ctr">
                    <a:solidFill>
                      <a:srgbClr val="2AA64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300" dirty="0">
                          <a:solidFill>
                            <a:srgbClr val="444444"/>
                          </a:solidFill>
                          <a:latin typeface="+mn-lt"/>
                        </a:rPr>
                        <a:t>El incremento en la longevidad de las personas nos lleva a enfocarnos en crear nuevas soluciones para este segmento</a:t>
                      </a:r>
                      <a:endParaRPr lang="es-MX" sz="1300" dirty="0">
                        <a:latin typeface="+mn-lt"/>
                      </a:endParaRPr>
                    </a:p>
                    <a:p>
                      <a:endParaRPr lang="es-ES_tradnl" sz="1300" dirty="0"/>
                    </a:p>
                  </a:txBody>
                  <a:tcPr>
                    <a:solidFill>
                      <a:schemeClr val="bg1">
                        <a:lumMod val="95000"/>
                      </a:schemeClr>
                    </a:solidFill>
                  </a:tcPr>
                </a:tc>
                <a:extLst>
                  <a:ext uri="{0D108BD9-81ED-4DB2-BD59-A6C34878D82A}">
                    <a16:rowId xmlns:a16="http://schemas.microsoft.com/office/drawing/2014/main" val="3347763781"/>
                  </a:ext>
                </a:extLst>
              </a:tr>
              <a:tr h="656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300" b="1" dirty="0">
                          <a:solidFill>
                            <a:schemeClr val="bg1"/>
                          </a:solidFill>
                          <a:latin typeface="+mn-lt"/>
                        </a:rPr>
                        <a:t>Tendencias y nuevos conocimientos</a:t>
                      </a:r>
                      <a:endParaRPr lang="es-ES_tradnl" sz="1300" dirty="0">
                        <a:solidFill>
                          <a:schemeClr val="bg1"/>
                        </a:solidFill>
                      </a:endParaRPr>
                    </a:p>
                  </a:txBody>
                  <a:tcPr anchor="ctr">
                    <a:solidFill>
                      <a:srgbClr val="2AA64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300" dirty="0">
                          <a:solidFill>
                            <a:srgbClr val="444444"/>
                          </a:solidFill>
                          <a:latin typeface="+mn-lt"/>
                        </a:rPr>
                        <a:t>Son la fuente principal de innovación pero son los menos predecibles por incorporar múltiples áreas de conocimiento.</a:t>
                      </a:r>
                      <a:endParaRPr lang="es-MX" sz="1300" dirty="0">
                        <a:latin typeface="+mn-lt"/>
                      </a:endParaRPr>
                    </a:p>
                    <a:p>
                      <a:endParaRPr lang="es-ES_tradnl" sz="1300" dirty="0"/>
                    </a:p>
                  </a:txBody>
                  <a:tcPr>
                    <a:solidFill>
                      <a:schemeClr val="bg1">
                        <a:lumMod val="95000"/>
                      </a:schemeClr>
                    </a:solidFill>
                  </a:tcPr>
                </a:tc>
                <a:extLst>
                  <a:ext uri="{0D108BD9-81ED-4DB2-BD59-A6C34878D82A}">
                    <a16:rowId xmlns:a16="http://schemas.microsoft.com/office/drawing/2014/main" val="3881404384"/>
                  </a:ext>
                </a:extLst>
              </a:tr>
            </a:tbl>
          </a:graphicData>
        </a:graphic>
      </p:graphicFrame>
    </p:spTree>
    <p:extLst>
      <p:ext uri="{BB962C8B-B14F-4D97-AF65-F5344CB8AC3E}">
        <p14:creationId xmlns:p14="http://schemas.microsoft.com/office/powerpoint/2010/main" val="282340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61AA8435-3247-EEE1-9CE2-B9B97E50ECED}"/>
              </a:ext>
            </a:extLst>
          </p:cNvPr>
          <p:cNvSpPr txBox="1"/>
          <p:nvPr/>
        </p:nvSpPr>
        <p:spPr>
          <a:xfrm>
            <a:off x="457199" y="1036595"/>
            <a:ext cx="8229601" cy="492443"/>
          </a:xfrm>
          <a:prstGeom prst="rect">
            <a:avLst/>
          </a:prstGeom>
          <a:noFill/>
        </p:spPr>
        <p:txBody>
          <a:bodyPr wrap="square" rtlCol="0">
            <a:spAutoFit/>
          </a:bodyPr>
          <a:lstStyle/>
          <a:p>
            <a:r>
              <a:rPr lang="es-ES" sz="1300" dirty="0">
                <a:latin typeface="Montserrat" panose="00000500000000000000" pitchFamily="2" charset="0"/>
              </a:rPr>
              <a:t>Existen diversas clasificaciones para las innovaciones en las empresas; por tipo de innovación, método de innovación, y grado de innovación.</a:t>
            </a:r>
            <a:endParaRPr lang="es-MX" sz="1300" dirty="0">
              <a:latin typeface="Montserrat" panose="00000500000000000000" pitchFamily="2" charset="0"/>
            </a:endParaRPr>
          </a:p>
        </p:txBody>
      </p:sp>
      <p:graphicFrame>
        <p:nvGraphicFramePr>
          <p:cNvPr id="5" name="Tabla 4">
            <a:extLst>
              <a:ext uri="{FF2B5EF4-FFF2-40B4-BE49-F238E27FC236}">
                <a16:creationId xmlns:a16="http://schemas.microsoft.com/office/drawing/2014/main" id="{EF5F70E4-EBD7-10F5-6C4F-13AF00C9D094}"/>
              </a:ext>
            </a:extLst>
          </p:cNvPr>
          <p:cNvGraphicFramePr>
            <a:graphicFrameLocks noGrp="1"/>
          </p:cNvGraphicFramePr>
          <p:nvPr>
            <p:extLst>
              <p:ext uri="{D42A27DB-BD31-4B8C-83A1-F6EECF244321}">
                <p14:modId xmlns:p14="http://schemas.microsoft.com/office/powerpoint/2010/main" val="1734240595"/>
              </p:ext>
            </p:extLst>
          </p:nvPr>
        </p:nvGraphicFramePr>
        <p:xfrm>
          <a:off x="457200" y="1526232"/>
          <a:ext cx="8229600" cy="50292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3859035541"/>
                    </a:ext>
                  </a:extLst>
                </a:gridCol>
                <a:gridCol w="2743200">
                  <a:extLst>
                    <a:ext uri="{9D8B030D-6E8A-4147-A177-3AD203B41FA5}">
                      <a16:colId xmlns:a16="http://schemas.microsoft.com/office/drawing/2014/main" val="3101874461"/>
                    </a:ext>
                  </a:extLst>
                </a:gridCol>
                <a:gridCol w="2743200">
                  <a:extLst>
                    <a:ext uri="{9D8B030D-6E8A-4147-A177-3AD203B41FA5}">
                      <a16:colId xmlns:a16="http://schemas.microsoft.com/office/drawing/2014/main" val="1156328556"/>
                    </a:ext>
                  </a:extLst>
                </a:gridCol>
              </a:tblGrid>
              <a:tr h="39006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000" b="1" dirty="0">
                          <a:solidFill>
                            <a:schemeClr val="bg1"/>
                          </a:solidFill>
                          <a:effectLst/>
                          <a:latin typeface="+mn-lt"/>
                        </a:rPr>
                        <a:t>Clasificación por tipo de innovación</a:t>
                      </a:r>
                      <a:endParaRPr lang="es-ES" sz="1000" b="0" i="0" dirty="0">
                        <a:solidFill>
                          <a:schemeClr val="bg1"/>
                        </a:solidFill>
                        <a:effectLst/>
                        <a:latin typeface="+mn-lt"/>
                        <a:ea typeface="+mn-ea"/>
                        <a:cs typeface="+mn-cs"/>
                      </a:endParaRPr>
                    </a:p>
                  </a:txBody>
                  <a:tcPr anchor="ctr">
                    <a:solidFill>
                      <a:srgbClr val="2AA645"/>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000" b="1" dirty="0">
                          <a:solidFill>
                            <a:schemeClr val="bg1"/>
                          </a:solidFill>
                          <a:effectLst/>
                          <a:latin typeface="+mn-lt"/>
                        </a:rPr>
                        <a:t>Clasificación por método de innovación</a:t>
                      </a:r>
                      <a:endParaRPr lang="es-ES" sz="1000" b="0" i="0" dirty="0">
                        <a:solidFill>
                          <a:schemeClr val="bg1"/>
                        </a:solidFill>
                        <a:effectLst/>
                        <a:latin typeface="+mn-lt"/>
                        <a:ea typeface="+mn-ea"/>
                        <a:cs typeface="+mn-cs"/>
                      </a:endParaRPr>
                    </a:p>
                  </a:txBody>
                  <a:tcPr>
                    <a:solidFill>
                      <a:srgbClr val="2AA645"/>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000" b="1" dirty="0">
                          <a:solidFill>
                            <a:schemeClr val="bg1"/>
                          </a:solidFill>
                          <a:effectLst/>
                          <a:latin typeface="+mn-lt"/>
                        </a:rPr>
                        <a:t>Clasificación por grado de innovación</a:t>
                      </a:r>
                      <a:endParaRPr lang="es-MX" sz="1000" dirty="0">
                        <a:solidFill>
                          <a:schemeClr val="bg1"/>
                        </a:solidFill>
                        <a:latin typeface="+mn-lt"/>
                      </a:endParaRPr>
                    </a:p>
                  </a:txBody>
                  <a:tcPr anchor="ctr">
                    <a:solidFill>
                      <a:srgbClr val="2AA645"/>
                    </a:solidFill>
                  </a:tcPr>
                </a:tc>
                <a:extLst>
                  <a:ext uri="{0D108BD9-81ED-4DB2-BD59-A6C34878D82A}">
                    <a16:rowId xmlns:a16="http://schemas.microsoft.com/office/drawing/2014/main" val="3558224314"/>
                  </a:ext>
                </a:extLst>
              </a:tr>
              <a:tr h="990154">
                <a:tc>
                  <a:txBody>
                    <a:bodyPr/>
                    <a:lstStyle/>
                    <a:p>
                      <a:r>
                        <a:rPr lang="es-ES" sz="1000" b="1" dirty="0">
                          <a:solidFill>
                            <a:schemeClr val="dk1"/>
                          </a:solidFill>
                          <a:effectLst/>
                          <a:latin typeface="+mn-lt"/>
                        </a:rPr>
                        <a:t>Innovación de producto</a:t>
                      </a:r>
                      <a:r>
                        <a:rPr lang="es-ES" sz="1000" b="0" dirty="0">
                          <a:solidFill>
                            <a:schemeClr val="dk1"/>
                          </a:solidFill>
                          <a:effectLst/>
                          <a:latin typeface="+mn-lt"/>
                        </a:rPr>
                        <a:t>: es cuando se realiza un cambio beneficioso a un producto físico. Ejemplo: cemento emisor de luz.</a:t>
                      </a:r>
                      <a:endParaRPr lang="es-MX" sz="1000" dirty="0">
                        <a:latin typeface="+mn-lt"/>
                      </a:endParaRPr>
                    </a:p>
                  </a:txBody>
                  <a:tcPr>
                    <a:solidFill>
                      <a:schemeClr val="bg1">
                        <a:lumMod val="95000"/>
                      </a:schemeClr>
                    </a:solidFill>
                  </a:tcPr>
                </a:tc>
                <a:tc>
                  <a:txBody>
                    <a:bodyPr/>
                    <a:lstStyle/>
                    <a:p>
                      <a:r>
                        <a:rPr lang="es-ES" sz="1000" b="1" dirty="0">
                          <a:solidFill>
                            <a:schemeClr val="dk1"/>
                          </a:solidFill>
                          <a:effectLst/>
                          <a:latin typeface="+mn-lt"/>
                        </a:rPr>
                        <a:t>Invento</a:t>
                      </a:r>
                      <a:r>
                        <a:rPr lang="es-ES" sz="1000" b="0" dirty="0">
                          <a:solidFill>
                            <a:schemeClr val="dk1"/>
                          </a:solidFill>
                          <a:effectLst/>
                          <a:latin typeface="+mn-lt"/>
                        </a:rPr>
                        <a:t>: se refiere a la creación de un nuevo producto, servicio, o proceso que nunca había existido. Ejemplo: el bolígrafo en los tiempos en los que se utilizaba tinta y una pluma.</a:t>
                      </a:r>
                      <a:endParaRPr lang="es-MX" sz="1000" dirty="0">
                        <a:latin typeface="+mn-lt"/>
                      </a:endParaRPr>
                    </a:p>
                  </a:txBody>
                  <a:tcPr>
                    <a:solidFill>
                      <a:schemeClr val="bg1"/>
                    </a:solidFill>
                  </a:tcPr>
                </a:tc>
                <a:tc>
                  <a:txBody>
                    <a:bodyPr/>
                    <a:lstStyle/>
                    <a:p>
                      <a:r>
                        <a:rPr lang="es-ES" sz="1000" b="1" dirty="0">
                          <a:solidFill>
                            <a:schemeClr val="dk1"/>
                          </a:solidFill>
                          <a:effectLst/>
                          <a:latin typeface="+mn-lt"/>
                        </a:rPr>
                        <a:t>Innovación incremental</a:t>
                      </a:r>
                      <a:r>
                        <a:rPr lang="es-ES" sz="1000" b="0" dirty="0">
                          <a:solidFill>
                            <a:schemeClr val="dk1"/>
                          </a:solidFill>
                          <a:effectLst/>
                          <a:latin typeface="+mn-lt"/>
                        </a:rPr>
                        <a:t>: se refiere a la mejora o reconfiguración de algún producto, servicio o proceso. Un claro ejemplo de este tipo de innovación son las actualizaciones de sistema de nuestros gadgets.</a:t>
                      </a:r>
                      <a:endParaRPr lang="es-MX" sz="1000" b="0" dirty="0">
                        <a:latin typeface="+mn-lt"/>
                      </a:endParaRPr>
                    </a:p>
                  </a:txBody>
                  <a:tcPr>
                    <a:solidFill>
                      <a:schemeClr val="bg1">
                        <a:lumMod val="95000"/>
                      </a:schemeClr>
                    </a:solidFill>
                  </a:tcPr>
                </a:tc>
                <a:extLst>
                  <a:ext uri="{0D108BD9-81ED-4DB2-BD59-A6C34878D82A}">
                    <a16:rowId xmlns:a16="http://schemas.microsoft.com/office/drawing/2014/main" val="1531900589"/>
                  </a:ext>
                </a:extLst>
              </a:tr>
              <a:tr h="1140177">
                <a:tc>
                  <a:txBody>
                    <a:bodyPr/>
                    <a:lstStyle/>
                    <a:p>
                      <a:r>
                        <a:rPr lang="es-ES" sz="1000" b="1" dirty="0">
                          <a:solidFill>
                            <a:schemeClr val="dk1"/>
                          </a:solidFill>
                          <a:effectLst/>
                          <a:latin typeface="+mn-lt"/>
                        </a:rPr>
                        <a:t>Innovación de proceso</a:t>
                      </a:r>
                      <a:r>
                        <a:rPr lang="es-ES" sz="1000" b="0" dirty="0">
                          <a:solidFill>
                            <a:schemeClr val="dk1"/>
                          </a:solidFill>
                          <a:effectLst/>
                          <a:latin typeface="+mn-lt"/>
                        </a:rPr>
                        <a:t>: se refiere a un cambio beneficioso en el proceso para producir productos o servicios. Ejemplo: el proceso de venta de Ikea.</a:t>
                      </a:r>
                      <a:endParaRPr lang="es-MX" sz="1000" dirty="0">
                        <a:latin typeface="+mn-lt"/>
                      </a:endParaRPr>
                    </a:p>
                  </a:txBody>
                  <a:tcPr>
                    <a:solidFill>
                      <a:schemeClr val="bg1">
                        <a:lumMod val="95000"/>
                      </a:schemeClr>
                    </a:solidFill>
                  </a:tcPr>
                </a:tc>
                <a:tc>
                  <a:txBody>
                    <a:bodyPr/>
                    <a:lstStyle/>
                    <a:p>
                      <a:r>
                        <a:rPr lang="es-ES" sz="1000" b="1" dirty="0">
                          <a:solidFill>
                            <a:schemeClr val="dk1"/>
                          </a:solidFill>
                          <a:effectLst/>
                          <a:latin typeface="+mn-lt"/>
                        </a:rPr>
                        <a:t>Extensión</a:t>
                      </a:r>
                      <a:r>
                        <a:rPr lang="es-ES" sz="1000" b="0" dirty="0">
                          <a:solidFill>
                            <a:schemeClr val="dk1"/>
                          </a:solidFill>
                          <a:effectLst/>
                          <a:latin typeface="+mn-lt"/>
                        </a:rPr>
                        <a:t>: la expansión de un producto, servicio o proceso existente. Ejemplo: comida a domicilio.</a:t>
                      </a:r>
                      <a:endParaRPr lang="es-MX" sz="1000" dirty="0">
                        <a:latin typeface="+mn-lt"/>
                      </a:endParaRPr>
                    </a:p>
                  </a:txBody>
                  <a:tcPr>
                    <a:solidFill>
                      <a:schemeClr val="bg1"/>
                    </a:solidFill>
                  </a:tcPr>
                </a:tc>
                <a:tc>
                  <a:txBody>
                    <a:bodyPr/>
                    <a:lstStyle/>
                    <a:p>
                      <a:r>
                        <a:rPr lang="es-ES" sz="1000" b="1" dirty="0">
                          <a:solidFill>
                            <a:schemeClr val="dk1"/>
                          </a:solidFill>
                          <a:effectLst/>
                          <a:latin typeface="+mn-lt"/>
                        </a:rPr>
                        <a:t>Innovación radical</a:t>
                      </a:r>
                      <a:r>
                        <a:rPr lang="es-ES" sz="1000" b="0" dirty="0">
                          <a:solidFill>
                            <a:schemeClr val="dk1"/>
                          </a:solidFill>
                          <a:effectLst/>
                          <a:latin typeface="+mn-lt"/>
                        </a:rPr>
                        <a:t>: involucra la introducción de algún producto, servicio o proceso que es totalmente nuevo pero que parte de tecnologías o métodos ya existentes. Un ejemplo común son los avances tecnológicos como las computadoras personales.</a:t>
                      </a:r>
                      <a:endParaRPr lang="es-MX" sz="1000" dirty="0">
                        <a:latin typeface="+mn-lt"/>
                      </a:endParaRPr>
                    </a:p>
                  </a:txBody>
                  <a:tcPr>
                    <a:solidFill>
                      <a:schemeClr val="bg1">
                        <a:lumMod val="95000"/>
                      </a:schemeClr>
                    </a:solidFill>
                  </a:tcPr>
                </a:tc>
                <a:extLst>
                  <a:ext uri="{0D108BD9-81ED-4DB2-BD59-A6C34878D82A}">
                    <a16:rowId xmlns:a16="http://schemas.microsoft.com/office/drawing/2014/main" val="3037384095"/>
                  </a:ext>
                </a:extLst>
              </a:tr>
              <a:tr h="1440223">
                <a:tc>
                  <a:txBody>
                    <a:bodyPr/>
                    <a:lstStyle/>
                    <a:p>
                      <a:r>
                        <a:rPr lang="es-ES" sz="1000" b="1" dirty="0">
                          <a:solidFill>
                            <a:schemeClr val="dk1"/>
                          </a:solidFill>
                          <a:effectLst/>
                          <a:latin typeface="+mn-lt"/>
                        </a:rPr>
                        <a:t>Innovación de servicio</a:t>
                      </a:r>
                      <a:r>
                        <a:rPr lang="es-ES" sz="1000" b="0" dirty="0">
                          <a:solidFill>
                            <a:schemeClr val="dk1"/>
                          </a:solidFill>
                          <a:effectLst/>
                          <a:latin typeface="+mn-lt"/>
                        </a:rPr>
                        <a:t>: un cambio beneficioso a los servicios que la empresa presta a sus consumidores. Ejemplo: rastreo web de paquetes.</a:t>
                      </a:r>
                      <a:endParaRPr lang="es-MX" sz="1000" dirty="0">
                        <a:latin typeface="+mn-lt"/>
                      </a:endParaRPr>
                    </a:p>
                  </a:txBody>
                  <a:tcPr>
                    <a:solidFill>
                      <a:schemeClr val="bg1">
                        <a:lumMod val="95000"/>
                      </a:schemeClr>
                    </a:solidFill>
                  </a:tcPr>
                </a:tc>
                <a:tc>
                  <a:txBody>
                    <a:bodyPr/>
                    <a:lstStyle/>
                    <a:p>
                      <a:r>
                        <a:rPr lang="es-ES" sz="1000" b="1" dirty="0">
                          <a:solidFill>
                            <a:schemeClr val="dk1"/>
                          </a:solidFill>
                          <a:effectLst/>
                          <a:latin typeface="+mn-lt"/>
                        </a:rPr>
                        <a:t>Duplicación</a:t>
                      </a:r>
                      <a:r>
                        <a:rPr lang="es-ES" sz="1000" b="0" dirty="0">
                          <a:solidFill>
                            <a:schemeClr val="dk1"/>
                          </a:solidFill>
                          <a:effectLst/>
                          <a:latin typeface="+mn-lt"/>
                        </a:rPr>
                        <a:t>: es la réplica de un producto, servicio o proceso existente, pero con algún cambio que mejora el concepto de la competencia. Ejemplo: Google vs Yahoo!</a:t>
                      </a:r>
                      <a:endParaRPr lang="es-MX" sz="1000" dirty="0">
                        <a:latin typeface="+mn-lt"/>
                      </a:endParaRPr>
                    </a:p>
                  </a:txBody>
                  <a:tcPr>
                    <a:solidFill>
                      <a:schemeClr val="bg1"/>
                    </a:solidFill>
                  </a:tcPr>
                </a:tc>
                <a:tc>
                  <a:txBody>
                    <a:bodyPr/>
                    <a:lstStyle/>
                    <a:p>
                      <a:r>
                        <a:rPr lang="es-ES" sz="1000" b="1" dirty="0">
                          <a:solidFill>
                            <a:schemeClr val="dk1"/>
                          </a:solidFill>
                          <a:effectLst/>
                          <a:latin typeface="+mn-lt"/>
                        </a:rPr>
                        <a:t>Innovación disruptiva</a:t>
                      </a:r>
                      <a:r>
                        <a:rPr lang="es-ES" sz="1000" b="0" dirty="0">
                          <a:solidFill>
                            <a:schemeClr val="dk1"/>
                          </a:solidFill>
                          <a:effectLst/>
                          <a:latin typeface="+mn-lt"/>
                        </a:rPr>
                        <a:t>: va más allá de la innovación radical, ya que puede cambiar radicalmente a toda una industria, e inclusive crear nuevos mercados. La introducción de la tecnología de imagen digital en las cámaras es un ejemplo de una innovación disruptiva; esto cambió radicalmente la industria fotográfica.</a:t>
                      </a:r>
                      <a:endParaRPr lang="es-MX" sz="1000" dirty="0">
                        <a:latin typeface="+mn-lt"/>
                      </a:endParaRPr>
                    </a:p>
                  </a:txBody>
                  <a:tcPr>
                    <a:solidFill>
                      <a:schemeClr val="bg1">
                        <a:lumMod val="95000"/>
                      </a:schemeClr>
                    </a:solidFill>
                  </a:tcPr>
                </a:tc>
                <a:extLst>
                  <a:ext uri="{0D108BD9-81ED-4DB2-BD59-A6C34878D82A}">
                    <a16:rowId xmlns:a16="http://schemas.microsoft.com/office/drawing/2014/main" val="197472137"/>
                  </a:ext>
                </a:extLst>
              </a:tr>
              <a:tr h="990154">
                <a:tc>
                  <a:txBody>
                    <a:bodyPr/>
                    <a:lstStyle/>
                    <a:p>
                      <a:endParaRPr lang="es-MX" sz="1000" dirty="0">
                        <a:latin typeface="+mn-lt"/>
                      </a:endParaRPr>
                    </a:p>
                  </a:txBody>
                  <a:tcPr>
                    <a:solidFill>
                      <a:schemeClr val="bg1">
                        <a:lumMod val="95000"/>
                      </a:schemeClr>
                    </a:solidFill>
                  </a:tcPr>
                </a:tc>
                <a:tc>
                  <a:txBody>
                    <a:bodyPr/>
                    <a:lstStyle/>
                    <a:p>
                      <a:r>
                        <a:rPr lang="es-ES" sz="1000" b="1" dirty="0">
                          <a:solidFill>
                            <a:schemeClr val="dk1"/>
                          </a:solidFill>
                          <a:effectLst/>
                          <a:latin typeface="+mn-lt"/>
                        </a:rPr>
                        <a:t>Síntesis</a:t>
                      </a:r>
                      <a:r>
                        <a:rPr lang="es-ES" sz="1000" b="0" dirty="0">
                          <a:solidFill>
                            <a:schemeClr val="dk1"/>
                          </a:solidFill>
                          <a:effectLst/>
                          <a:latin typeface="+mn-lt"/>
                        </a:rPr>
                        <a:t>: cuando se combinan conceptos y factores existentes para generar una nueva formulación. Ejemplo: Grill on box, entrega a domicilio de ingredientes dosificados para hacer recetas al asador.</a:t>
                      </a:r>
                      <a:endParaRPr lang="es-MX" sz="1000" dirty="0">
                        <a:latin typeface="+mn-lt"/>
                      </a:endParaRPr>
                    </a:p>
                  </a:txBody>
                  <a:tcPr>
                    <a:solidFill>
                      <a:schemeClr val="bg1"/>
                    </a:solidFill>
                  </a:tcPr>
                </a:tc>
                <a:tc>
                  <a:txBody>
                    <a:bodyPr/>
                    <a:lstStyle/>
                    <a:p>
                      <a:endParaRPr lang="es-MX" sz="1000" dirty="0">
                        <a:latin typeface="+mn-lt"/>
                      </a:endParaRPr>
                    </a:p>
                  </a:txBody>
                  <a:tcPr>
                    <a:solidFill>
                      <a:schemeClr val="bg1">
                        <a:lumMod val="95000"/>
                      </a:schemeClr>
                    </a:solidFill>
                  </a:tcPr>
                </a:tc>
                <a:extLst>
                  <a:ext uri="{0D108BD9-81ED-4DB2-BD59-A6C34878D82A}">
                    <a16:rowId xmlns:a16="http://schemas.microsoft.com/office/drawing/2014/main" val="3522699026"/>
                  </a:ext>
                </a:extLst>
              </a:tr>
            </a:tbl>
          </a:graphicData>
        </a:graphic>
      </p:graphicFrame>
    </p:spTree>
    <p:extLst>
      <p:ext uri="{BB962C8B-B14F-4D97-AF65-F5344CB8AC3E}">
        <p14:creationId xmlns:p14="http://schemas.microsoft.com/office/powerpoint/2010/main" val="325151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61AA8435-3247-EEE1-9CE2-B9B97E50ECED}"/>
              </a:ext>
            </a:extLst>
          </p:cNvPr>
          <p:cNvSpPr txBox="1"/>
          <p:nvPr/>
        </p:nvSpPr>
        <p:spPr>
          <a:xfrm>
            <a:off x="457199" y="1299882"/>
            <a:ext cx="8153401" cy="1292662"/>
          </a:xfrm>
          <a:prstGeom prst="rect">
            <a:avLst/>
          </a:prstGeom>
          <a:noFill/>
        </p:spPr>
        <p:txBody>
          <a:bodyPr wrap="square" rtlCol="0">
            <a:spAutoFit/>
          </a:bodyPr>
          <a:lstStyle/>
          <a:p>
            <a:pPr algn="just"/>
            <a:r>
              <a:rPr lang="es-ES" sz="1300" dirty="0">
                <a:solidFill>
                  <a:srgbClr val="444444"/>
                </a:solidFill>
              </a:rPr>
              <a:t>Cientos de artículos, diversos estudios, innovadores, futuristas y grandes instituciones educativas han detectado que existen tres prácticas fundamentales para construir y desarrollar la capacidad de innovación en las empresas.</a:t>
            </a:r>
          </a:p>
          <a:p>
            <a:pPr algn="just"/>
            <a:endParaRPr lang="es-ES" sz="1300" dirty="0">
              <a:solidFill>
                <a:srgbClr val="444444"/>
              </a:solidFill>
              <a:latin typeface="Montserrat" panose="00000500000000000000" pitchFamily="2" charset="0"/>
            </a:endParaRPr>
          </a:p>
          <a:p>
            <a:pPr algn="just"/>
            <a:endParaRPr lang="es-ES" sz="1300" dirty="0">
              <a:solidFill>
                <a:srgbClr val="444444"/>
              </a:solidFill>
              <a:latin typeface="Montserrat" panose="00000500000000000000" pitchFamily="2" charset="0"/>
            </a:endParaRPr>
          </a:p>
          <a:p>
            <a:pPr algn="just"/>
            <a:r>
              <a:rPr lang="es-ES" sz="1300" b="1" dirty="0">
                <a:solidFill>
                  <a:srgbClr val="444444"/>
                </a:solidFill>
                <a:latin typeface="Montserrat" panose="00000500000000000000" pitchFamily="2" charset="0"/>
              </a:rPr>
              <a:t>a) Estrategia de innovación</a:t>
            </a:r>
            <a:endParaRPr lang="es-ES" sz="1300" dirty="0">
              <a:solidFill>
                <a:srgbClr val="444444"/>
              </a:solidFill>
              <a:latin typeface="Montserrat" panose="00000500000000000000" pitchFamily="2" charset="0"/>
            </a:endParaRPr>
          </a:p>
        </p:txBody>
      </p:sp>
      <p:sp>
        <p:nvSpPr>
          <p:cNvPr id="14" name="CuadroTexto 13">
            <a:extLst>
              <a:ext uri="{FF2B5EF4-FFF2-40B4-BE49-F238E27FC236}">
                <a16:creationId xmlns:a16="http://schemas.microsoft.com/office/drawing/2014/main" id="{109D8B5F-C5AD-63FF-EB63-89437483F9B5}"/>
              </a:ext>
            </a:extLst>
          </p:cNvPr>
          <p:cNvSpPr txBox="1"/>
          <p:nvPr/>
        </p:nvSpPr>
        <p:spPr>
          <a:xfrm>
            <a:off x="457199" y="3594261"/>
            <a:ext cx="8153401" cy="292388"/>
          </a:xfrm>
          <a:prstGeom prst="rect">
            <a:avLst/>
          </a:prstGeom>
          <a:noFill/>
        </p:spPr>
        <p:txBody>
          <a:bodyPr wrap="square" rtlCol="0">
            <a:spAutoFit/>
          </a:bodyPr>
          <a:lstStyle/>
          <a:p>
            <a:r>
              <a:rPr lang="es-ES" sz="1300" b="1" dirty="0">
                <a:solidFill>
                  <a:srgbClr val="444444"/>
                </a:solidFill>
                <a:latin typeface="Montserrat" panose="00000500000000000000" pitchFamily="2" charset="0"/>
              </a:rPr>
              <a:t>b) Promover la cultura innovadora</a:t>
            </a:r>
            <a:endParaRPr lang="es-ES" sz="1300" dirty="0">
              <a:solidFill>
                <a:srgbClr val="444444"/>
              </a:solidFill>
              <a:latin typeface="Jost Medium"/>
            </a:endParaRPr>
          </a:p>
        </p:txBody>
      </p:sp>
      <p:sp>
        <p:nvSpPr>
          <p:cNvPr id="15" name="CuadroTexto 14">
            <a:extLst>
              <a:ext uri="{FF2B5EF4-FFF2-40B4-BE49-F238E27FC236}">
                <a16:creationId xmlns:a16="http://schemas.microsoft.com/office/drawing/2014/main" id="{6696C51D-ECB8-AE00-DCB1-0BB8E4256490}"/>
              </a:ext>
            </a:extLst>
          </p:cNvPr>
          <p:cNvSpPr txBox="1"/>
          <p:nvPr/>
        </p:nvSpPr>
        <p:spPr>
          <a:xfrm>
            <a:off x="457199" y="4975782"/>
            <a:ext cx="8153401" cy="292388"/>
          </a:xfrm>
          <a:prstGeom prst="rect">
            <a:avLst/>
          </a:prstGeom>
          <a:noFill/>
        </p:spPr>
        <p:txBody>
          <a:bodyPr wrap="square" rtlCol="0">
            <a:spAutoFit/>
          </a:bodyPr>
          <a:lstStyle/>
          <a:p>
            <a:r>
              <a:rPr lang="es-ES" sz="1300" b="1" dirty="0">
                <a:solidFill>
                  <a:srgbClr val="444444"/>
                </a:solidFill>
                <a:latin typeface="Montserrat" panose="00000500000000000000" pitchFamily="2" charset="0"/>
              </a:rPr>
              <a:t>c) Estructurar el proceso de innovación</a:t>
            </a:r>
          </a:p>
        </p:txBody>
      </p:sp>
      <p:pic>
        <p:nvPicPr>
          <p:cNvPr id="45" name="Imagen 44">
            <a:extLst>
              <a:ext uri="{FF2B5EF4-FFF2-40B4-BE49-F238E27FC236}">
                <a16:creationId xmlns:a16="http://schemas.microsoft.com/office/drawing/2014/main" id="{416241E3-33AF-BE98-F55C-4A40A9D86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088" y="4035600"/>
            <a:ext cx="6543824" cy="774000"/>
          </a:xfrm>
          <a:prstGeom prst="rect">
            <a:avLst/>
          </a:prstGeom>
        </p:spPr>
      </p:pic>
      <p:pic>
        <p:nvPicPr>
          <p:cNvPr id="48" name="Imagen 47">
            <a:extLst>
              <a:ext uri="{FF2B5EF4-FFF2-40B4-BE49-F238E27FC236}">
                <a16:creationId xmlns:a16="http://schemas.microsoft.com/office/drawing/2014/main" id="{041B7FD9-5279-928D-3038-AEDF32478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228" y="5449217"/>
            <a:ext cx="5523545" cy="774000"/>
          </a:xfrm>
          <a:prstGeom prst="rect">
            <a:avLst/>
          </a:prstGeom>
        </p:spPr>
      </p:pic>
      <p:pic>
        <p:nvPicPr>
          <p:cNvPr id="53" name="Imagen 52">
            <a:extLst>
              <a:ext uri="{FF2B5EF4-FFF2-40B4-BE49-F238E27FC236}">
                <a16:creationId xmlns:a16="http://schemas.microsoft.com/office/drawing/2014/main" id="{74DCB991-D1CB-24BE-6D1D-4DA3993A98F3}"/>
              </a:ext>
            </a:extLst>
          </p:cNvPr>
          <p:cNvPicPr>
            <a:picLocks noChangeAspect="1"/>
          </p:cNvPicPr>
          <p:nvPr/>
        </p:nvPicPr>
        <p:blipFill rotWithShape="1">
          <a:blip r:embed="rId4">
            <a:extLst>
              <a:ext uri="{28A0092B-C50C-407E-A947-70E740481C1C}">
                <a14:useLocalDpi xmlns:a14="http://schemas.microsoft.com/office/drawing/2010/main" val="0"/>
              </a:ext>
            </a:extLst>
          </a:blip>
          <a:srcRect t="-322" b="-322"/>
          <a:stretch/>
        </p:blipFill>
        <p:spPr>
          <a:xfrm>
            <a:off x="1482660" y="2669753"/>
            <a:ext cx="6178681" cy="778974"/>
          </a:xfrm>
          <a:prstGeom prst="rect">
            <a:avLst/>
          </a:prstGeom>
        </p:spPr>
      </p:pic>
    </p:spTree>
    <p:extLst>
      <p:ext uri="{BB962C8B-B14F-4D97-AF65-F5344CB8AC3E}">
        <p14:creationId xmlns:p14="http://schemas.microsoft.com/office/powerpoint/2010/main" val="66666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A55503-C2EE-9B69-C964-445B32F21383}"/>
              </a:ext>
            </a:extLst>
          </p:cNvPr>
          <p:cNvSpPr txBox="1"/>
          <p:nvPr/>
        </p:nvSpPr>
        <p:spPr>
          <a:xfrm>
            <a:off x="457199" y="1524000"/>
            <a:ext cx="3581401" cy="492443"/>
          </a:xfrm>
          <a:prstGeom prst="rect">
            <a:avLst/>
          </a:prstGeom>
          <a:noFill/>
        </p:spPr>
        <p:txBody>
          <a:bodyPr wrap="square" rtlCol="0">
            <a:spAutoFit/>
          </a:bodyPr>
          <a:lstStyle/>
          <a:p>
            <a:r>
              <a:rPr lang="es-MX" sz="1300" dirty="0">
                <a:latin typeface="Montserrat" panose="00000500000000000000" pitchFamily="2" charset="0"/>
                <a:cs typeface="Arial" panose="020B0604020202020204" pitchFamily="34" charset="0"/>
              </a:rPr>
              <a:t>Reflexiona sobre lo aprendido en el tema y responde lo siguiente.</a:t>
            </a:r>
            <a:endParaRPr lang="es-MX" sz="1300" dirty="0">
              <a:latin typeface="Montserrat" panose="00000500000000000000" pitchFamily="2" charset="0"/>
            </a:endParaRPr>
          </a:p>
        </p:txBody>
      </p:sp>
      <p:sp>
        <p:nvSpPr>
          <p:cNvPr id="4" name="CuadroTexto 3">
            <a:extLst>
              <a:ext uri="{FF2B5EF4-FFF2-40B4-BE49-F238E27FC236}">
                <a16:creationId xmlns:a16="http://schemas.microsoft.com/office/drawing/2014/main" id="{B4996E9C-7923-6A8B-285A-6DB4B876D157}"/>
              </a:ext>
            </a:extLst>
          </p:cNvPr>
          <p:cNvSpPr txBox="1"/>
          <p:nvPr/>
        </p:nvSpPr>
        <p:spPr>
          <a:xfrm>
            <a:off x="838200" y="2318262"/>
            <a:ext cx="3200400" cy="2893100"/>
          </a:xfrm>
          <a:prstGeom prst="rect">
            <a:avLst/>
          </a:prstGeom>
          <a:noFill/>
        </p:spPr>
        <p:txBody>
          <a:bodyPr wrap="square" rtlCol="0">
            <a:spAutoFit/>
          </a:bodyPr>
          <a:lstStyle/>
          <a:p>
            <a:r>
              <a:rPr lang="es-MX" sz="1300" dirty="0">
                <a:latin typeface="Montserrat" panose="00000500000000000000" pitchFamily="2" charset="0"/>
              </a:rPr>
              <a:t>Define en qué consiste </a:t>
            </a:r>
            <a:r>
              <a:rPr lang="es-ES" sz="1300" dirty="0">
                <a:latin typeface="Montserrat" panose="00000500000000000000" pitchFamily="2" charset="0"/>
              </a:rPr>
              <a:t>la innovación en las empresas.</a:t>
            </a:r>
            <a:br>
              <a:rPr lang="es-ES" sz="1300" dirty="0">
                <a:latin typeface="Montserrat" panose="00000500000000000000" pitchFamily="2" charset="0"/>
              </a:rPr>
            </a:br>
            <a:br>
              <a:rPr lang="es-ES" sz="1300" dirty="0">
                <a:latin typeface="Montserrat" panose="00000500000000000000" pitchFamily="2" charset="0"/>
              </a:rPr>
            </a:br>
            <a:r>
              <a:rPr lang="es-ES" sz="1300" dirty="0">
                <a:latin typeface="Montserrat" panose="00000500000000000000" pitchFamily="2" charset="0"/>
              </a:rPr>
              <a:t>Define cuál es la importancia de la innovación en las empresas.</a:t>
            </a:r>
            <a:br>
              <a:rPr lang="es-MX" sz="1300" dirty="0">
                <a:latin typeface="Montserrat" panose="00000500000000000000" pitchFamily="2" charset="0"/>
              </a:rPr>
            </a:br>
            <a:br>
              <a:rPr lang="es-MX" sz="1300" dirty="0">
                <a:latin typeface="Montserrat" panose="00000500000000000000" pitchFamily="2" charset="0"/>
              </a:rPr>
            </a:br>
            <a:r>
              <a:rPr lang="es-MX" sz="1300" dirty="0">
                <a:latin typeface="Montserrat" panose="00000500000000000000" pitchFamily="2" charset="0"/>
              </a:rPr>
              <a:t>En parejas, genera una lluvia de ideas sobre  los </a:t>
            </a:r>
            <a:r>
              <a:rPr lang="es-ES" sz="1300" dirty="0">
                <a:latin typeface="Montserrat" panose="00000500000000000000" pitchFamily="2" charset="0"/>
              </a:rPr>
              <a:t>casos de empresas que han innovado y han cambiado al mundo, elijan aquel que les resulte más relevante y realicen un esquema donde muestren qué estrategias y tipos de innovación observaron en su análisis.</a:t>
            </a:r>
          </a:p>
        </p:txBody>
      </p:sp>
      <p:pic>
        <p:nvPicPr>
          <p:cNvPr id="5" name="Imagen 4" descr="Imagen que contiene Patrón de fondo&#10;&#10;Descripción generada automáticamente">
            <a:extLst>
              <a:ext uri="{FF2B5EF4-FFF2-40B4-BE49-F238E27FC236}">
                <a16:creationId xmlns:a16="http://schemas.microsoft.com/office/drawing/2014/main" id="{A3F604BC-E0E6-64D6-5AA6-818A463029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3" t="2" r="163" b="83395"/>
          <a:stretch/>
        </p:blipFill>
        <p:spPr>
          <a:xfrm>
            <a:off x="82800" y="2133600"/>
            <a:ext cx="1012199" cy="442800"/>
          </a:xfrm>
          <a:prstGeom prst="rect">
            <a:avLst/>
          </a:prstGeom>
        </p:spPr>
      </p:pic>
      <p:pic>
        <p:nvPicPr>
          <p:cNvPr id="7" name="Imagen 6" descr="Imagen que contiene Patrón de fondo&#10;&#10;Descripción generada automáticamente">
            <a:extLst>
              <a:ext uri="{FF2B5EF4-FFF2-40B4-BE49-F238E27FC236}">
                <a16:creationId xmlns:a16="http://schemas.microsoft.com/office/drawing/2014/main" id="{D9A19F50-6544-74D1-E912-EFF9C6EDB9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3" t="70468" r="163" b="6083"/>
          <a:stretch/>
        </p:blipFill>
        <p:spPr>
          <a:xfrm>
            <a:off x="82800" y="2576400"/>
            <a:ext cx="1012199" cy="625408"/>
          </a:xfrm>
          <a:prstGeom prst="rect">
            <a:avLst/>
          </a:prstGeom>
        </p:spPr>
      </p:pic>
      <p:pic>
        <p:nvPicPr>
          <p:cNvPr id="8" name="Imagen 7" descr="Imagen que contiene Patrón de fondo&#10;&#10;Descripción generada automáticamente">
            <a:extLst>
              <a:ext uri="{FF2B5EF4-FFF2-40B4-BE49-F238E27FC236}">
                <a16:creationId xmlns:a16="http://schemas.microsoft.com/office/drawing/2014/main" id="{86451C81-4023-CF28-59A4-B490A1BDB8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3" t="2" r="163" b="70302"/>
          <a:stretch/>
        </p:blipFill>
        <p:spPr>
          <a:xfrm rot="10800000">
            <a:off x="82799" y="3170400"/>
            <a:ext cx="1012199" cy="792000"/>
          </a:xfrm>
          <a:prstGeom prst="rect">
            <a:avLst/>
          </a:prstGeom>
        </p:spPr>
      </p:pic>
      <p:pic>
        <p:nvPicPr>
          <p:cNvPr id="10" name="Imagen 9">
            <a:extLst>
              <a:ext uri="{FF2B5EF4-FFF2-40B4-BE49-F238E27FC236}">
                <a16:creationId xmlns:a16="http://schemas.microsoft.com/office/drawing/2014/main" id="{834F8423-BCBE-C791-F3D9-D3D878A2C434}"/>
              </a:ext>
            </a:extLst>
          </p:cNvPr>
          <p:cNvPicPr>
            <a:picLocks noChangeAspect="1"/>
          </p:cNvPicPr>
          <p:nvPr/>
        </p:nvPicPr>
        <p:blipFill>
          <a:blip r:embed="rId3">
            <a:extLst>
              <a:ext uri="{28A0092B-C50C-407E-A947-70E740481C1C}">
                <a14:useLocalDpi xmlns:a14="http://schemas.microsoft.com/office/drawing/2010/main" val="0"/>
              </a:ext>
            </a:extLst>
          </a:blip>
          <a:srcRect l="17086" r="17086"/>
          <a:stretch/>
        </p:blipFill>
        <p:spPr>
          <a:xfrm>
            <a:off x="4554254" y="1104900"/>
            <a:ext cx="4589745" cy="4648200"/>
          </a:xfrm>
          <a:prstGeom prst="rect">
            <a:avLst/>
          </a:prstGeom>
        </p:spPr>
      </p:pic>
    </p:spTree>
    <p:extLst>
      <p:ext uri="{BB962C8B-B14F-4D97-AF65-F5344CB8AC3E}">
        <p14:creationId xmlns:p14="http://schemas.microsoft.com/office/powerpoint/2010/main" val="3882636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73A2F55-201D-C142-847B-7E70FF2933E0}"/>
              </a:ext>
            </a:extLst>
          </p:cNvPr>
          <p:cNvSpPr txBox="1"/>
          <p:nvPr/>
        </p:nvSpPr>
        <p:spPr>
          <a:xfrm>
            <a:off x="1181099" y="3657600"/>
            <a:ext cx="6781801" cy="2492990"/>
          </a:xfrm>
          <a:prstGeom prst="rect">
            <a:avLst/>
          </a:prstGeom>
          <a:noFill/>
        </p:spPr>
        <p:txBody>
          <a:bodyPr wrap="square" rtlCol="0">
            <a:spAutoFit/>
          </a:bodyPr>
          <a:lstStyle/>
          <a:p>
            <a:r>
              <a:rPr lang="es-MX" sz="1300" dirty="0">
                <a:ea typeface="Microsoft JhengHei" panose="020B0604030504040204" pitchFamily="34" charset="-120"/>
              </a:rPr>
              <a:t>“</a:t>
            </a:r>
            <a:r>
              <a:rPr lang="es-MX" sz="1300" i="1" dirty="0">
                <a:ea typeface="Microsoft JhengHei" panose="020B0604030504040204" pitchFamily="34" charset="-120"/>
              </a:rPr>
              <a:t>La innovación no va ligada a la perfección. Innova y lanza, después tu entorno te ayudará a perfeccionar</a:t>
            </a:r>
            <a:r>
              <a:rPr lang="es-MX" sz="1300" dirty="0">
                <a:ea typeface="Microsoft JhengHei" panose="020B0604030504040204" pitchFamily="34" charset="-120"/>
              </a:rPr>
              <a:t>”.</a:t>
            </a:r>
            <a:br>
              <a:rPr lang="es-MX" sz="1300" dirty="0">
                <a:ea typeface="Microsoft JhengHei" panose="020B0604030504040204" pitchFamily="34" charset="-120"/>
              </a:rPr>
            </a:br>
            <a:r>
              <a:rPr lang="es-MX" sz="1300" dirty="0">
                <a:ea typeface="Microsoft JhengHei" panose="020B0604030504040204" pitchFamily="34" charset="-120"/>
              </a:rPr>
              <a:t>-Bernardo Hernández</a:t>
            </a:r>
            <a:br>
              <a:rPr lang="en-US" sz="1300" dirty="0">
                <a:ea typeface="Microsoft JhengHei" panose="020B0604030504040204" pitchFamily="34" charset="-120"/>
              </a:rPr>
            </a:br>
            <a:r>
              <a:rPr lang="es-MX" sz="1300" dirty="0">
                <a:ea typeface="Microsoft JhengHei" panose="020B0604030504040204" pitchFamily="34" charset="-120"/>
              </a:rPr>
              <a:t>​</a:t>
            </a:r>
            <a:br>
              <a:rPr lang="es-MX" sz="1300" dirty="0">
                <a:ea typeface="Microsoft JhengHei" panose="020B0604030504040204" pitchFamily="34" charset="-120"/>
              </a:rPr>
            </a:br>
            <a:r>
              <a:rPr lang="es-MX" sz="1300" dirty="0">
                <a:ea typeface="Microsoft JhengHei" panose="020B0604030504040204" pitchFamily="34" charset="-120"/>
              </a:rPr>
              <a:t>Resumiendo la frase de Hernández, la innovación no consiste en hacer cosas a </a:t>
            </a:r>
            <a:r>
              <a:rPr lang="es-MX" sz="1300" spc="-30" dirty="0">
                <a:ea typeface="Microsoft JhengHei" panose="020B0604030504040204" pitchFamily="34" charset="-120"/>
              </a:rPr>
              <a:t>la perfección, es una búsqueda constante de nuevas ideas que mejoren el estatus </a:t>
            </a:r>
            <a:r>
              <a:rPr lang="es-MX" sz="1300" dirty="0">
                <a:ea typeface="Microsoft JhengHei" panose="020B0604030504040204" pitchFamily="34" charset="-120"/>
              </a:rPr>
              <a:t>actual de cualquier rubro, desde la cultura, la educación, la tecnología hasta nosotros mismos. Es por eso que se realiza tanto hincapié en la relevancia que este tema debe tener en nuestra vida y cómo podemos contar con entornos favorecedores al respecto. Te invito a reflexionar un poco e idear estrategias que te permitan fomentar la innovación en tu entorno personal y profesional, notarás la diferencia al momento de permitirte pensar “fuera de la caja”. </a:t>
            </a:r>
            <a:endParaRPr lang="es-MX" sz="1300" dirty="0"/>
          </a:p>
        </p:txBody>
      </p:sp>
      <p:sp>
        <p:nvSpPr>
          <p:cNvPr id="3" name="Rectángulo 2">
            <a:extLst>
              <a:ext uri="{FF2B5EF4-FFF2-40B4-BE49-F238E27FC236}">
                <a16:creationId xmlns:a16="http://schemas.microsoft.com/office/drawing/2014/main" id="{953A70D7-5486-32F3-F591-A5F9E704C7FA}"/>
              </a:ext>
            </a:extLst>
          </p:cNvPr>
          <p:cNvSpPr/>
          <p:nvPr/>
        </p:nvSpPr>
        <p:spPr>
          <a:xfrm>
            <a:off x="0" y="3429000"/>
            <a:ext cx="358739" cy="734552"/>
          </a:xfrm>
          <a:prstGeom prst="rect">
            <a:avLst/>
          </a:prstGeom>
          <a:solidFill>
            <a:srgbClr val="2B2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4">
            <a:extLst>
              <a:ext uri="{FF2B5EF4-FFF2-40B4-BE49-F238E27FC236}">
                <a16:creationId xmlns:a16="http://schemas.microsoft.com/office/drawing/2014/main" id="{347DDE08-0ECF-56BB-477F-769E0DA2E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576" b="30576"/>
          <a:stretch/>
        </p:blipFill>
        <p:spPr bwMode="auto">
          <a:xfrm>
            <a:off x="0" y="1066799"/>
            <a:ext cx="9144000" cy="23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54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D3F8F0B-633E-1C42-BE00-32ED647AC141}"/>
              </a:ext>
            </a:extLst>
          </p:cNvPr>
          <p:cNvSpPr txBox="1"/>
          <p:nvPr/>
        </p:nvSpPr>
        <p:spPr>
          <a:xfrm>
            <a:off x="457199" y="1295400"/>
            <a:ext cx="8229601" cy="4693593"/>
          </a:xfrm>
          <a:prstGeom prst="rect">
            <a:avLst/>
          </a:prstGeom>
          <a:noFill/>
        </p:spPr>
        <p:txBody>
          <a:bodyPr wrap="square" rtlCol="0">
            <a:spAutoFit/>
          </a:bodyPr>
          <a:lstStyle/>
          <a:p>
            <a:pPr marL="285750" indent="-285750">
              <a:buClr>
                <a:srgbClr val="2AA645"/>
              </a:buClr>
              <a:buSzPct val="100000"/>
              <a:buFont typeface="Arial" panose="020B0604020202020204" pitchFamily="34" charset="0"/>
              <a:buChar char="•"/>
            </a:pPr>
            <a:r>
              <a:rPr lang="es-ES" sz="1300" dirty="0"/>
              <a:t>Bañuelos, J., Pérez, R., y Vega, E. (2012). Factores clave del auge y declive de kodak: Del paradigma analógico al digital. </a:t>
            </a:r>
            <a:r>
              <a:rPr lang="es-ES" sz="1300" i="1" dirty="0"/>
              <a:t>Razón y Palabra</a:t>
            </a:r>
            <a:r>
              <a:rPr lang="es-ES" sz="1300" dirty="0"/>
              <a:t>, </a:t>
            </a:r>
            <a:r>
              <a:rPr lang="es-ES" sz="1300" i="1" dirty="0"/>
              <a:t>17</a:t>
            </a:r>
            <a:r>
              <a:rPr lang="es-ES" sz="1300" dirty="0"/>
              <a:t>(79).</a:t>
            </a:r>
          </a:p>
          <a:p>
            <a:pPr>
              <a:buClr>
                <a:srgbClr val="2AA645"/>
              </a:buClr>
              <a:buSzPct val="100000"/>
            </a:pPr>
            <a:endParaRPr lang="es-ES" sz="1300" dirty="0"/>
          </a:p>
          <a:p>
            <a:pPr marL="285750" indent="-285750">
              <a:buClr>
                <a:srgbClr val="2AA645"/>
              </a:buClr>
              <a:buSzPct val="100000"/>
              <a:buFont typeface="Arial" panose="020B0604020202020204" pitchFamily="34" charset="0"/>
              <a:buChar char="•"/>
            </a:pPr>
            <a:r>
              <a:rPr lang="es-ES" sz="1300" dirty="0"/>
              <a:t>EL UNIVERSAL. (2019). </a:t>
            </a:r>
            <a:r>
              <a:rPr lang="es-ES" sz="1300" i="1" dirty="0"/>
              <a:t>Silicon Valley: 3 grandes problemas que enfrenta la capital de la tecnología</a:t>
            </a:r>
            <a:r>
              <a:rPr lang="es-ES" sz="1300" dirty="0"/>
              <a:t>. Recuperado de </a:t>
            </a:r>
            <a:r>
              <a:rPr lang="es-ES" sz="1300" dirty="0">
                <a:hlinkClick r:id="rId2"/>
              </a:rPr>
              <a:t>https://tinyurl.com/y2tfy7jx</a:t>
            </a:r>
            <a:endParaRPr lang="es-ES" sz="1300" dirty="0"/>
          </a:p>
          <a:p>
            <a:pPr>
              <a:buClr>
                <a:srgbClr val="2AA645"/>
              </a:buClr>
              <a:buSzPct val="100000"/>
            </a:pPr>
            <a:endParaRPr lang="es-ES" sz="1300" dirty="0"/>
          </a:p>
          <a:p>
            <a:pPr marL="285750" indent="-285750">
              <a:buClr>
                <a:srgbClr val="2AA645"/>
              </a:buClr>
              <a:buSzPct val="100000"/>
              <a:buFont typeface="Arial" panose="020B0604020202020204" pitchFamily="34" charset="0"/>
              <a:buChar char="•"/>
            </a:pPr>
            <a:r>
              <a:rPr lang="es-ES" sz="1300" dirty="0" err="1"/>
              <a:t>Berenstein</a:t>
            </a:r>
            <a:r>
              <a:rPr lang="es-ES" sz="1300" dirty="0"/>
              <a:t> M. (2016). </a:t>
            </a:r>
            <a:r>
              <a:rPr lang="es-ES" sz="1300" i="1" dirty="0"/>
              <a:t>100 lecciones de millonarios para triunfar en los negocios</a:t>
            </a:r>
            <a:r>
              <a:rPr lang="es-ES" sz="1300" dirty="0"/>
              <a:t>. Recuperado de </a:t>
            </a:r>
            <a:r>
              <a:rPr lang="es-ES" sz="1300" dirty="0">
                <a:hlinkClick r:id="rId3"/>
              </a:rPr>
              <a:t>https://emprendedoresnews.com/tips/100-lecciones-de-millonarios-para-triunfar-en-los-negocios.html</a:t>
            </a:r>
            <a:endParaRPr lang="es-ES" sz="1300" dirty="0"/>
          </a:p>
          <a:p>
            <a:pPr>
              <a:buClr>
                <a:srgbClr val="2AA645"/>
              </a:buClr>
              <a:buSzPct val="100000"/>
            </a:pPr>
            <a:endParaRPr lang="es-ES" sz="1300" dirty="0"/>
          </a:p>
          <a:p>
            <a:pPr marL="285750" indent="-285750">
              <a:buClr>
                <a:srgbClr val="2AA645"/>
              </a:buClr>
              <a:buSzPct val="100000"/>
              <a:buFont typeface="Arial" panose="020B0604020202020204" pitchFamily="34" charset="0"/>
              <a:buChar char="•"/>
            </a:pPr>
            <a:r>
              <a:rPr lang="es-ES" sz="1300" dirty="0"/>
              <a:t>El Financiero. (2013). </a:t>
            </a:r>
            <a:r>
              <a:rPr lang="es-ES" sz="1300" i="1" dirty="0"/>
              <a:t>Inauguran el centro de investigación y desarrollo de proteínas (CIDPRO)</a:t>
            </a:r>
            <a:r>
              <a:rPr lang="es-ES" sz="1300" dirty="0"/>
              <a:t>. Recuperado de </a:t>
            </a:r>
            <a:r>
              <a:rPr lang="es-ES" sz="1300" dirty="0">
                <a:hlinkClick r:id="rId4"/>
              </a:rPr>
              <a:t>https://www.elfinanciero.com.mx/empresas/inauguran-centro-de-investigacion-de-proteinas-en-monterrey/</a:t>
            </a:r>
            <a:br>
              <a:rPr lang="es-ES" sz="1300" dirty="0"/>
            </a:br>
            <a:endParaRPr lang="es-ES" sz="1300" dirty="0"/>
          </a:p>
          <a:p>
            <a:pPr marL="285750" indent="-285750">
              <a:buClr>
                <a:srgbClr val="2AA645"/>
              </a:buClr>
              <a:buSzPct val="100000"/>
              <a:buFont typeface="Arial" panose="020B0604020202020204" pitchFamily="34" charset="0"/>
              <a:buChar char="•"/>
            </a:pPr>
            <a:r>
              <a:rPr lang="es-ES" sz="1300" dirty="0"/>
              <a:t>Fusco, L., </a:t>
            </a:r>
            <a:r>
              <a:rPr lang="es-ES" sz="1300" dirty="0" err="1"/>
              <a:t>Nijkamp</a:t>
            </a:r>
            <a:r>
              <a:rPr lang="es-ES" sz="1300" dirty="0"/>
              <a:t>, P., y </a:t>
            </a:r>
            <a:r>
              <a:rPr lang="es-ES" sz="1300" dirty="0" err="1"/>
              <a:t>Levent</a:t>
            </a:r>
            <a:r>
              <a:rPr lang="es-ES" sz="1300" dirty="0"/>
              <a:t>, T. (2011). </a:t>
            </a:r>
            <a:r>
              <a:rPr lang="es-ES" sz="1300" i="1" dirty="0" err="1"/>
              <a:t>Sustainable</a:t>
            </a:r>
            <a:r>
              <a:rPr lang="es-ES" sz="1300" i="1" dirty="0"/>
              <a:t> City and </a:t>
            </a:r>
            <a:r>
              <a:rPr lang="es-ES" sz="1300" i="1" dirty="0" err="1"/>
              <a:t>Creativity</a:t>
            </a:r>
            <a:r>
              <a:rPr lang="es-ES" sz="1300" i="1" dirty="0"/>
              <a:t>: </a:t>
            </a:r>
            <a:r>
              <a:rPr lang="es-ES" sz="1300" i="1" dirty="0" err="1"/>
              <a:t>Promoting</a:t>
            </a:r>
            <a:r>
              <a:rPr lang="es-ES" sz="1300" i="1" dirty="0"/>
              <a:t> Creative Urban </a:t>
            </a:r>
            <a:r>
              <a:rPr lang="es-ES" sz="1300" i="1" dirty="0" err="1"/>
              <a:t>Initiatives</a:t>
            </a:r>
            <a:r>
              <a:rPr lang="es-ES" sz="1300" dirty="0"/>
              <a:t>. Inglaterra: Routledge.</a:t>
            </a:r>
          </a:p>
          <a:p>
            <a:pPr marL="285750" indent="-285750">
              <a:buClr>
                <a:srgbClr val="2AA645"/>
              </a:buClr>
              <a:buSzPct val="100000"/>
              <a:buFont typeface="Arial" panose="020B0604020202020204" pitchFamily="34" charset="0"/>
              <a:buChar char="•"/>
            </a:pPr>
            <a:endParaRPr lang="es-ES" sz="1300" dirty="0"/>
          </a:p>
          <a:p>
            <a:pPr marL="285750" indent="-285750">
              <a:buClr>
                <a:srgbClr val="2AA645"/>
              </a:buClr>
              <a:buSzPct val="100000"/>
              <a:buFont typeface="Arial" panose="020B0604020202020204" pitchFamily="34" charset="0"/>
              <a:buChar char="•"/>
            </a:pPr>
            <a:r>
              <a:rPr lang="es-ES" sz="1300" dirty="0"/>
              <a:t>Goodman, M., y </a:t>
            </a:r>
            <a:r>
              <a:rPr lang="es-ES" sz="1300" dirty="0" err="1"/>
              <a:t>Dingli</a:t>
            </a:r>
            <a:r>
              <a:rPr lang="es-ES" sz="1300" dirty="0"/>
              <a:t>, S. (2013). </a:t>
            </a:r>
            <a:r>
              <a:rPr lang="es-ES" sz="1300" i="1" dirty="0" err="1"/>
              <a:t>Creativity</a:t>
            </a:r>
            <a:r>
              <a:rPr lang="es-ES" sz="1300" i="1" dirty="0"/>
              <a:t> and </a:t>
            </a:r>
            <a:r>
              <a:rPr lang="es-ES" sz="1300" i="1" dirty="0" err="1"/>
              <a:t>Strategic</a:t>
            </a:r>
            <a:r>
              <a:rPr lang="es-ES" sz="1300" i="1" dirty="0"/>
              <a:t> </a:t>
            </a:r>
            <a:r>
              <a:rPr lang="es-ES" sz="1300" i="1" dirty="0" err="1"/>
              <a:t>Innovation</a:t>
            </a:r>
            <a:r>
              <a:rPr lang="es-ES" sz="1300" i="1" dirty="0"/>
              <a:t> Management</a:t>
            </a:r>
            <a:r>
              <a:rPr lang="es-ES" sz="1300" dirty="0"/>
              <a:t>. Inglaterra: Routledge.</a:t>
            </a:r>
          </a:p>
          <a:p>
            <a:pPr marL="285750" indent="-285750">
              <a:buClr>
                <a:srgbClr val="2AA645"/>
              </a:buClr>
              <a:buSzPct val="100000"/>
              <a:buFont typeface="Arial" panose="020B0604020202020204" pitchFamily="34" charset="0"/>
              <a:buChar char="•"/>
            </a:pPr>
            <a:endParaRPr lang="es-ES" sz="1300" dirty="0"/>
          </a:p>
          <a:p>
            <a:pPr marL="285750" indent="-285750">
              <a:buClr>
                <a:srgbClr val="2AA645"/>
              </a:buClr>
              <a:buSzPct val="100000"/>
              <a:buFont typeface="Arial" panose="020B0604020202020204" pitchFamily="34" charset="0"/>
              <a:buChar char="•"/>
            </a:pPr>
            <a:r>
              <a:rPr lang="es-ES" sz="1300" dirty="0" err="1"/>
              <a:t>Kuratko</a:t>
            </a:r>
            <a:r>
              <a:rPr lang="es-ES" sz="1300" dirty="0"/>
              <a:t>, D., </a:t>
            </a:r>
            <a:r>
              <a:rPr lang="es-ES" sz="1300" dirty="0" err="1"/>
              <a:t>Hornsby</a:t>
            </a:r>
            <a:r>
              <a:rPr lang="es-ES" sz="1300" dirty="0"/>
              <a:t>, J., y </a:t>
            </a:r>
            <a:r>
              <a:rPr lang="es-ES" sz="1300" dirty="0" err="1"/>
              <a:t>Goldsby</a:t>
            </a:r>
            <a:r>
              <a:rPr lang="es-ES" sz="1300" dirty="0"/>
              <a:t>, M. (2012). </a:t>
            </a:r>
            <a:r>
              <a:rPr lang="es-ES" sz="1300" i="1" dirty="0" err="1"/>
              <a:t>Innovation</a:t>
            </a:r>
            <a:r>
              <a:rPr lang="es-ES" sz="1300" i="1" dirty="0"/>
              <a:t> </a:t>
            </a:r>
            <a:r>
              <a:rPr lang="es-ES" sz="1300" i="1" dirty="0" err="1"/>
              <a:t>Acceleration</a:t>
            </a:r>
            <a:r>
              <a:rPr lang="es-ES" sz="1300" i="1" dirty="0"/>
              <a:t>: </a:t>
            </a:r>
            <a:r>
              <a:rPr lang="es-ES" sz="1300" i="1" dirty="0" err="1"/>
              <a:t>Transforming</a:t>
            </a:r>
            <a:r>
              <a:rPr lang="es-ES" sz="1300" i="1" dirty="0"/>
              <a:t> </a:t>
            </a:r>
            <a:r>
              <a:rPr lang="es-ES" sz="1300" i="1" dirty="0" err="1"/>
              <a:t>organizational</a:t>
            </a:r>
            <a:r>
              <a:rPr lang="es-ES" sz="1300" i="1" dirty="0"/>
              <a:t> </a:t>
            </a:r>
            <a:r>
              <a:rPr lang="es-ES" sz="1300" i="1" dirty="0" err="1"/>
              <a:t>thinking</a:t>
            </a:r>
            <a:r>
              <a:rPr lang="es-ES" sz="1300" dirty="0"/>
              <a:t>. USA: Pearson. </a:t>
            </a:r>
            <a:br>
              <a:rPr lang="es-ES" sz="1300" dirty="0"/>
            </a:br>
            <a:r>
              <a:rPr lang="es-ES" sz="1300" dirty="0"/>
              <a:t>ISBN 978-0-13-602148-3</a:t>
            </a:r>
            <a:endParaRPr lang="es-MX" sz="1300" dirty="0"/>
          </a:p>
        </p:txBody>
      </p:sp>
    </p:spTree>
    <p:extLst>
      <p:ext uri="{BB962C8B-B14F-4D97-AF65-F5344CB8AC3E}">
        <p14:creationId xmlns:p14="http://schemas.microsoft.com/office/powerpoint/2010/main" val="262132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D3F8F0B-633E-1C42-BE00-32ED647AC141}"/>
              </a:ext>
            </a:extLst>
          </p:cNvPr>
          <p:cNvSpPr txBox="1"/>
          <p:nvPr/>
        </p:nvSpPr>
        <p:spPr>
          <a:xfrm>
            <a:off x="457200" y="1304365"/>
            <a:ext cx="8229601" cy="5493812"/>
          </a:xfrm>
          <a:prstGeom prst="rect">
            <a:avLst/>
          </a:prstGeom>
          <a:noFill/>
        </p:spPr>
        <p:txBody>
          <a:bodyPr wrap="square" rtlCol="0">
            <a:spAutoFit/>
          </a:bodyPr>
          <a:lstStyle/>
          <a:p>
            <a:pPr marL="285750" indent="-285750">
              <a:buClr>
                <a:srgbClr val="2AA645"/>
              </a:buClr>
              <a:buSzPct val="100000"/>
              <a:buFont typeface="Arial" panose="020B0604020202020204" pitchFamily="34" charset="0"/>
              <a:buChar char="•"/>
            </a:pPr>
            <a:r>
              <a:rPr lang="es-ES" sz="1300" dirty="0"/>
              <a:t>Morales, M., </a:t>
            </a:r>
            <a:r>
              <a:rPr lang="es-ES" sz="1300" dirty="0" err="1"/>
              <a:t>Ortíz</a:t>
            </a:r>
            <a:r>
              <a:rPr lang="es-ES" sz="1300" dirty="0"/>
              <a:t>, C., y Arias, M. (2013). Factores determinantes de los procesos de innovación: Una mirada a la situación en Latinoamérica. </a:t>
            </a:r>
            <a:r>
              <a:rPr lang="es-ES" sz="1300" i="1" dirty="0"/>
              <a:t>Revista EAN</a:t>
            </a:r>
            <a:r>
              <a:rPr lang="es-ES" sz="1300" dirty="0"/>
              <a:t>, (72).</a:t>
            </a:r>
          </a:p>
          <a:p>
            <a:pPr marL="285750" indent="-285750">
              <a:buClr>
                <a:srgbClr val="2AA645"/>
              </a:buClr>
              <a:buSzPct val="100000"/>
              <a:buFont typeface="Arial" panose="020B0604020202020204" pitchFamily="34" charset="0"/>
              <a:buChar char="•"/>
            </a:pPr>
            <a:endParaRPr lang="es-ES" sz="1300" dirty="0"/>
          </a:p>
          <a:p>
            <a:pPr marL="285750" indent="-285750">
              <a:buClr>
                <a:srgbClr val="2AA645"/>
              </a:buClr>
              <a:buSzPct val="100000"/>
              <a:buFont typeface="Arial" panose="020B0604020202020204" pitchFamily="34" charset="0"/>
              <a:buChar char="•"/>
            </a:pPr>
            <a:r>
              <a:rPr lang="es-ES" sz="1300" dirty="0"/>
              <a:t>OMPI. (2018). </a:t>
            </a:r>
            <a:r>
              <a:rPr lang="es-ES" sz="1300" i="1" dirty="0"/>
              <a:t>Indicadores mundiales de propiedad intelectual: la presentación de solicitudes de patentes, registro de marcas y diseños industriales alcanzó nuevos niveles récord en China. </a:t>
            </a:r>
            <a:r>
              <a:rPr lang="es-ES" sz="1300" dirty="0"/>
              <a:t>Recuperado de </a:t>
            </a:r>
            <a:r>
              <a:rPr lang="es-ES" sz="1300" dirty="0">
                <a:hlinkClick r:id="rId2"/>
              </a:rPr>
              <a:t>https://tinyurl.com/yxzsfpjx</a:t>
            </a:r>
            <a:endParaRPr lang="es-ES" sz="1300" dirty="0"/>
          </a:p>
          <a:p>
            <a:pPr marL="285750" indent="-285750">
              <a:buClr>
                <a:srgbClr val="2AA645"/>
              </a:buClr>
              <a:buSzPct val="100000"/>
              <a:buFont typeface="Arial" panose="020B0604020202020204" pitchFamily="34" charset="0"/>
              <a:buChar char="•"/>
            </a:pPr>
            <a:endParaRPr lang="es-ES" sz="1300" dirty="0"/>
          </a:p>
          <a:p>
            <a:pPr marL="285750" indent="-285750">
              <a:buClr>
                <a:srgbClr val="2AA645"/>
              </a:buClr>
              <a:buSzPct val="100000"/>
              <a:buFont typeface="Arial" panose="020B0604020202020204" pitchFamily="34" charset="0"/>
              <a:buChar char="•"/>
            </a:pPr>
            <a:r>
              <a:rPr lang="es-ES" sz="1300" dirty="0"/>
              <a:t>Oppenheimer, A. (2014). </a:t>
            </a:r>
            <a:r>
              <a:rPr lang="es-ES" sz="1300" i="1" dirty="0"/>
              <a:t>¡Crear o morir! La esperanza de América Latina y las cinco claves de la innovación</a:t>
            </a:r>
            <a:r>
              <a:rPr lang="es-ES" sz="1300" dirty="0"/>
              <a:t>. México: </a:t>
            </a:r>
            <a:r>
              <a:rPr lang="es-ES" sz="1300" dirty="0" err="1"/>
              <a:t>Penguin</a:t>
            </a:r>
            <a:r>
              <a:rPr lang="es-ES" sz="1300" dirty="0"/>
              <a:t> </a:t>
            </a:r>
            <a:r>
              <a:rPr lang="es-ES" sz="1300" dirty="0" err="1"/>
              <a:t>Random</a:t>
            </a:r>
            <a:r>
              <a:rPr lang="es-ES" sz="1300" dirty="0"/>
              <a:t> House.</a:t>
            </a:r>
            <a:br>
              <a:rPr lang="es-ES" sz="1300" dirty="0"/>
            </a:br>
            <a:r>
              <a:rPr lang="es-ES" sz="1300" dirty="0"/>
              <a:t>ISBN 978-607-312-577-2.</a:t>
            </a:r>
          </a:p>
          <a:p>
            <a:pPr marL="285750" indent="-285750">
              <a:buClr>
                <a:srgbClr val="2AA645"/>
              </a:buClr>
              <a:buSzPct val="100000"/>
              <a:buFont typeface="Arial" panose="020B0604020202020204" pitchFamily="34" charset="0"/>
              <a:buChar char="•"/>
            </a:pPr>
            <a:endParaRPr lang="es-ES" sz="1300" dirty="0"/>
          </a:p>
          <a:p>
            <a:pPr marL="285750" indent="-285750">
              <a:buClr>
                <a:srgbClr val="2AA645"/>
              </a:buClr>
              <a:buSzPct val="100000"/>
              <a:buFont typeface="Arial" panose="020B0604020202020204" pitchFamily="34" charset="0"/>
              <a:buChar char="•"/>
            </a:pPr>
            <a:r>
              <a:rPr lang="es-ES" sz="1300" dirty="0" err="1"/>
              <a:t>Remolins</a:t>
            </a:r>
            <a:r>
              <a:rPr lang="es-ES" sz="1300" dirty="0"/>
              <a:t>, E. (2011). </a:t>
            </a:r>
            <a:r>
              <a:rPr lang="es-ES" sz="1300" i="1" dirty="0"/>
              <a:t>Las 9 claves de una empresa innovadora</a:t>
            </a:r>
            <a:r>
              <a:rPr lang="es-ES" sz="1300" dirty="0"/>
              <a:t>. Recuperado de http://</a:t>
            </a:r>
            <a:r>
              <a:rPr lang="es-ES" sz="1300" dirty="0" err="1"/>
              <a:t>www.lanacion.com.ar</a:t>
            </a:r>
            <a:r>
              <a:rPr lang="es-ES" sz="1300" dirty="0"/>
              <a:t>/1407567-las-9-claves-de-una-empresa-innovadora</a:t>
            </a:r>
            <a:br>
              <a:rPr lang="es-ES" sz="1300" dirty="0"/>
            </a:br>
            <a:r>
              <a:rPr lang="es-ES" sz="1300" dirty="0"/>
              <a:t>Sánchez, R. (2014). </a:t>
            </a:r>
            <a:r>
              <a:rPr lang="es-ES" sz="1300" i="1" dirty="0"/>
              <a:t>La empresa innovadora</a:t>
            </a:r>
            <a:r>
              <a:rPr lang="es-ES" sz="1300" dirty="0"/>
              <a:t>. Recuperado de </a:t>
            </a:r>
            <a:r>
              <a:rPr lang="es-ES" sz="1300" dirty="0">
                <a:hlinkClick r:id="rId3"/>
              </a:rPr>
              <a:t>http://www.forbes.com.mx/la-empresa-innovadora/</a:t>
            </a:r>
            <a:endParaRPr lang="es-ES" sz="1300" dirty="0"/>
          </a:p>
          <a:p>
            <a:pPr marL="285750" indent="-285750">
              <a:buClr>
                <a:srgbClr val="2AA645"/>
              </a:buClr>
              <a:buSzPct val="100000"/>
              <a:buFont typeface="Arial" panose="020B0604020202020204" pitchFamily="34" charset="0"/>
              <a:buChar char="•"/>
            </a:pPr>
            <a:endParaRPr lang="es-ES" sz="1300" dirty="0"/>
          </a:p>
          <a:p>
            <a:pPr marL="285750" indent="-285750">
              <a:buClr>
                <a:srgbClr val="2AA645"/>
              </a:buClr>
              <a:buSzPct val="100000"/>
              <a:buFont typeface="Arial" panose="020B0604020202020204" pitchFamily="34" charset="0"/>
              <a:buChar char="•"/>
            </a:pPr>
            <a:r>
              <a:rPr lang="es-ES" sz="1300" dirty="0" err="1"/>
              <a:t>Suñe</a:t>
            </a:r>
            <a:r>
              <a:rPr lang="es-ES" sz="1300" dirty="0"/>
              <a:t>, A., Bravo, E., Mundet, J., y Herrera, L. (2012). Buenas prácticas de innovación: un estudio exploratorio de empresas tecnológicas en el sector audiovisual español. </a:t>
            </a:r>
            <a:r>
              <a:rPr lang="es-ES" sz="1300" i="1" dirty="0"/>
              <a:t>Investigaciones Europeas de Dirección y Economía de la Empresa</a:t>
            </a:r>
            <a:r>
              <a:rPr lang="es-ES" sz="1300" dirty="0"/>
              <a:t>, 18. </a:t>
            </a:r>
          </a:p>
          <a:p>
            <a:pPr marL="285750" indent="-285750">
              <a:buClr>
                <a:srgbClr val="2AA645"/>
              </a:buClr>
              <a:buSzPct val="100000"/>
              <a:buFont typeface="Arial" panose="020B0604020202020204" pitchFamily="34" charset="0"/>
              <a:buChar char="•"/>
            </a:pPr>
            <a:endParaRPr lang="es-ES" sz="1300" dirty="0"/>
          </a:p>
          <a:p>
            <a:pPr marL="285750" indent="-285750">
              <a:buClr>
                <a:srgbClr val="2AA645"/>
              </a:buClr>
              <a:buSzPct val="100000"/>
              <a:buFont typeface="Arial" panose="020B0604020202020204" pitchFamily="34" charset="0"/>
              <a:buChar char="•"/>
            </a:pPr>
            <a:r>
              <a:rPr lang="es-ES" sz="1300" dirty="0"/>
              <a:t>Tata. (s.f.). </a:t>
            </a:r>
            <a:r>
              <a:rPr lang="es-ES" sz="1300" i="1" dirty="0" err="1"/>
              <a:t>Dare</a:t>
            </a:r>
            <a:r>
              <a:rPr lang="es-ES" sz="1300" i="1" dirty="0"/>
              <a:t> </a:t>
            </a:r>
            <a:r>
              <a:rPr lang="es-ES" sz="1300" i="1" dirty="0" err="1"/>
              <a:t>to</a:t>
            </a:r>
            <a:r>
              <a:rPr lang="es-ES" sz="1300" i="1" dirty="0"/>
              <a:t> try: </a:t>
            </a:r>
            <a:r>
              <a:rPr lang="es-ES" sz="1300" i="1" dirty="0" err="1"/>
              <a:t>An</a:t>
            </a:r>
            <a:r>
              <a:rPr lang="es-ES" sz="1300" i="1" dirty="0"/>
              <a:t> </a:t>
            </a:r>
            <a:r>
              <a:rPr lang="es-ES" sz="1300" i="1" dirty="0" err="1"/>
              <a:t>initiative</a:t>
            </a:r>
            <a:r>
              <a:rPr lang="es-ES" sz="1300" i="1" dirty="0"/>
              <a:t> </a:t>
            </a:r>
            <a:r>
              <a:rPr lang="es-ES" sz="1300" i="1" dirty="0" err="1"/>
              <a:t>to</a:t>
            </a:r>
            <a:r>
              <a:rPr lang="es-ES" sz="1300" i="1" dirty="0"/>
              <a:t> </a:t>
            </a:r>
            <a:r>
              <a:rPr lang="es-ES" sz="1300" i="1" dirty="0" err="1"/>
              <a:t>encourage</a:t>
            </a:r>
            <a:r>
              <a:rPr lang="es-ES" sz="1300" i="1" dirty="0"/>
              <a:t> disruptive </a:t>
            </a:r>
            <a:r>
              <a:rPr lang="es-ES" sz="1300" i="1" dirty="0" err="1"/>
              <a:t>innovation</a:t>
            </a:r>
            <a:r>
              <a:rPr lang="es-ES" sz="1300" dirty="0"/>
              <a:t>. Recuperado de </a:t>
            </a:r>
            <a:r>
              <a:rPr lang="es-ES" sz="1300" dirty="0">
                <a:hlinkClick r:id="rId4"/>
              </a:rPr>
              <a:t>http://summit.ispim.org/wp-content/uploads/sites/12/Narvekar.pdf</a:t>
            </a:r>
            <a:endParaRPr lang="es-ES" sz="1300" dirty="0"/>
          </a:p>
          <a:p>
            <a:pPr marL="285750" indent="-285750">
              <a:buClr>
                <a:srgbClr val="2AA645"/>
              </a:buClr>
              <a:buSzPct val="100000"/>
              <a:buFont typeface="Arial" panose="020B0604020202020204" pitchFamily="34" charset="0"/>
              <a:buChar char="•"/>
            </a:pPr>
            <a:endParaRPr lang="es-ES" sz="1300" dirty="0"/>
          </a:p>
          <a:p>
            <a:pPr marL="285750" indent="-285750">
              <a:buClr>
                <a:srgbClr val="2AA645"/>
              </a:buClr>
              <a:buSzPct val="100000"/>
              <a:buFont typeface="Arial" panose="020B0604020202020204" pitchFamily="34" charset="0"/>
              <a:buChar char="•"/>
            </a:pPr>
            <a:r>
              <a:rPr lang="es-ES" sz="1300" dirty="0" err="1"/>
              <a:t>The</a:t>
            </a:r>
            <a:r>
              <a:rPr lang="es-ES" sz="1300" dirty="0"/>
              <a:t> Walt Disney Company. (2019). </a:t>
            </a:r>
            <a:r>
              <a:rPr lang="es-ES" sz="1300" i="1" dirty="0"/>
              <a:t>ABOUT THE WALT DISNEY COMPANY.</a:t>
            </a:r>
            <a:r>
              <a:rPr lang="es-ES" sz="1300" dirty="0"/>
              <a:t> Recuperado de https://</a:t>
            </a:r>
            <a:r>
              <a:rPr lang="es-ES" sz="1300" dirty="0" err="1"/>
              <a:t>www.thewaltdisneycompany.com</a:t>
            </a:r>
            <a:r>
              <a:rPr lang="es-ES" sz="1300" dirty="0"/>
              <a:t>/</a:t>
            </a:r>
            <a:r>
              <a:rPr lang="es-ES" sz="1300" dirty="0" err="1"/>
              <a:t>about</a:t>
            </a:r>
            <a:r>
              <a:rPr lang="es-ES" sz="1300" dirty="0"/>
              <a:t>/</a:t>
            </a:r>
            <a:br>
              <a:rPr lang="es-ES" sz="1300" dirty="0"/>
            </a:br>
            <a:endParaRPr lang="es-MX" sz="1300" dirty="0"/>
          </a:p>
        </p:txBody>
      </p:sp>
    </p:spTree>
    <p:extLst>
      <p:ext uri="{BB962C8B-B14F-4D97-AF65-F5344CB8AC3E}">
        <p14:creationId xmlns:p14="http://schemas.microsoft.com/office/powerpoint/2010/main" val="391127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E438694-6C11-4C89-8F60-FA043CDE020E}"/>
              </a:ext>
            </a:extLst>
          </p:cNvPr>
          <p:cNvSpPr/>
          <p:nvPr/>
        </p:nvSpPr>
        <p:spPr>
          <a:xfrm>
            <a:off x="1866900" y="1805780"/>
            <a:ext cx="5410200" cy="3810000"/>
          </a:xfrm>
          <a:prstGeom prst="rect">
            <a:avLst/>
          </a:prstGeom>
          <a:solidFill>
            <a:schemeClr val="bg1"/>
          </a:solidFill>
          <a:ln>
            <a:noFill/>
          </a:ln>
          <a:effectLst>
            <a:outerShdw blurRad="254000" dist="381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Gráfico 7" descr="Gesto de doble toque contorno">
            <a:extLst>
              <a:ext uri="{FF2B5EF4-FFF2-40B4-BE49-F238E27FC236}">
                <a16:creationId xmlns:a16="http://schemas.microsoft.com/office/drawing/2014/main" id="{8E631703-89F0-47E3-B8E2-2BC9654AB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2600" y="4683451"/>
            <a:ext cx="914400" cy="914400"/>
          </a:xfrm>
          <a:prstGeom prst="rect">
            <a:avLst/>
          </a:prstGeom>
        </p:spPr>
      </p:pic>
      <p:sp>
        <p:nvSpPr>
          <p:cNvPr id="11" name="CuadroTexto 10">
            <a:extLst>
              <a:ext uri="{FF2B5EF4-FFF2-40B4-BE49-F238E27FC236}">
                <a16:creationId xmlns:a16="http://schemas.microsoft.com/office/drawing/2014/main" id="{CDAF1B15-08C4-40DF-8DD5-F634B5207108}"/>
              </a:ext>
            </a:extLst>
          </p:cNvPr>
          <p:cNvSpPr txBox="1"/>
          <p:nvPr/>
        </p:nvSpPr>
        <p:spPr>
          <a:xfrm>
            <a:off x="2838450" y="3534885"/>
            <a:ext cx="3467100" cy="1585049"/>
          </a:xfrm>
          <a:prstGeom prst="rect">
            <a:avLst/>
          </a:prstGeom>
          <a:noFill/>
        </p:spPr>
        <p:txBody>
          <a:bodyPr wrap="square">
            <a:spAutoFit/>
          </a:bodyPr>
          <a:lstStyle/>
          <a:p>
            <a:r>
              <a:rPr lang="es-ES" sz="1400" b="1" dirty="0"/>
              <a:t>Atención plena en la respiración</a:t>
            </a:r>
            <a:r>
              <a:rPr lang="es-ES" sz="1400" dirty="0"/>
              <a:t>​</a:t>
            </a:r>
            <a:br>
              <a:rPr lang="es-ES" sz="1400" dirty="0"/>
            </a:br>
            <a:br>
              <a:rPr lang="es-ES" sz="1400" dirty="0"/>
            </a:br>
            <a:r>
              <a:rPr lang="es-ES" sz="1400" dirty="0"/>
              <a:t>Realiza el siguiente ejercicio mental que te ayudará a mejorar tu concentración antes de empezar.</a:t>
            </a:r>
            <a:endParaRPr kumimoji="0" lang="es-MX" sz="1300" b="0" i="0" u="sng" strike="noStrike" kern="1200" cap="none" spc="0" normalizeH="0" baseline="0" noProof="0" dirty="0">
              <a:ln>
                <a:noFill/>
              </a:ln>
              <a:solidFill>
                <a:srgbClr val="F19D19">
                  <a:lumMod val="75000"/>
                </a:srgbClr>
              </a:solidFill>
              <a:effectLst/>
              <a:uLnTx/>
              <a:uFillTx/>
              <a:ea typeface="Calibri" panose="020F0502020204030204" pitchFamily="34" charset="0"/>
              <a:cs typeface="Times New Roman" panose="02020603050405020304" pitchFamily="18" charset="0"/>
            </a:endParaRPr>
          </a:p>
          <a:p>
            <a:r>
              <a:rPr lang="es-MX" sz="1400" dirty="0">
                <a:hlinkClick r:id="rId4"/>
              </a:rPr>
              <a:t>https://youtu.be/JNCVDK2thZI</a:t>
            </a:r>
            <a:endParaRPr lang="es-MX" sz="1400" dirty="0"/>
          </a:p>
          <a:p>
            <a:endParaRPr lang="es-MX" sz="1300" dirty="0">
              <a:solidFill>
                <a:srgbClr val="2AA645"/>
              </a:solidFill>
            </a:endParaRPr>
          </a:p>
        </p:txBody>
      </p:sp>
      <p:sp>
        <p:nvSpPr>
          <p:cNvPr id="5" name="Rectángulo 4">
            <a:extLst>
              <a:ext uri="{FF2B5EF4-FFF2-40B4-BE49-F238E27FC236}">
                <a16:creationId xmlns:a16="http://schemas.microsoft.com/office/drawing/2014/main" id="{5A890079-E720-A55A-AAE2-7DDE15D5CDE8}"/>
              </a:ext>
            </a:extLst>
          </p:cNvPr>
          <p:cNvSpPr/>
          <p:nvPr/>
        </p:nvSpPr>
        <p:spPr>
          <a:xfrm>
            <a:off x="457200" y="0"/>
            <a:ext cx="3429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dirty="0">
                <a:solidFill>
                  <a:schemeClr val="bg1"/>
                </a:solidFill>
                <a:effectLst/>
                <a:latin typeface="Montserrat SemiBold" panose="00000700000000000000" pitchFamily="2" charset="0"/>
                <a:ea typeface="Times New Roman" panose="02020603050405020304" pitchFamily="18" charset="0"/>
                <a:cs typeface="Times New Roman" panose="02020603050405020304" pitchFamily="18" charset="0"/>
              </a:rPr>
              <a:t>Bienestar-mindfulness</a:t>
            </a:r>
            <a:endParaRPr lang="es-MX" sz="1800" dirty="0">
              <a:solidFill>
                <a:schemeClr val="bg1"/>
              </a:solidFill>
              <a:latin typeface="Montserrat SemiBold" panose="00000700000000000000" pitchFamily="2" charset="0"/>
            </a:endParaRPr>
          </a:p>
        </p:txBody>
      </p:sp>
      <p:pic>
        <p:nvPicPr>
          <p:cNvPr id="6" name="9 Imagen" descr="LS_MINDFULNES.png">
            <a:extLst>
              <a:ext uri="{FF2B5EF4-FFF2-40B4-BE49-F238E27FC236}">
                <a16:creationId xmlns:a16="http://schemas.microsoft.com/office/drawing/2014/main" id="{6D89131A-E81D-52BD-B487-B7041785DC52}"/>
              </a:ext>
            </a:extLst>
          </p:cNvPr>
          <p:cNvPicPr>
            <a:picLocks noChangeAspect="1"/>
          </p:cNvPicPr>
          <p:nvPr/>
        </p:nvPicPr>
        <p:blipFill>
          <a:blip r:embed="rId5"/>
          <a:stretch>
            <a:fillRect/>
          </a:stretch>
        </p:blipFill>
        <p:spPr>
          <a:xfrm>
            <a:off x="2738438" y="1770391"/>
            <a:ext cx="3738562" cy="1869280"/>
          </a:xfrm>
          <a:prstGeom prst="rect">
            <a:avLst/>
          </a:prstGeom>
        </p:spPr>
      </p:pic>
    </p:spTree>
    <p:extLst>
      <p:ext uri="{BB962C8B-B14F-4D97-AF65-F5344CB8AC3E}">
        <p14:creationId xmlns:p14="http://schemas.microsoft.com/office/powerpoint/2010/main" val="412060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ítulo 45">
            <a:extLst>
              <a:ext uri="{FF2B5EF4-FFF2-40B4-BE49-F238E27FC236}">
                <a16:creationId xmlns:a16="http://schemas.microsoft.com/office/drawing/2014/main" id="{CF27A87D-1762-4285-8A34-2CF90CA2DA3D}"/>
              </a:ext>
            </a:extLst>
          </p:cNvPr>
          <p:cNvSpPr>
            <a:spLocks noGrp="1"/>
          </p:cNvSpPr>
          <p:nvPr>
            <p:ph type="title" idx="4294967295"/>
          </p:nvPr>
        </p:nvSpPr>
        <p:spPr>
          <a:xfrm>
            <a:off x="629478" y="2057400"/>
            <a:ext cx="4114800" cy="1371600"/>
          </a:xfrm>
          <a:prstGeom prst="rect">
            <a:avLst/>
          </a:prstGeom>
        </p:spPr>
        <p:txBody>
          <a:bodyPr lIns="91440" tIns="45720" rIns="91440" bIns="45720" anchor="ctr">
            <a:normAutofit fontScale="90000"/>
          </a:bodyPr>
          <a:lstStyle/>
          <a:p>
            <a:pPr algn="ctr"/>
            <a:r>
              <a:rPr lang="es-ES" sz="3200" dirty="0">
                <a:solidFill>
                  <a:schemeClr val="bg1"/>
                </a:solidFill>
              </a:rPr>
              <a:t>Técnicas y Metodologías de la Innovación</a:t>
            </a:r>
            <a:endParaRPr lang="es-MX" sz="3150" dirty="0">
              <a:solidFill>
                <a:schemeClr val="bg1"/>
              </a:solidFill>
            </a:endParaRPr>
          </a:p>
        </p:txBody>
      </p:sp>
      <p:sp>
        <p:nvSpPr>
          <p:cNvPr id="5" name="Título 45">
            <a:extLst>
              <a:ext uri="{FF2B5EF4-FFF2-40B4-BE49-F238E27FC236}">
                <a16:creationId xmlns:a16="http://schemas.microsoft.com/office/drawing/2014/main" id="{5D7D9ECA-5C87-43F9-A692-C72EF8EEFFC0}"/>
              </a:ext>
            </a:extLst>
          </p:cNvPr>
          <p:cNvSpPr txBox="1">
            <a:spLocks/>
          </p:cNvSpPr>
          <p:nvPr/>
        </p:nvSpPr>
        <p:spPr>
          <a:xfrm>
            <a:off x="1182756" y="3787913"/>
            <a:ext cx="3008244" cy="3070088"/>
          </a:xfrm>
          <a:prstGeom prst="rect">
            <a:avLst/>
          </a:prstGeom>
        </p:spPr>
        <p:txBody>
          <a:bodyPr lIns="0" tIns="0" rIns="0" bIns="0" anchor="ctr"/>
          <a:lstStyle>
            <a:lvl1pPr algn="ctr">
              <a:defRPr sz="3177" b="1" i="0">
                <a:solidFill>
                  <a:schemeClr val="bg1"/>
                </a:solidFill>
                <a:latin typeface="Montserrat"/>
                <a:ea typeface="+mj-ea"/>
                <a:cs typeface="Montserrat"/>
              </a:defRPr>
            </a:lvl1pPr>
          </a:lstStyle>
          <a:p>
            <a:pPr defTabSz="914400"/>
            <a:r>
              <a:rPr lang="es-MX" sz="1800" kern="0" dirty="0">
                <a:latin typeface="Montserrat SemiBold" panose="00000700000000000000" pitchFamily="2" charset="0"/>
              </a:rPr>
              <a:t>Semana 1</a:t>
            </a:r>
            <a:endParaRPr lang="es-MX" sz="1800" b="0" kern="0" dirty="0">
              <a:latin typeface="+mj-lt"/>
            </a:endParaRPr>
          </a:p>
        </p:txBody>
      </p:sp>
      <p:sp>
        <p:nvSpPr>
          <p:cNvPr id="8" name="object 3">
            <a:extLst>
              <a:ext uri="{FF2B5EF4-FFF2-40B4-BE49-F238E27FC236}">
                <a16:creationId xmlns:a16="http://schemas.microsoft.com/office/drawing/2014/main" id="{6D0E933A-3AD3-8668-48C7-427A8EDE2388}"/>
              </a:ext>
            </a:extLst>
          </p:cNvPr>
          <p:cNvSpPr/>
          <p:nvPr/>
        </p:nvSpPr>
        <p:spPr>
          <a:xfrm>
            <a:off x="734290" y="3810000"/>
            <a:ext cx="4017818" cy="685800"/>
          </a:xfrm>
          <a:custGeom>
            <a:avLst/>
            <a:gdLst/>
            <a:ahLst/>
            <a:cxnLst/>
            <a:rect l="l" t="t" r="r" b="b"/>
            <a:pathLst>
              <a:path w="3994785" h="591185">
                <a:moveTo>
                  <a:pt x="3698849" y="0"/>
                </a:moveTo>
                <a:lnTo>
                  <a:pt x="295376" y="0"/>
                </a:lnTo>
                <a:lnTo>
                  <a:pt x="247465" y="3865"/>
                </a:lnTo>
                <a:lnTo>
                  <a:pt x="202014" y="15058"/>
                </a:lnTo>
                <a:lnTo>
                  <a:pt x="159634" y="32969"/>
                </a:lnTo>
                <a:lnTo>
                  <a:pt x="120931" y="56990"/>
                </a:lnTo>
                <a:lnTo>
                  <a:pt x="86513" y="86513"/>
                </a:lnTo>
                <a:lnTo>
                  <a:pt x="56990" y="120931"/>
                </a:lnTo>
                <a:lnTo>
                  <a:pt x="32969" y="159634"/>
                </a:lnTo>
                <a:lnTo>
                  <a:pt x="15058" y="202014"/>
                </a:lnTo>
                <a:lnTo>
                  <a:pt x="3865" y="247465"/>
                </a:lnTo>
                <a:lnTo>
                  <a:pt x="0" y="295376"/>
                </a:lnTo>
                <a:lnTo>
                  <a:pt x="3865" y="343288"/>
                </a:lnTo>
                <a:lnTo>
                  <a:pt x="15058" y="388738"/>
                </a:lnTo>
                <a:lnTo>
                  <a:pt x="32969" y="431118"/>
                </a:lnTo>
                <a:lnTo>
                  <a:pt x="56990" y="469821"/>
                </a:lnTo>
                <a:lnTo>
                  <a:pt x="86513" y="504239"/>
                </a:lnTo>
                <a:lnTo>
                  <a:pt x="120931" y="533762"/>
                </a:lnTo>
                <a:lnTo>
                  <a:pt x="159634" y="557783"/>
                </a:lnTo>
                <a:lnTo>
                  <a:pt x="202014" y="575694"/>
                </a:lnTo>
                <a:lnTo>
                  <a:pt x="247465" y="586887"/>
                </a:lnTo>
                <a:lnTo>
                  <a:pt x="295376" y="590753"/>
                </a:lnTo>
                <a:lnTo>
                  <a:pt x="3698849" y="590753"/>
                </a:lnTo>
                <a:lnTo>
                  <a:pt x="3746764" y="586887"/>
                </a:lnTo>
                <a:lnTo>
                  <a:pt x="3792216" y="575694"/>
                </a:lnTo>
                <a:lnTo>
                  <a:pt x="3834597" y="557783"/>
                </a:lnTo>
                <a:lnTo>
                  <a:pt x="3873300" y="533762"/>
                </a:lnTo>
                <a:lnTo>
                  <a:pt x="3907716" y="504239"/>
                </a:lnTo>
                <a:lnTo>
                  <a:pt x="3937239" y="469821"/>
                </a:lnTo>
                <a:lnTo>
                  <a:pt x="3961259" y="431118"/>
                </a:lnTo>
                <a:lnTo>
                  <a:pt x="3979168" y="388738"/>
                </a:lnTo>
                <a:lnTo>
                  <a:pt x="3990360" y="343288"/>
                </a:lnTo>
                <a:lnTo>
                  <a:pt x="3994226" y="295376"/>
                </a:lnTo>
                <a:lnTo>
                  <a:pt x="3990360" y="247465"/>
                </a:lnTo>
                <a:lnTo>
                  <a:pt x="3979168" y="202014"/>
                </a:lnTo>
                <a:lnTo>
                  <a:pt x="3961259" y="159634"/>
                </a:lnTo>
                <a:lnTo>
                  <a:pt x="3937239" y="120931"/>
                </a:lnTo>
                <a:lnTo>
                  <a:pt x="3907716" y="86513"/>
                </a:lnTo>
                <a:lnTo>
                  <a:pt x="3873300" y="56990"/>
                </a:lnTo>
                <a:lnTo>
                  <a:pt x="3834597" y="32969"/>
                </a:lnTo>
                <a:lnTo>
                  <a:pt x="3792216" y="15058"/>
                </a:lnTo>
                <a:lnTo>
                  <a:pt x="3746764" y="3865"/>
                </a:lnTo>
                <a:lnTo>
                  <a:pt x="3698849" y="0"/>
                </a:lnTo>
                <a:close/>
              </a:path>
            </a:pathLst>
          </a:custGeom>
          <a:solidFill>
            <a:srgbClr val="2BA645"/>
          </a:solidFill>
        </p:spPr>
        <p:txBody>
          <a:bodyPr wrap="square" lIns="0" tIns="0" rIns="0" bIns="0" rtlCol="0"/>
          <a:lstStyle/>
          <a:p>
            <a:endParaRPr lang="es-MX" sz="1425"/>
          </a:p>
        </p:txBody>
      </p:sp>
      <p:sp>
        <p:nvSpPr>
          <p:cNvPr id="2" name="CuadroTexto 1">
            <a:extLst>
              <a:ext uri="{FF2B5EF4-FFF2-40B4-BE49-F238E27FC236}">
                <a16:creationId xmlns:a16="http://schemas.microsoft.com/office/drawing/2014/main" id="{8BE72991-42B8-4379-B6EB-7804537C358E}"/>
              </a:ext>
            </a:extLst>
          </p:cNvPr>
          <p:cNvSpPr txBox="1"/>
          <p:nvPr/>
        </p:nvSpPr>
        <p:spPr>
          <a:xfrm>
            <a:off x="1182756" y="3849469"/>
            <a:ext cx="3008244" cy="646331"/>
          </a:xfrm>
          <a:prstGeom prst="rect">
            <a:avLst/>
          </a:prstGeom>
          <a:noFill/>
        </p:spPr>
        <p:txBody>
          <a:bodyPr wrap="square" rtlCol="0" anchor="ctr">
            <a:spAutoFit/>
          </a:bodyPr>
          <a:lstStyle/>
          <a:p>
            <a:pPr algn="ctr"/>
            <a:r>
              <a:rPr lang="es-ES" dirty="0">
                <a:solidFill>
                  <a:schemeClr val="bg1">
                    <a:lumMod val="95000"/>
                  </a:schemeClr>
                </a:solidFill>
                <a:latin typeface="Montserrat SemiBold" panose="00000700000000000000" pitchFamily="2" charset="0"/>
              </a:rPr>
              <a:t>La innovación como un ecosistema</a:t>
            </a:r>
            <a:endParaRPr lang="es-MX" dirty="0">
              <a:solidFill>
                <a:schemeClr val="bg1">
                  <a:lumMod val="95000"/>
                </a:schemeClr>
              </a:solidFill>
              <a:latin typeface="Montserrat SemiBold" panose="000007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7182F80C-0111-2649-9C7A-AF9EEB690CAE}"/>
              </a:ext>
            </a:extLst>
          </p:cNvPr>
          <p:cNvSpPr txBox="1"/>
          <p:nvPr/>
        </p:nvSpPr>
        <p:spPr>
          <a:xfrm>
            <a:off x="4648199" y="1649229"/>
            <a:ext cx="4038601" cy="4493538"/>
          </a:xfrm>
          <a:prstGeom prst="rect">
            <a:avLst/>
          </a:prstGeom>
          <a:noFill/>
        </p:spPr>
        <p:txBody>
          <a:bodyPr wrap="square" rtlCol="0">
            <a:spAutoFit/>
          </a:bodyPr>
          <a:lstStyle/>
          <a:p>
            <a:r>
              <a:rPr lang="es-ES" sz="1300" dirty="0"/>
              <a:t>“</a:t>
            </a:r>
            <a:r>
              <a:rPr lang="es-ES" sz="1300" i="1" dirty="0"/>
              <a:t>La creatividad implica huir de lo obvio, lo seguro y lo previsible para producir algo novedoso”</a:t>
            </a:r>
            <a:r>
              <a:rPr lang="es-ES" sz="1300" dirty="0"/>
              <a:t>.</a:t>
            </a:r>
            <a:br>
              <a:rPr lang="es-ES" sz="1300" dirty="0"/>
            </a:br>
            <a:r>
              <a:rPr lang="es-ES" sz="1300" dirty="0"/>
              <a:t> -</a:t>
            </a:r>
            <a:r>
              <a:rPr lang="es-ES" sz="1300" dirty="0" err="1"/>
              <a:t>Joy</a:t>
            </a:r>
            <a:r>
              <a:rPr lang="es-ES" sz="1300" dirty="0"/>
              <a:t> Paul Guilford</a:t>
            </a:r>
            <a:br>
              <a:rPr lang="es-ES" sz="1300" dirty="0"/>
            </a:br>
            <a:br>
              <a:rPr lang="es-ES" sz="1300" dirty="0"/>
            </a:br>
            <a:r>
              <a:rPr lang="es-ES" sz="1300" dirty="0"/>
              <a:t>En la actualidad, las organizaciones y las </a:t>
            </a:r>
            <a:r>
              <a:rPr lang="es-ES" sz="1300" spc="-30" dirty="0"/>
              <a:t>personas buscamos ser creativos e innovadores, </a:t>
            </a:r>
            <a:r>
              <a:rPr lang="es-ES" sz="1300" dirty="0"/>
              <a:t>pero lo que sucede después de inventar ese producto </a:t>
            </a:r>
            <a:r>
              <a:rPr lang="es-ES" sz="1300" spc="-50" dirty="0" err="1"/>
              <a:t>revolúcionario</a:t>
            </a:r>
            <a:r>
              <a:rPr lang="es-ES" sz="1300" spc="-50" dirty="0"/>
              <a:t> o crear esa compañía exitosa es lo importante. </a:t>
            </a:r>
            <a:r>
              <a:rPr lang="es-ES" sz="1300" spc="-20" dirty="0"/>
              <a:t>Ya que la etapa de mantener y mejorar </a:t>
            </a:r>
            <a:r>
              <a:rPr lang="es-ES" sz="1300" spc="-70" dirty="0"/>
              <a:t>tiene más impacto en la vida de nuestros consumidores </a:t>
            </a:r>
            <a:r>
              <a:rPr lang="es-ES" sz="1300" dirty="0"/>
              <a:t>que estar generando innovación. </a:t>
            </a:r>
          </a:p>
          <a:p>
            <a:br>
              <a:rPr lang="es-ES" sz="1300" dirty="0"/>
            </a:br>
            <a:r>
              <a:rPr lang="es-ES" sz="1300" dirty="0"/>
              <a:t>La innovación dejó de ser un tema exclusivo de las áreas profesionales y así, ha migrado a nuestra área personal, permitiéndonos explorar nuevos aspectos que desconocíamos sobre nosotros mismos. Entonces, ¿de qué hablamos cuando mencionamos la innovación? ¿Crees que puedes idear este concepto?</a:t>
            </a:r>
            <a:endParaRPr lang="es-MX" sz="1300" dirty="0"/>
          </a:p>
        </p:txBody>
      </p:sp>
      <p:sp>
        <p:nvSpPr>
          <p:cNvPr id="4" name="Rectángulo 3">
            <a:extLst>
              <a:ext uri="{FF2B5EF4-FFF2-40B4-BE49-F238E27FC236}">
                <a16:creationId xmlns:a16="http://schemas.microsoft.com/office/drawing/2014/main" id="{83E5DA5E-66B0-FBAE-6211-15653814BEBD}"/>
              </a:ext>
            </a:extLst>
          </p:cNvPr>
          <p:cNvSpPr/>
          <p:nvPr/>
        </p:nvSpPr>
        <p:spPr>
          <a:xfrm>
            <a:off x="4213261" y="1295400"/>
            <a:ext cx="358739" cy="734552"/>
          </a:xfrm>
          <a:prstGeom prst="rect">
            <a:avLst/>
          </a:prstGeom>
          <a:solidFill>
            <a:srgbClr val="2CA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7C7FCAAA-5994-60EF-B4D7-45099122786C}"/>
              </a:ext>
            </a:extLst>
          </p:cNvPr>
          <p:cNvPicPr>
            <a:picLocks noChangeAspect="1"/>
          </p:cNvPicPr>
          <p:nvPr/>
        </p:nvPicPr>
        <p:blipFill>
          <a:blip r:embed="rId3">
            <a:extLst>
              <a:ext uri="{28A0092B-C50C-407E-A947-70E740481C1C}">
                <a14:useLocalDpi xmlns:a14="http://schemas.microsoft.com/office/drawing/2010/main" val="0"/>
              </a:ext>
            </a:extLst>
          </a:blip>
          <a:srcRect l="19685" r="19685"/>
          <a:stretch/>
        </p:blipFill>
        <p:spPr>
          <a:xfrm>
            <a:off x="0" y="1295400"/>
            <a:ext cx="4213261" cy="4648200"/>
          </a:xfrm>
          <a:prstGeom prst="rect">
            <a:avLst/>
          </a:prstGeom>
        </p:spPr>
      </p:pic>
    </p:spTree>
    <p:extLst>
      <p:ext uri="{BB962C8B-B14F-4D97-AF65-F5344CB8AC3E}">
        <p14:creationId xmlns:p14="http://schemas.microsoft.com/office/powerpoint/2010/main" val="316005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4">
            <a:extLst>
              <a:ext uri="{FF2B5EF4-FFF2-40B4-BE49-F238E27FC236}">
                <a16:creationId xmlns:a16="http://schemas.microsoft.com/office/drawing/2014/main" id="{10A02DB9-8E92-E557-BDB6-9A4CBE9BAA02}"/>
              </a:ext>
            </a:extLst>
          </p:cNvPr>
          <p:cNvSpPr txBox="1">
            <a:spLocks/>
          </p:cNvSpPr>
          <p:nvPr/>
        </p:nvSpPr>
        <p:spPr>
          <a:xfrm>
            <a:off x="457199" y="1295400"/>
            <a:ext cx="8229601" cy="304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solidFill>
                  <a:srgbClr val="2AA645"/>
                </a:solidFill>
              </a:rPr>
              <a:t>¿Qué es una ciudad creativa?</a:t>
            </a:r>
            <a:endParaRPr lang="es-MX" sz="1600" dirty="0">
              <a:solidFill>
                <a:srgbClr val="2AA645"/>
              </a:solidFill>
              <a:latin typeface="Montserrat SemiBold" panose="00000700000000000000" pitchFamily="2" charset="0"/>
            </a:endParaRPr>
          </a:p>
        </p:txBody>
      </p:sp>
      <p:sp>
        <p:nvSpPr>
          <p:cNvPr id="9" name="CuadroTexto 8">
            <a:extLst>
              <a:ext uri="{FF2B5EF4-FFF2-40B4-BE49-F238E27FC236}">
                <a16:creationId xmlns:a16="http://schemas.microsoft.com/office/drawing/2014/main" id="{61AA8435-3247-EEE1-9CE2-B9B97E50ECED}"/>
              </a:ext>
            </a:extLst>
          </p:cNvPr>
          <p:cNvSpPr txBox="1"/>
          <p:nvPr/>
        </p:nvSpPr>
        <p:spPr>
          <a:xfrm>
            <a:off x="457199" y="1914605"/>
            <a:ext cx="4003907" cy="2492990"/>
          </a:xfrm>
          <a:prstGeom prst="rect">
            <a:avLst/>
          </a:prstGeom>
          <a:noFill/>
        </p:spPr>
        <p:txBody>
          <a:bodyPr wrap="square" rtlCol="0">
            <a:spAutoFit/>
          </a:bodyPr>
          <a:lstStyle/>
          <a:p>
            <a:r>
              <a:rPr lang="es-ES" sz="1300" spc="-30" dirty="0"/>
              <a:t>Mundialmente, la creatividad ha tomado relevancia, </a:t>
            </a:r>
            <a:r>
              <a:rPr lang="es-ES" sz="1300" dirty="0"/>
              <a:t>desde la cultura y el arte hasta la tecnología, todo esto en pro del desarrollo social y económico. Así, </a:t>
            </a:r>
            <a:r>
              <a:rPr lang="es-ES" sz="1300" spc="-60" dirty="0"/>
              <a:t>en 2004, la UNESCO creó la Red de Ciudades Creativas, </a:t>
            </a:r>
            <a:r>
              <a:rPr lang="es-ES" sz="1300" spc="-20" dirty="0"/>
              <a:t>cuyo objetivo es enriquecer la alianza internacional </a:t>
            </a:r>
            <a:r>
              <a:rPr lang="es-ES" sz="1300" spc="-30" dirty="0"/>
              <a:t>entre ciudades conectadas a través de la creatividad como elemento esencial para la sostenibilidad.</a:t>
            </a:r>
          </a:p>
          <a:p>
            <a:endParaRPr lang="es-ES" sz="1300" dirty="0"/>
          </a:p>
          <a:p>
            <a:r>
              <a:rPr lang="es-ES" sz="1300" spc="-60" dirty="0"/>
              <a:t>Su propósito ha sido que se compartan conocimientos, </a:t>
            </a:r>
            <a:r>
              <a:rPr lang="es-ES" sz="1300" dirty="0"/>
              <a:t>experiencias, habilidades y</a:t>
            </a:r>
            <a:br>
              <a:rPr lang="es-ES" sz="1300" dirty="0"/>
            </a:br>
            <a:r>
              <a:rPr lang="es-ES" sz="1300" dirty="0"/>
              <a:t>tecnologías que las enriquezca mutuamente,</a:t>
            </a:r>
            <a:endParaRPr lang="es-MX" sz="1300" dirty="0"/>
          </a:p>
        </p:txBody>
      </p:sp>
      <p:sp>
        <p:nvSpPr>
          <p:cNvPr id="18" name="CuadroTexto 17">
            <a:extLst>
              <a:ext uri="{FF2B5EF4-FFF2-40B4-BE49-F238E27FC236}">
                <a16:creationId xmlns:a16="http://schemas.microsoft.com/office/drawing/2014/main" id="{6269D49A-C6CB-51A7-AC9D-0F4EF31BCCEB}"/>
              </a:ext>
            </a:extLst>
          </p:cNvPr>
          <p:cNvSpPr txBox="1"/>
          <p:nvPr/>
        </p:nvSpPr>
        <p:spPr>
          <a:xfrm>
            <a:off x="4666129" y="1914605"/>
            <a:ext cx="4020671" cy="2492990"/>
          </a:xfrm>
          <a:prstGeom prst="rect">
            <a:avLst/>
          </a:prstGeom>
          <a:noFill/>
        </p:spPr>
        <p:txBody>
          <a:bodyPr wrap="square" rtlCol="0">
            <a:spAutoFit/>
          </a:bodyPr>
          <a:lstStyle/>
          <a:p>
            <a:r>
              <a:rPr lang="es-ES" sz="1300" dirty="0"/>
              <a:t>así como promover productos y actividades </a:t>
            </a:r>
            <a:r>
              <a:rPr lang="es-ES" sz="1300" spc="-50" dirty="0"/>
              <a:t>culturales en el mercado nacional e internacional.</a:t>
            </a:r>
          </a:p>
          <a:p>
            <a:br>
              <a:rPr lang="es-ES" sz="1300" dirty="0"/>
            </a:br>
            <a:r>
              <a:rPr lang="es-ES" sz="1300" spc="-40" dirty="0"/>
              <a:t>Entre las principales ciudades </a:t>
            </a:r>
            <a:r>
              <a:rPr lang="es-ES" sz="1300" spc="-60" dirty="0"/>
              <a:t>que la UNESCO reconoce como creativas se encuentran </a:t>
            </a:r>
            <a:r>
              <a:rPr lang="es-ES" sz="1300" dirty="0"/>
              <a:t>Dundee (Reino Unido), Buenos Aires (Argentina), Turín (Italia), Montreal (Canadá), Kobe (Japón) y </a:t>
            </a:r>
            <a:r>
              <a:rPr lang="es-ES" sz="1300" spc="-30" dirty="0"/>
              <a:t>Bilbao (España). Entonces, ¿qué hace que una ciudad </a:t>
            </a:r>
            <a:r>
              <a:rPr lang="es-ES" sz="1300" dirty="0"/>
              <a:t>sea considerada creativa? De acuerdo </a:t>
            </a:r>
            <a:r>
              <a:rPr lang="es-ES" sz="1300" spc="-30" dirty="0"/>
              <a:t>a Fusco, </a:t>
            </a:r>
            <a:r>
              <a:rPr lang="es-ES" sz="1300" spc="-30" dirty="0" err="1"/>
              <a:t>Nijkamp</a:t>
            </a:r>
            <a:r>
              <a:rPr lang="es-ES" sz="1300" spc="-30" dirty="0"/>
              <a:t> y </a:t>
            </a:r>
            <a:r>
              <a:rPr lang="es-ES" sz="1300" spc="-30" dirty="0" err="1"/>
              <a:t>Levent</a:t>
            </a:r>
            <a:r>
              <a:rPr lang="es-ES" sz="1300" spc="-30" dirty="0"/>
              <a:t> (2011), entre algunas </a:t>
            </a:r>
            <a:r>
              <a:rPr lang="es-ES" sz="1300" dirty="0"/>
              <a:t>de las características que tienen las ciudades creativas están las siguientes.</a:t>
            </a:r>
            <a:endParaRPr lang="es-MX" sz="1300" dirty="0"/>
          </a:p>
        </p:txBody>
      </p:sp>
      <p:pic>
        <p:nvPicPr>
          <p:cNvPr id="24" name="Imagen 23">
            <a:extLst>
              <a:ext uri="{FF2B5EF4-FFF2-40B4-BE49-F238E27FC236}">
                <a16:creationId xmlns:a16="http://schemas.microsoft.com/office/drawing/2014/main" id="{C6BF30A6-CDC4-85C7-0FDB-2AEB5C039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5080447"/>
            <a:ext cx="7594600" cy="1117600"/>
          </a:xfrm>
          <a:prstGeom prst="rect">
            <a:avLst/>
          </a:prstGeom>
        </p:spPr>
      </p:pic>
    </p:spTree>
    <p:extLst>
      <p:ext uri="{BB962C8B-B14F-4D97-AF65-F5344CB8AC3E}">
        <p14:creationId xmlns:p14="http://schemas.microsoft.com/office/powerpoint/2010/main" val="386550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61AA8435-3247-EEE1-9CE2-B9B97E50ECED}"/>
              </a:ext>
            </a:extLst>
          </p:cNvPr>
          <p:cNvSpPr txBox="1"/>
          <p:nvPr/>
        </p:nvSpPr>
        <p:spPr>
          <a:xfrm>
            <a:off x="457199" y="1310640"/>
            <a:ext cx="8153401" cy="692497"/>
          </a:xfrm>
          <a:prstGeom prst="rect">
            <a:avLst/>
          </a:prstGeom>
          <a:noFill/>
        </p:spPr>
        <p:txBody>
          <a:bodyPr wrap="square" rtlCol="0">
            <a:spAutoFit/>
          </a:bodyPr>
          <a:lstStyle/>
          <a:p>
            <a:r>
              <a:rPr lang="es-ES" sz="1300" dirty="0"/>
              <a:t>De acuerdo con Oppenheimer (2014) y Fusco, </a:t>
            </a:r>
            <a:r>
              <a:rPr lang="es-ES" sz="1300" dirty="0" err="1"/>
              <a:t>Nijkamp</a:t>
            </a:r>
            <a:r>
              <a:rPr lang="es-ES" sz="1300" dirty="0"/>
              <a:t>, </a:t>
            </a:r>
            <a:r>
              <a:rPr lang="es-ES" sz="1300" dirty="0" err="1"/>
              <a:t>Levent</a:t>
            </a:r>
            <a:r>
              <a:rPr lang="es-ES" sz="1300" dirty="0"/>
              <a:t> (2011) existen múltiples factores que influyen en el proceso de transformar nuevas ideas en productos, servicios, modelos o procesos. Entre algunos de estos factores se encuentran los siguientes.</a:t>
            </a:r>
            <a:endParaRPr lang="es-MX" sz="1300" dirty="0"/>
          </a:p>
        </p:txBody>
      </p:sp>
      <p:pic>
        <p:nvPicPr>
          <p:cNvPr id="7" name="Imagen 6">
            <a:extLst>
              <a:ext uri="{FF2B5EF4-FFF2-40B4-BE49-F238E27FC236}">
                <a16:creationId xmlns:a16="http://schemas.microsoft.com/office/drawing/2014/main" id="{2C88EF83-A3F7-0A54-FB29-F9B2E7725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084" y="2048389"/>
            <a:ext cx="4503831" cy="4428611"/>
          </a:xfrm>
          <a:prstGeom prst="rect">
            <a:avLst/>
          </a:prstGeom>
        </p:spPr>
      </p:pic>
    </p:spTree>
    <p:extLst>
      <p:ext uri="{BB962C8B-B14F-4D97-AF65-F5344CB8AC3E}">
        <p14:creationId xmlns:p14="http://schemas.microsoft.com/office/powerpoint/2010/main" val="315765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D6B0739-1CF8-2FF4-F09C-F2F8C9A6710B}"/>
              </a:ext>
            </a:extLst>
          </p:cNvPr>
          <p:cNvSpPr txBox="1">
            <a:spLocks/>
          </p:cNvSpPr>
          <p:nvPr/>
        </p:nvSpPr>
        <p:spPr>
          <a:xfrm>
            <a:off x="457199" y="1295400"/>
            <a:ext cx="8229601" cy="228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solidFill>
                  <a:srgbClr val="2AA645"/>
                </a:solidFill>
              </a:rPr>
              <a:t>¿Por qué la nube es el cimiento de la innovación?</a:t>
            </a:r>
            <a:br>
              <a:rPr lang="es-ES" sz="1600" b="1" dirty="0">
                <a:solidFill>
                  <a:srgbClr val="2AA645"/>
                </a:solidFill>
              </a:rPr>
            </a:br>
            <a:endParaRPr lang="es-MX" sz="1600" dirty="0">
              <a:solidFill>
                <a:srgbClr val="2AA645"/>
              </a:solidFill>
              <a:latin typeface="Montserrat SemiBold" panose="00000700000000000000" pitchFamily="2" charset="0"/>
            </a:endParaRPr>
          </a:p>
        </p:txBody>
      </p:sp>
      <p:sp>
        <p:nvSpPr>
          <p:cNvPr id="6" name="CuadroTexto 5">
            <a:extLst>
              <a:ext uri="{FF2B5EF4-FFF2-40B4-BE49-F238E27FC236}">
                <a16:creationId xmlns:a16="http://schemas.microsoft.com/office/drawing/2014/main" id="{A327A302-55E1-5C89-F9E6-9D4DBF90E825}"/>
              </a:ext>
            </a:extLst>
          </p:cNvPr>
          <p:cNvSpPr txBox="1"/>
          <p:nvPr/>
        </p:nvSpPr>
        <p:spPr>
          <a:xfrm>
            <a:off x="457199" y="2177667"/>
            <a:ext cx="4114800" cy="3493264"/>
          </a:xfrm>
          <a:prstGeom prst="rect">
            <a:avLst/>
          </a:prstGeom>
          <a:noFill/>
        </p:spPr>
        <p:txBody>
          <a:bodyPr wrap="square" rtlCol="0">
            <a:spAutoFit/>
          </a:bodyPr>
          <a:lstStyle/>
          <a:p>
            <a:r>
              <a:rPr lang="es-ES" sz="1300" spc="-30" dirty="0"/>
              <a:t>Ya conocemos el concepto de innovación, entonces </a:t>
            </a:r>
            <a:r>
              <a:rPr lang="es-ES" sz="1300" dirty="0"/>
              <a:t>sabemos que prácticamente toda empresa que desee mantenerse vigente deberá estar pensando en transformarse constantemente y con esto buscar la manera de digitalizar sus procesos y productos, para poder colocarse en la nube. </a:t>
            </a:r>
            <a:br>
              <a:rPr lang="es-ES" sz="1300" dirty="0"/>
            </a:br>
            <a:br>
              <a:rPr lang="es-ES" sz="1300" dirty="0"/>
            </a:br>
            <a:r>
              <a:rPr lang="es-ES" sz="1300" dirty="0"/>
              <a:t>La tecnología avanza a pasos agigantados, debido </a:t>
            </a:r>
            <a:r>
              <a:rPr lang="es-ES" sz="1300" spc="-30" dirty="0"/>
              <a:t>a esto, el talento de migrar sus sistemas tradicionales a nuevas formas de infraestructura </a:t>
            </a:r>
            <a:r>
              <a:rPr lang="es-ES" sz="1300" dirty="0"/>
              <a:t>de aplicaciones y datos sigue siendo capaz de ser digital.  </a:t>
            </a:r>
            <a:br>
              <a:rPr lang="es-ES" sz="1300" dirty="0"/>
            </a:br>
            <a:br>
              <a:rPr lang="es-ES" sz="1300" dirty="0"/>
            </a:br>
            <a:r>
              <a:rPr lang="es-ES" sz="1300" dirty="0"/>
              <a:t>Entonces, hablamos también de la importancia de </a:t>
            </a:r>
            <a:r>
              <a:rPr lang="es-ES" sz="1300" spc="-50" dirty="0"/>
              <a:t>generar productos y diseños que permitan </a:t>
            </a:r>
            <a:r>
              <a:rPr lang="es-ES" sz="1300" spc="-90" dirty="0"/>
              <a:t>transformar las culturas actuales en las organizaciones.</a:t>
            </a:r>
            <a:endParaRPr lang="es-MX" sz="1300" spc="-90" dirty="0"/>
          </a:p>
        </p:txBody>
      </p:sp>
      <p:pic>
        <p:nvPicPr>
          <p:cNvPr id="4" name="Imagen 3">
            <a:extLst>
              <a:ext uri="{FF2B5EF4-FFF2-40B4-BE49-F238E27FC236}">
                <a16:creationId xmlns:a16="http://schemas.microsoft.com/office/drawing/2014/main" id="{FEB47D51-8DC3-2B32-1C7C-0A7E6336E242}"/>
              </a:ext>
            </a:extLst>
          </p:cNvPr>
          <p:cNvPicPr>
            <a:picLocks noChangeAspect="1"/>
          </p:cNvPicPr>
          <p:nvPr/>
        </p:nvPicPr>
        <p:blipFill>
          <a:blip r:embed="rId2">
            <a:extLst>
              <a:ext uri="{28A0092B-C50C-407E-A947-70E740481C1C}">
                <a14:useLocalDpi xmlns:a14="http://schemas.microsoft.com/office/drawing/2010/main" val="0"/>
              </a:ext>
            </a:extLst>
          </a:blip>
          <a:srcRect l="15225" r="15225"/>
          <a:stretch/>
        </p:blipFill>
        <p:spPr>
          <a:xfrm>
            <a:off x="4571999" y="1733066"/>
            <a:ext cx="4572000" cy="4382467"/>
          </a:xfrm>
          <a:prstGeom prst="rect">
            <a:avLst/>
          </a:prstGeom>
        </p:spPr>
      </p:pic>
    </p:spTree>
    <p:extLst>
      <p:ext uri="{BB962C8B-B14F-4D97-AF65-F5344CB8AC3E}">
        <p14:creationId xmlns:p14="http://schemas.microsoft.com/office/powerpoint/2010/main" val="368268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A55503-C2EE-9B69-C964-445B32F21383}"/>
              </a:ext>
            </a:extLst>
          </p:cNvPr>
          <p:cNvSpPr txBox="1"/>
          <p:nvPr/>
        </p:nvSpPr>
        <p:spPr>
          <a:xfrm>
            <a:off x="457200" y="1101248"/>
            <a:ext cx="3581401" cy="492443"/>
          </a:xfrm>
          <a:prstGeom prst="rect">
            <a:avLst/>
          </a:prstGeom>
          <a:noFill/>
        </p:spPr>
        <p:txBody>
          <a:bodyPr wrap="square" rtlCol="0">
            <a:spAutoFit/>
          </a:bodyPr>
          <a:lstStyle/>
          <a:p>
            <a:r>
              <a:rPr lang="es-MX" sz="1300" dirty="0">
                <a:latin typeface="Montserrat" panose="00000500000000000000" pitchFamily="2" charset="0"/>
                <a:cs typeface="Arial" panose="020B0604020202020204" pitchFamily="34" charset="0"/>
              </a:rPr>
              <a:t>Reflexiona sobre lo aprendido en el tema y responde lo siguiente.</a:t>
            </a:r>
            <a:endParaRPr lang="es-MX" sz="1300" dirty="0">
              <a:latin typeface="Montserrat" panose="00000500000000000000" pitchFamily="2" charset="0"/>
            </a:endParaRPr>
          </a:p>
        </p:txBody>
      </p:sp>
      <p:sp>
        <p:nvSpPr>
          <p:cNvPr id="7" name="CuadroTexto 6">
            <a:extLst>
              <a:ext uri="{FF2B5EF4-FFF2-40B4-BE49-F238E27FC236}">
                <a16:creationId xmlns:a16="http://schemas.microsoft.com/office/drawing/2014/main" id="{39234B4A-1173-32C0-5864-78575DBFFB22}"/>
              </a:ext>
            </a:extLst>
          </p:cNvPr>
          <p:cNvSpPr txBox="1"/>
          <p:nvPr/>
        </p:nvSpPr>
        <p:spPr>
          <a:xfrm>
            <a:off x="723899" y="1603259"/>
            <a:ext cx="3581401" cy="892552"/>
          </a:xfrm>
          <a:prstGeom prst="rect">
            <a:avLst/>
          </a:prstGeom>
          <a:noFill/>
        </p:spPr>
        <p:txBody>
          <a:bodyPr wrap="square" rtlCol="0">
            <a:spAutoFit/>
          </a:bodyPr>
          <a:lstStyle/>
          <a:p>
            <a:r>
              <a:rPr lang="es-ES" sz="1300" dirty="0">
                <a:latin typeface="Montserrat" panose="00000500000000000000" pitchFamily="2" charset="0"/>
              </a:rPr>
              <a:t>Entra al sitio de la UNESCO para revisar más información acerca de las ciudades que son consideradas creativas y da respuesta breve a lo siguiente.</a:t>
            </a:r>
            <a:endParaRPr lang="es-ES" sz="1300" dirty="0"/>
          </a:p>
        </p:txBody>
      </p:sp>
      <p:pic>
        <p:nvPicPr>
          <p:cNvPr id="8" name="Imagen 7" descr="Imagen que contiene Patrón de fondo&#10;&#10;Descripción generada automáticamente">
            <a:extLst>
              <a:ext uri="{FF2B5EF4-FFF2-40B4-BE49-F238E27FC236}">
                <a16:creationId xmlns:a16="http://schemas.microsoft.com/office/drawing/2014/main" id="{730ACD07-7106-3920-8894-611B200A3C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3" t="2" r="163" b="83395"/>
          <a:stretch/>
        </p:blipFill>
        <p:spPr>
          <a:xfrm>
            <a:off x="82800" y="1426259"/>
            <a:ext cx="1012199" cy="442800"/>
          </a:xfrm>
          <a:prstGeom prst="rect">
            <a:avLst/>
          </a:prstGeom>
        </p:spPr>
      </p:pic>
      <p:pic>
        <p:nvPicPr>
          <p:cNvPr id="9" name="Imagen 8">
            <a:extLst>
              <a:ext uri="{FF2B5EF4-FFF2-40B4-BE49-F238E27FC236}">
                <a16:creationId xmlns:a16="http://schemas.microsoft.com/office/drawing/2014/main" id="{6EAFF366-E273-29FD-6E9C-DFF357075A7C}"/>
              </a:ext>
            </a:extLst>
          </p:cNvPr>
          <p:cNvPicPr>
            <a:picLocks noChangeAspect="1"/>
          </p:cNvPicPr>
          <p:nvPr/>
        </p:nvPicPr>
        <p:blipFill>
          <a:blip r:embed="rId3">
            <a:extLst>
              <a:ext uri="{28A0092B-C50C-407E-A947-70E740481C1C}">
                <a14:useLocalDpi xmlns:a14="http://schemas.microsoft.com/office/drawing/2010/main" val="0"/>
              </a:ext>
            </a:extLst>
          </a:blip>
          <a:srcRect l="17086" r="17086"/>
          <a:stretch/>
        </p:blipFill>
        <p:spPr>
          <a:xfrm>
            <a:off x="4554254" y="1104900"/>
            <a:ext cx="4589745" cy="4648200"/>
          </a:xfrm>
          <a:prstGeom prst="rect">
            <a:avLst/>
          </a:prstGeom>
        </p:spPr>
      </p:pic>
      <p:sp>
        <p:nvSpPr>
          <p:cNvPr id="10" name="CuadroTexto 9">
            <a:extLst>
              <a:ext uri="{FF2B5EF4-FFF2-40B4-BE49-F238E27FC236}">
                <a16:creationId xmlns:a16="http://schemas.microsoft.com/office/drawing/2014/main" id="{A3CC349E-C9B7-6CA7-3426-D800C0AE5B8E}"/>
              </a:ext>
            </a:extLst>
          </p:cNvPr>
          <p:cNvSpPr txBox="1"/>
          <p:nvPr/>
        </p:nvSpPr>
        <p:spPr>
          <a:xfrm>
            <a:off x="914400" y="2573482"/>
            <a:ext cx="3390900" cy="4293483"/>
          </a:xfrm>
          <a:prstGeom prst="rect">
            <a:avLst/>
          </a:prstGeom>
          <a:noFill/>
        </p:spPr>
        <p:txBody>
          <a:bodyPr wrap="square" rtlCol="0">
            <a:spAutoFit/>
          </a:bodyPr>
          <a:lstStyle/>
          <a:p>
            <a:r>
              <a:rPr lang="es-ES" sz="1300" b="1" dirty="0">
                <a:latin typeface="Montserrat" panose="00000500000000000000" pitchFamily="2" charset="0"/>
              </a:rPr>
              <a:t>1) </a:t>
            </a:r>
            <a:r>
              <a:rPr lang="es-ES" sz="1300" dirty="0">
                <a:latin typeface="Montserrat" panose="00000500000000000000" pitchFamily="2" charset="0"/>
              </a:rPr>
              <a:t>Elige por lo menos tres ciudades que aparezcan en el mapa y concluye, ¿cuáles ciudades te gustaría visitar y por qué?</a:t>
            </a:r>
          </a:p>
          <a:p>
            <a:br>
              <a:rPr lang="es-ES" sz="1300" dirty="0">
                <a:latin typeface="Montserrat" panose="00000500000000000000" pitchFamily="2" charset="0"/>
              </a:rPr>
            </a:br>
            <a:r>
              <a:rPr lang="es-ES" sz="1300" b="1" dirty="0">
                <a:latin typeface="Montserrat" panose="00000500000000000000" pitchFamily="2" charset="0"/>
              </a:rPr>
              <a:t>2) </a:t>
            </a:r>
            <a:r>
              <a:rPr lang="es-ES" sz="1300" dirty="0">
                <a:latin typeface="Montserrat" panose="00000500000000000000" pitchFamily="2" charset="0"/>
              </a:rPr>
              <a:t>¿Qué elementos creativos, innovadores, culturales o tecnológicos tienen en común las ciudades que elegiste?</a:t>
            </a:r>
          </a:p>
          <a:p>
            <a:br>
              <a:rPr lang="es-ES" sz="1300" dirty="0">
                <a:latin typeface="Montserrat" panose="00000500000000000000" pitchFamily="2" charset="0"/>
              </a:rPr>
            </a:br>
            <a:r>
              <a:rPr lang="es-ES" sz="1300" b="1" dirty="0">
                <a:latin typeface="Montserrat" panose="00000500000000000000" pitchFamily="2" charset="0"/>
              </a:rPr>
              <a:t>3) </a:t>
            </a:r>
            <a:r>
              <a:rPr lang="es-ES" sz="1300" dirty="0">
                <a:latin typeface="Montserrat" panose="00000500000000000000" pitchFamily="2" charset="0"/>
              </a:rPr>
              <a:t>Desarrolla el concepto de ciudad creativa, mencionando además si coincides o no con el libro “Creative City </a:t>
            </a:r>
            <a:r>
              <a:rPr lang="es-ES" sz="1300" dirty="0" err="1">
                <a:latin typeface="Montserrat" panose="00000500000000000000" pitchFamily="2" charset="0"/>
              </a:rPr>
              <a:t>Perspectives</a:t>
            </a:r>
            <a:r>
              <a:rPr lang="es-ES" sz="1300" dirty="0">
                <a:latin typeface="Montserrat" panose="00000500000000000000" pitchFamily="2" charset="0"/>
              </a:rPr>
              <a:t>”, coordinado por Fonseca y </a:t>
            </a:r>
            <a:r>
              <a:rPr lang="es-ES" sz="1300" dirty="0" err="1">
                <a:latin typeface="Montserrat" panose="00000500000000000000" pitchFamily="2" charset="0"/>
              </a:rPr>
              <a:t>Kageyama</a:t>
            </a:r>
            <a:r>
              <a:rPr lang="es-ES" sz="1300" dirty="0">
                <a:latin typeface="Montserrat" panose="00000500000000000000" pitchFamily="2" charset="0"/>
              </a:rPr>
              <a:t> (2009), en el cual todos coincidieron en que la ciudad creativa es la ciudad del futuro. </a:t>
            </a:r>
            <a:br>
              <a:rPr lang="es-ES" sz="1300" dirty="0">
                <a:latin typeface="Montserrat" panose="00000500000000000000" pitchFamily="2" charset="0"/>
              </a:rPr>
            </a:br>
            <a:br>
              <a:rPr lang="es-ES" sz="1300" dirty="0">
                <a:latin typeface="Montserrat" panose="00000500000000000000" pitchFamily="2" charset="0"/>
              </a:rPr>
            </a:br>
            <a:r>
              <a:rPr lang="es-ES" sz="1300" dirty="0">
                <a:latin typeface="Montserrat" panose="00000500000000000000" pitchFamily="2" charset="0"/>
              </a:rPr>
              <a:t>UNESCO. (2021). </a:t>
            </a:r>
            <a:r>
              <a:rPr lang="es-ES" sz="1300" i="1" dirty="0">
                <a:latin typeface="Montserrat" panose="00000500000000000000" pitchFamily="2" charset="0"/>
              </a:rPr>
              <a:t>Ciudades creativas. 2021</a:t>
            </a:r>
            <a:r>
              <a:rPr lang="es-ES" sz="1300" dirty="0">
                <a:latin typeface="Montserrat" panose="00000500000000000000" pitchFamily="2" charset="0"/>
              </a:rPr>
              <a:t>, Recuperado de https://</a:t>
            </a:r>
            <a:r>
              <a:rPr lang="es-ES" sz="1300" dirty="0" err="1">
                <a:latin typeface="Montserrat" panose="00000500000000000000" pitchFamily="2" charset="0"/>
              </a:rPr>
              <a:t>es.unesco.org</a:t>
            </a:r>
            <a:r>
              <a:rPr lang="es-ES" sz="1300" dirty="0">
                <a:latin typeface="Montserrat" panose="00000500000000000000" pitchFamily="2" charset="0"/>
              </a:rPr>
              <a:t>/creative-</a:t>
            </a:r>
            <a:r>
              <a:rPr lang="es-ES" sz="1300" dirty="0" err="1">
                <a:latin typeface="Montserrat" panose="00000500000000000000" pitchFamily="2" charset="0"/>
              </a:rPr>
              <a:t>cities</a:t>
            </a:r>
            <a:r>
              <a:rPr lang="es-ES" sz="1300" dirty="0">
                <a:latin typeface="Montserrat" panose="00000500000000000000" pitchFamily="2" charset="0"/>
              </a:rPr>
              <a:t>/</a:t>
            </a:r>
            <a:endParaRPr lang="es-ES" sz="1300" dirty="0"/>
          </a:p>
        </p:txBody>
      </p:sp>
    </p:spTree>
    <p:extLst>
      <p:ext uri="{BB962C8B-B14F-4D97-AF65-F5344CB8AC3E}">
        <p14:creationId xmlns:p14="http://schemas.microsoft.com/office/powerpoint/2010/main" val="715811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45">
            <a:extLst>
              <a:ext uri="{FF2B5EF4-FFF2-40B4-BE49-F238E27FC236}">
                <a16:creationId xmlns:a16="http://schemas.microsoft.com/office/drawing/2014/main" id="{7249FEE7-13E4-96FE-8B1F-61F33390844F}"/>
              </a:ext>
            </a:extLst>
          </p:cNvPr>
          <p:cNvSpPr txBox="1">
            <a:spLocks/>
          </p:cNvSpPr>
          <p:nvPr/>
        </p:nvSpPr>
        <p:spPr>
          <a:xfrm>
            <a:off x="1182756" y="3787913"/>
            <a:ext cx="3008244" cy="3070088"/>
          </a:xfrm>
          <a:prstGeom prst="rect">
            <a:avLst/>
          </a:prstGeom>
        </p:spPr>
        <p:txBody>
          <a:bodyPr lIns="0" tIns="0" rIns="0" bIns="0" anchor="ctr"/>
          <a:lstStyle>
            <a:lvl1pPr algn="ctr">
              <a:defRPr sz="3177" b="1" i="0">
                <a:solidFill>
                  <a:schemeClr val="bg1"/>
                </a:solidFill>
                <a:latin typeface="Montserrat"/>
                <a:ea typeface="+mj-ea"/>
                <a:cs typeface="Montserrat"/>
              </a:defRPr>
            </a:lvl1pPr>
          </a:lstStyle>
          <a:p>
            <a:pPr defTabSz="914400"/>
            <a:r>
              <a:rPr lang="es-MX" sz="1800" kern="0" dirty="0">
                <a:latin typeface="Montserrat SemiBold" panose="00000700000000000000" pitchFamily="2" charset="0"/>
              </a:rPr>
              <a:t>Semana 1</a:t>
            </a:r>
            <a:endParaRPr lang="es-MX" sz="1800" b="0" kern="0" dirty="0">
              <a:latin typeface="+mj-lt"/>
            </a:endParaRPr>
          </a:p>
        </p:txBody>
      </p:sp>
      <p:sp>
        <p:nvSpPr>
          <p:cNvPr id="11" name="object 3">
            <a:extLst>
              <a:ext uri="{FF2B5EF4-FFF2-40B4-BE49-F238E27FC236}">
                <a16:creationId xmlns:a16="http://schemas.microsoft.com/office/drawing/2014/main" id="{6FD2F57C-7AEF-5D3E-B734-76D712F563FB}"/>
              </a:ext>
            </a:extLst>
          </p:cNvPr>
          <p:cNvSpPr/>
          <p:nvPr/>
        </p:nvSpPr>
        <p:spPr>
          <a:xfrm>
            <a:off x="734290" y="3810000"/>
            <a:ext cx="4017818" cy="685800"/>
          </a:xfrm>
          <a:custGeom>
            <a:avLst/>
            <a:gdLst/>
            <a:ahLst/>
            <a:cxnLst/>
            <a:rect l="l" t="t" r="r" b="b"/>
            <a:pathLst>
              <a:path w="3994785" h="591185">
                <a:moveTo>
                  <a:pt x="3698849" y="0"/>
                </a:moveTo>
                <a:lnTo>
                  <a:pt x="295376" y="0"/>
                </a:lnTo>
                <a:lnTo>
                  <a:pt x="247465" y="3865"/>
                </a:lnTo>
                <a:lnTo>
                  <a:pt x="202014" y="15058"/>
                </a:lnTo>
                <a:lnTo>
                  <a:pt x="159634" y="32969"/>
                </a:lnTo>
                <a:lnTo>
                  <a:pt x="120931" y="56990"/>
                </a:lnTo>
                <a:lnTo>
                  <a:pt x="86513" y="86513"/>
                </a:lnTo>
                <a:lnTo>
                  <a:pt x="56990" y="120931"/>
                </a:lnTo>
                <a:lnTo>
                  <a:pt x="32969" y="159634"/>
                </a:lnTo>
                <a:lnTo>
                  <a:pt x="15058" y="202014"/>
                </a:lnTo>
                <a:lnTo>
                  <a:pt x="3865" y="247465"/>
                </a:lnTo>
                <a:lnTo>
                  <a:pt x="0" y="295376"/>
                </a:lnTo>
                <a:lnTo>
                  <a:pt x="3865" y="343288"/>
                </a:lnTo>
                <a:lnTo>
                  <a:pt x="15058" y="388738"/>
                </a:lnTo>
                <a:lnTo>
                  <a:pt x="32969" y="431118"/>
                </a:lnTo>
                <a:lnTo>
                  <a:pt x="56990" y="469821"/>
                </a:lnTo>
                <a:lnTo>
                  <a:pt x="86513" y="504239"/>
                </a:lnTo>
                <a:lnTo>
                  <a:pt x="120931" y="533762"/>
                </a:lnTo>
                <a:lnTo>
                  <a:pt x="159634" y="557783"/>
                </a:lnTo>
                <a:lnTo>
                  <a:pt x="202014" y="575694"/>
                </a:lnTo>
                <a:lnTo>
                  <a:pt x="247465" y="586887"/>
                </a:lnTo>
                <a:lnTo>
                  <a:pt x="295376" y="590753"/>
                </a:lnTo>
                <a:lnTo>
                  <a:pt x="3698849" y="590753"/>
                </a:lnTo>
                <a:lnTo>
                  <a:pt x="3746764" y="586887"/>
                </a:lnTo>
                <a:lnTo>
                  <a:pt x="3792216" y="575694"/>
                </a:lnTo>
                <a:lnTo>
                  <a:pt x="3834597" y="557783"/>
                </a:lnTo>
                <a:lnTo>
                  <a:pt x="3873300" y="533762"/>
                </a:lnTo>
                <a:lnTo>
                  <a:pt x="3907716" y="504239"/>
                </a:lnTo>
                <a:lnTo>
                  <a:pt x="3937239" y="469821"/>
                </a:lnTo>
                <a:lnTo>
                  <a:pt x="3961259" y="431118"/>
                </a:lnTo>
                <a:lnTo>
                  <a:pt x="3979168" y="388738"/>
                </a:lnTo>
                <a:lnTo>
                  <a:pt x="3990360" y="343288"/>
                </a:lnTo>
                <a:lnTo>
                  <a:pt x="3994226" y="295376"/>
                </a:lnTo>
                <a:lnTo>
                  <a:pt x="3990360" y="247465"/>
                </a:lnTo>
                <a:lnTo>
                  <a:pt x="3979168" y="202014"/>
                </a:lnTo>
                <a:lnTo>
                  <a:pt x="3961259" y="159634"/>
                </a:lnTo>
                <a:lnTo>
                  <a:pt x="3937239" y="120931"/>
                </a:lnTo>
                <a:lnTo>
                  <a:pt x="3907716" y="86513"/>
                </a:lnTo>
                <a:lnTo>
                  <a:pt x="3873300" y="56990"/>
                </a:lnTo>
                <a:lnTo>
                  <a:pt x="3834597" y="32969"/>
                </a:lnTo>
                <a:lnTo>
                  <a:pt x="3792216" y="15058"/>
                </a:lnTo>
                <a:lnTo>
                  <a:pt x="3746764" y="3865"/>
                </a:lnTo>
                <a:lnTo>
                  <a:pt x="3698849" y="0"/>
                </a:lnTo>
                <a:close/>
              </a:path>
            </a:pathLst>
          </a:custGeom>
          <a:solidFill>
            <a:srgbClr val="2BA645"/>
          </a:solidFill>
        </p:spPr>
        <p:txBody>
          <a:bodyPr wrap="square" lIns="0" tIns="0" rIns="0" bIns="0" rtlCol="0"/>
          <a:lstStyle/>
          <a:p>
            <a:endParaRPr lang="es-MX" sz="1425"/>
          </a:p>
        </p:txBody>
      </p:sp>
      <p:sp>
        <p:nvSpPr>
          <p:cNvPr id="12" name="CuadroTexto 11">
            <a:extLst>
              <a:ext uri="{FF2B5EF4-FFF2-40B4-BE49-F238E27FC236}">
                <a16:creationId xmlns:a16="http://schemas.microsoft.com/office/drawing/2014/main" id="{6532A938-978C-86AF-22F4-300D86D48385}"/>
              </a:ext>
            </a:extLst>
          </p:cNvPr>
          <p:cNvSpPr txBox="1"/>
          <p:nvPr/>
        </p:nvSpPr>
        <p:spPr>
          <a:xfrm>
            <a:off x="877956" y="3849469"/>
            <a:ext cx="3770244" cy="646331"/>
          </a:xfrm>
          <a:prstGeom prst="rect">
            <a:avLst/>
          </a:prstGeom>
          <a:noFill/>
        </p:spPr>
        <p:txBody>
          <a:bodyPr wrap="square" rtlCol="0" anchor="ctr">
            <a:spAutoFit/>
          </a:bodyPr>
          <a:lstStyle/>
          <a:p>
            <a:pPr algn="ctr"/>
            <a:r>
              <a:rPr lang="es-ES" dirty="0">
                <a:solidFill>
                  <a:schemeClr val="bg1">
                    <a:lumMod val="95000"/>
                  </a:schemeClr>
                </a:solidFill>
                <a:latin typeface="Montserrat SemiBold" panose="00000700000000000000" pitchFamily="2" charset="0"/>
              </a:rPr>
              <a:t>La innovación como elemento de la cultura organizacional</a:t>
            </a:r>
            <a:endParaRPr lang="es-MX" dirty="0">
              <a:solidFill>
                <a:schemeClr val="bg1">
                  <a:lumMod val="95000"/>
                </a:schemeClr>
              </a:solidFill>
              <a:latin typeface="Montserrat SemiBold" panose="00000700000000000000" pitchFamily="2" charset="0"/>
            </a:endParaRPr>
          </a:p>
        </p:txBody>
      </p:sp>
      <p:sp>
        <p:nvSpPr>
          <p:cNvPr id="14" name="Título 45">
            <a:extLst>
              <a:ext uri="{FF2B5EF4-FFF2-40B4-BE49-F238E27FC236}">
                <a16:creationId xmlns:a16="http://schemas.microsoft.com/office/drawing/2014/main" id="{65B83FFB-D9F6-4D54-A0C2-A93CDDF34EE5}"/>
              </a:ext>
            </a:extLst>
          </p:cNvPr>
          <p:cNvSpPr txBox="1">
            <a:spLocks/>
          </p:cNvSpPr>
          <p:nvPr/>
        </p:nvSpPr>
        <p:spPr>
          <a:xfrm>
            <a:off x="629478" y="2057400"/>
            <a:ext cx="4114800" cy="1371600"/>
          </a:xfrm>
          <a:prstGeom prst="rect">
            <a:avLst/>
          </a:prstGeom>
        </p:spPr>
        <p:txBody>
          <a:bodyPr lIns="91440" tIns="45720" rIns="91440" bIns="4572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900" dirty="0">
                <a:solidFill>
                  <a:schemeClr val="bg1"/>
                </a:solidFill>
              </a:rPr>
              <a:t>Técnicas y Metodologías de la Innovación</a:t>
            </a:r>
            <a:endParaRPr lang="es-MX" sz="2900" dirty="0">
              <a:solidFill>
                <a:schemeClr val="bg1"/>
              </a:solidFill>
            </a:endParaRPr>
          </a:p>
        </p:txBody>
      </p:sp>
    </p:spTree>
    <p:extLst>
      <p:ext uri="{BB962C8B-B14F-4D97-AF65-F5344CB8AC3E}">
        <p14:creationId xmlns:p14="http://schemas.microsoft.com/office/powerpoint/2010/main" val="4220574296"/>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ertificados Premium">
      <a:majorFont>
        <a:latin typeface="Montserrat SemiBold"/>
        <a:ea typeface=""/>
        <a:cs typeface=""/>
      </a:majorFont>
      <a:minorFont>
        <a:latin typeface="Montserrat"/>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5343</TotalTime>
  <Words>2034</Words>
  <Application>Microsoft Macintosh PowerPoint</Application>
  <PresentationFormat>Presentación en pantalla (4:3)</PresentationFormat>
  <Paragraphs>91</Paragraphs>
  <Slides>16</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Jost</vt:lpstr>
      <vt:lpstr>Calibri</vt:lpstr>
      <vt:lpstr>Arial</vt:lpstr>
      <vt:lpstr>Montserrat</vt:lpstr>
      <vt:lpstr>Montserrat SemiBold</vt:lpstr>
      <vt:lpstr>Office Theme</vt:lpstr>
      <vt:lpstr>Presentación de PowerPoint</vt:lpstr>
      <vt:lpstr>Presentación de PowerPoint</vt:lpstr>
      <vt:lpstr>Técnicas y Metodologías de la Innovación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título-1</dc:title>
  <dc:creator>LIZ MALENI URIBE MARTINEZ</dc:creator>
  <cp:lastModifiedBy>IVAN ALEJANDRO ROCHA MARTINEZ</cp:lastModifiedBy>
  <cp:revision>90</cp:revision>
  <dcterms:created xsi:type="dcterms:W3CDTF">2021-06-10T22:47:14Z</dcterms:created>
  <dcterms:modified xsi:type="dcterms:W3CDTF">2022-04-25T21:47:15Z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2021-06-10T00:00:00Z</vt:filetime>
  </property>
  <property fmtid="{D5CDD505-2E9C-101B-9397-08002B2CF9AE}" pid="3" name="Creator">
    <vt:lpwstr>Adobe Illustrator 25.2 (Windows)</vt:lpwstr>
  </property>
  <property fmtid="{D5CDD505-2E9C-101B-9397-08002B2CF9AE}" pid="4" name="LastSaved">
    <vt:filetime>2021-06-10T00:00:00Z</vt:filetime>
  </property>
</Properties>
</file>