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1" r:id="rId1"/>
  </p:sldMasterIdLst>
  <p:notesMasterIdLst>
    <p:notesMasterId r:id="rId12"/>
  </p:notesMasterIdLst>
  <p:sldIdLst>
    <p:sldId id="262" r:id="rId2"/>
    <p:sldId id="291" r:id="rId3"/>
    <p:sldId id="257" r:id="rId4"/>
    <p:sldId id="466" r:id="rId5"/>
    <p:sldId id="506" r:id="rId6"/>
    <p:sldId id="507" r:id="rId7"/>
    <p:sldId id="514" r:id="rId8"/>
    <p:sldId id="482" r:id="rId9"/>
    <p:sldId id="492" r:id="rId10"/>
    <p:sldId id="480" r:id="rId11"/>
  </p:sldIdLst>
  <p:sldSz cx="9144000" cy="6858000" type="screen4x3"/>
  <p:notesSz cx="10058400" cy="77724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Montserrat" pitchFamily="2" charset="77"/>
      <p:regular r:id="rId17"/>
      <p:bold r:id="rId18"/>
      <p:italic r:id="rId19"/>
      <p:boldItalic r:id="rId20"/>
    </p:embeddedFont>
    <p:embeddedFont>
      <p:font typeface="Montserrat SemiBold" pitchFamily="2" charset="77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6" userDrawn="1">
          <p15:clr>
            <a:srgbClr val="A4A3A4"/>
          </p15:clr>
        </p15:guide>
        <p15:guide id="2" pos="336" userDrawn="1">
          <p15:clr>
            <a:srgbClr val="A4A3A4"/>
          </p15:clr>
        </p15:guide>
        <p15:guide id="3" orient="horz" pos="4080" userDrawn="1">
          <p15:clr>
            <a:srgbClr val="A4A3A4"/>
          </p15:clr>
        </p15:guide>
        <p15:guide id="4" pos="5472" userDrawn="1">
          <p15:clr>
            <a:srgbClr val="A4A3A4"/>
          </p15:clr>
        </p15:guide>
        <p15:guide id="5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EM ITZEL ALVARADO AVILA" initials="MIAA" lastIdx="1" clrIdx="0">
    <p:extLst>
      <p:ext uri="{19B8F6BF-5375-455C-9EA6-DF929625EA0E}">
        <p15:presenceInfo xmlns:p15="http://schemas.microsoft.com/office/powerpoint/2012/main" userId="S::mar.alvarado@tecmilenio.mx::6e0509cb-3edf-4873-9be9-ff661d41e7a1" providerId="AD"/>
      </p:ext>
    </p:extLst>
  </p:cmAuthor>
  <p:cmAuthor id="2" name="LIZ MALENI URIBE MARTINEZ" initials="LMUM" lastIdx="12" clrIdx="1">
    <p:extLst>
      <p:ext uri="{19B8F6BF-5375-455C-9EA6-DF929625EA0E}">
        <p15:presenceInfo xmlns:p15="http://schemas.microsoft.com/office/powerpoint/2012/main" userId="S::liz.uribe@tecmilenio.mx::1144c7cc-d6b3-4721-8f27-3425b94f0d2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745"/>
    <a:srgbClr val="2B2861"/>
    <a:srgbClr val="2AA645"/>
    <a:srgbClr val="FAD600"/>
    <a:srgbClr val="E53F1F"/>
    <a:srgbClr val="95C93E"/>
    <a:srgbClr val="2BA645"/>
    <a:srgbClr val="F10727"/>
    <a:srgbClr val="FEB42C"/>
    <a:srgbClr val="3AB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67" autoAdjust="0"/>
    <p:restoredTop sz="95579" autoAdjust="0"/>
  </p:normalViewPr>
  <p:slideViewPr>
    <p:cSldViewPr>
      <p:cViewPr>
        <p:scale>
          <a:sx n="95" d="100"/>
          <a:sy n="95" d="100"/>
        </p:scale>
        <p:origin x="456" y="240"/>
      </p:cViewPr>
      <p:guideLst>
        <p:guide orient="horz" pos="816"/>
        <p:guide pos="336"/>
        <p:guide orient="horz" pos="4080"/>
        <p:guide pos="547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1940" y="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4836D8-6E5D-4E5C-96C5-496D4F7D9C3D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F16D6BA-7F08-4832-9B1C-4E5290011BE4}">
      <dgm:prSet phldrT="[Texto]"/>
      <dgm:spPr/>
      <dgm:t>
        <a:bodyPr/>
        <a:lstStyle/>
        <a:p>
          <a:r>
            <a:rPr lang="es-ES" dirty="0"/>
            <a:t>Formular el problema</a:t>
          </a:r>
        </a:p>
      </dgm:t>
    </dgm:pt>
    <dgm:pt modelId="{A3AC3471-660A-43AC-92F7-5166EDE0DB12}" type="parTrans" cxnId="{21116157-9029-4478-B237-FBD42C41D059}">
      <dgm:prSet/>
      <dgm:spPr/>
      <dgm:t>
        <a:bodyPr/>
        <a:lstStyle/>
        <a:p>
          <a:endParaRPr lang="es-ES"/>
        </a:p>
      </dgm:t>
    </dgm:pt>
    <dgm:pt modelId="{EAEC11C7-4EB3-4708-BA7C-67F827B6CEB6}" type="sibTrans" cxnId="{21116157-9029-4478-B237-FBD42C41D059}">
      <dgm:prSet/>
      <dgm:spPr/>
      <dgm:t>
        <a:bodyPr/>
        <a:lstStyle/>
        <a:p>
          <a:endParaRPr lang="es-ES"/>
        </a:p>
      </dgm:t>
    </dgm:pt>
    <dgm:pt modelId="{346F89C3-2AD7-4C9F-89A7-D969F785C08D}">
      <dgm:prSet phldrT="[Texto]"/>
      <dgm:spPr/>
      <dgm:t>
        <a:bodyPr/>
        <a:lstStyle/>
        <a:p>
          <a:r>
            <a:rPr lang="es-ES" dirty="0"/>
            <a:t>Generalizar el problema</a:t>
          </a:r>
        </a:p>
      </dgm:t>
    </dgm:pt>
    <dgm:pt modelId="{B06B8A1A-E485-43CD-8CA3-83618D2A1B63}" type="parTrans" cxnId="{34BAAC03-F778-4EF8-B01F-45E94A6EAFD4}">
      <dgm:prSet/>
      <dgm:spPr/>
      <dgm:t>
        <a:bodyPr/>
        <a:lstStyle/>
        <a:p>
          <a:endParaRPr lang="es-ES"/>
        </a:p>
      </dgm:t>
    </dgm:pt>
    <dgm:pt modelId="{D9ECC66C-A85C-433D-85BC-2DDFBF5103A9}" type="sibTrans" cxnId="{34BAAC03-F778-4EF8-B01F-45E94A6EAFD4}">
      <dgm:prSet/>
      <dgm:spPr/>
      <dgm:t>
        <a:bodyPr/>
        <a:lstStyle/>
        <a:p>
          <a:endParaRPr lang="es-ES"/>
        </a:p>
      </dgm:t>
    </dgm:pt>
    <dgm:pt modelId="{84F16968-D0CF-4FD9-81B6-B0F5EA756465}">
      <dgm:prSet phldrT="[Texto]"/>
      <dgm:spPr/>
      <dgm:t>
        <a:bodyPr/>
        <a:lstStyle/>
        <a:p>
          <a:r>
            <a:rPr lang="es-ES" dirty="0"/>
            <a:t>Elegir</a:t>
          </a:r>
          <a:r>
            <a:rPr lang="es-ES" baseline="0" dirty="0"/>
            <a:t> y clasificar</a:t>
          </a:r>
          <a:endParaRPr lang="es-ES" dirty="0"/>
        </a:p>
      </dgm:t>
    </dgm:pt>
    <dgm:pt modelId="{0AF58AAA-89F2-41F3-9EED-394D34518D0F}" type="parTrans" cxnId="{76ECF54F-33BA-4B16-941A-447A7E21E92D}">
      <dgm:prSet/>
      <dgm:spPr/>
      <dgm:t>
        <a:bodyPr/>
        <a:lstStyle/>
        <a:p>
          <a:endParaRPr lang="es-ES"/>
        </a:p>
      </dgm:t>
    </dgm:pt>
    <dgm:pt modelId="{CD1CD487-FEC8-4735-808D-016DAD2EEEF2}" type="sibTrans" cxnId="{76ECF54F-33BA-4B16-941A-447A7E21E92D}">
      <dgm:prSet/>
      <dgm:spPr/>
      <dgm:t>
        <a:bodyPr/>
        <a:lstStyle/>
        <a:p>
          <a:endParaRPr lang="es-ES"/>
        </a:p>
      </dgm:t>
    </dgm:pt>
    <dgm:pt modelId="{B493EE6D-4BA8-41E0-B071-4C0A05FD1B79}">
      <dgm:prSet/>
      <dgm:spPr/>
      <dgm:t>
        <a:bodyPr/>
        <a:lstStyle/>
        <a:p>
          <a:r>
            <a:rPr lang="es-ES" dirty="0"/>
            <a:t>Verlo desde una nueva perspectiva</a:t>
          </a:r>
        </a:p>
      </dgm:t>
    </dgm:pt>
    <dgm:pt modelId="{4F819677-277A-458E-9BE6-CECCA09995B3}" type="parTrans" cxnId="{B910A0B3-81FF-423F-87BD-A0D4A6786C7B}">
      <dgm:prSet/>
      <dgm:spPr/>
      <dgm:t>
        <a:bodyPr/>
        <a:lstStyle/>
        <a:p>
          <a:endParaRPr lang="es-ES"/>
        </a:p>
      </dgm:t>
    </dgm:pt>
    <dgm:pt modelId="{F1A5B3C9-3EFF-433D-8EA9-CEFCF7B04A94}" type="sibTrans" cxnId="{B910A0B3-81FF-423F-87BD-A0D4A6786C7B}">
      <dgm:prSet/>
      <dgm:spPr/>
      <dgm:t>
        <a:bodyPr/>
        <a:lstStyle/>
        <a:p>
          <a:endParaRPr lang="es-ES"/>
        </a:p>
      </dgm:t>
    </dgm:pt>
    <dgm:pt modelId="{8A33158A-FC19-42EB-A00E-313DBE4FB29D}">
      <dgm:prSet phldrT="[Texto]"/>
      <dgm:spPr/>
      <dgm:t>
        <a:bodyPr/>
        <a:lstStyle/>
        <a:p>
          <a:r>
            <a:rPr lang="es-ES" dirty="0"/>
            <a:t>Decodificar</a:t>
          </a:r>
        </a:p>
      </dgm:t>
    </dgm:pt>
    <dgm:pt modelId="{73EB4BFF-6489-4D53-956F-3DFFC122AEE4}" type="parTrans" cxnId="{759DA8DD-BEBF-4B94-ADAC-76BAC1B61CB4}">
      <dgm:prSet/>
      <dgm:spPr/>
      <dgm:t>
        <a:bodyPr/>
        <a:lstStyle/>
        <a:p>
          <a:endParaRPr lang="es-ES"/>
        </a:p>
      </dgm:t>
    </dgm:pt>
    <dgm:pt modelId="{080454B9-1981-432F-97C9-E138A2079E63}" type="sibTrans" cxnId="{759DA8DD-BEBF-4B94-ADAC-76BAC1B61CB4}">
      <dgm:prSet/>
      <dgm:spPr/>
      <dgm:t>
        <a:bodyPr/>
        <a:lstStyle/>
        <a:p>
          <a:endParaRPr lang="es-ES"/>
        </a:p>
      </dgm:t>
    </dgm:pt>
    <dgm:pt modelId="{8FD225DA-6735-4B48-B24E-DB080FD555D6}">
      <dgm:prSet phldrT="[Texto]"/>
      <dgm:spPr/>
      <dgm:t>
        <a:bodyPr/>
        <a:lstStyle/>
        <a:p>
          <a:r>
            <a:rPr lang="es-ES" dirty="0"/>
            <a:t>Desarrollar la solución</a:t>
          </a:r>
        </a:p>
      </dgm:t>
    </dgm:pt>
    <dgm:pt modelId="{E9478F9D-FC30-4CFE-9DBC-80252A963925}" type="parTrans" cxnId="{69929C8A-92F7-4A7D-8FB1-5596ADC3C0EC}">
      <dgm:prSet/>
      <dgm:spPr/>
      <dgm:t>
        <a:bodyPr/>
        <a:lstStyle/>
        <a:p>
          <a:endParaRPr lang="es-ES"/>
        </a:p>
      </dgm:t>
    </dgm:pt>
    <dgm:pt modelId="{7A6F8A8A-915F-4020-9042-2E918427DEE1}" type="sibTrans" cxnId="{69929C8A-92F7-4A7D-8FB1-5596ADC3C0EC}">
      <dgm:prSet/>
      <dgm:spPr/>
      <dgm:t>
        <a:bodyPr/>
        <a:lstStyle/>
        <a:p>
          <a:endParaRPr lang="es-ES"/>
        </a:p>
      </dgm:t>
    </dgm:pt>
    <dgm:pt modelId="{8D92C520-A0E0-4643-A65C-C9FB70BA1331}" type="pres">
      <dgm:prSet presAssocID="{E44836D8-6E5D-4E5C-96C5-496D4F7D9C3D}" presName="rootnode" presStyleCnt="0">
        <dgm:presLayoutVars>
          <dgm:chMax/>
          <dgm:chPref/>
          <dgm:dir/>
          <dgm:animLvl val="lvl"/>
        </dgm:presLayoutVars>
      </dgm:prSet>
      <dgm:spPr/>
    </dgm:pt>
    <dgm:pt modelId="{2C6D72DB-8755-47ED-A541-C463A6447F82}" type="pres">
      <dgm:prSet presAssocID="{AF16D6BA-7F08-4832-9B1C-4E5290011BE4}" presName="composite" presStyleCnt="0"/>
      <dgm:spPr/>
    </dgm:pt>
    <dgm:pt modelId="{072E5C09-DBDD-4146-A418-EB5674BAF020}" type="pres">
      <dgm:prSet presAssocID="{AF16D6BA-7F08-4832-9B1C-4E5290011BE4}" presName="bentUpArrow1" presStyleLbl="alignImgPlace1" presStyleIdx="0" presStyleCnt="5"/>
      <dgm:spPr/>
    </dgm:pt>
    <dgm:pt modelId="{4A943E6C-CEDD-41D6-8321-639A06229530}" type="pres">
      <dgm:prSet presAssocID="{AF16D6BA-7F08-4832-9B1C-4E5290011BE4}" presName="ParentText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E063BBE9-6C8F-4F55-AC81-C7662F437235}" type="pres">
      <dgm:prSet presAssocID="{AF16D6BA-7F08-4832-9B1C-4E5290011BE4}" presName="Child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7CE20748-1BB1-4D51-8351-0E278D6E7370}" type="pres">
      <dgm:prSet presAssocID="{EAEC11C7-4EB3-4708-BA7C-67F827B6CEB6}" presName="sibTrans" presStyleCnt="0"/>
      <dgm:spPr/>
    </dgm:pt>
    <dgm:pt modelId="{4FA174D8-2BEE-453B-928E-2381916A1379}" type="pres">
      <dgm:prSet presAssocID="{346F89C3-2AD7-4C9F-89A7-D969F785C08D}" presName="composite" presStyleCnt="0"/>
      <dgm:spPr/>
    </dgm:pt>
    <dgm:pt modelId="{A9AB0715-5D2F-40C9-BA5F-C832A1780498}" type="pres">
      <dgm:prSet presAssocID="{346F89C3-2AD7-4C9F-89A7-D969F785C08D}" presName="bentUpArrow1" presStyleLbl="alignImgPlace1" presStyleIdx="1" presStyleCnt="5"/>
      <dgm:spPr/>
    </dgm:pt>
    <dgm:pt modelId="{E41A5EA3-C4B5-49E3-B427-9D9FC3F5AD3B}" type="pres">
      <dgm:prSet presAssocID="{346F89C3-2AD7-4C9F-89A7-D969F785C08D}" presName="ParentText" presStyleLbl="node1" presStyleIdx="1" presStyleCnt="6">
        <dgm:presLayoutVars>
          <dgm:chMax val="1"/>
          <dgm:chPref val="1"/>
          <dgm:bulletEnabled val="1"/>
        </dgm:presLayoutVars>
      </dgm:prSet>
      <dgm:spPr/>
    </dgm:pt>
    <dgm:pt modelId="{3625CFB3-BBF0-4D59-AAA3-887BC417E093}" type="pres">
      <dgm:prSet presAssocID="{346F89C3-2AD7-4C9F-89A7-D969F785C08D}" presName="Child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956DCAFE-627E-445D-B61E-2A96361C5546}" type="pres">
      <dgm:prSet presAssocID="{D9ECC66C-A85C-433D-85BC-2DDFBF5103A9}" presName="sibTrans" presStyleCnt="0"/>
      <dgm:spPr/>
    </dgm:pt>
    <dgm:pt modelId="{7BFE2A56-3FA1-411D-B7E2-47ABE1F2D591}" type="pres">
      <dgm:prSet presAssocID="{B493EE6D-4BA8-41E0-B071-4C0A05FD1B79}" presName="composite" presStyleCnt="0"/>
      <dgm:spPr/>
    </dgm:pt>
    <dgm:pt modelId="{E6F570ED-F6E6-4AE5-BE95-D0A2473BB296}" type="pres">
      <dgm:prSet presAssocID="{B493EE6D-4BA8-41E0-B071-4C0A05FD1B79}" presName="bentUpArrow1" presStyleLbl="alignImgPlace1" presStyleIdx="2" presStyleCnt="5"/>
      <dgm:spPr/>
    </dgm:pt>
    <dgm:pt modelId="{3740E758-056D-47B4-BA15-83AD2A59A07F}" type="pres">
      <dgm:prSet presAssocID="{B493EE6D-4BA8-41E0-B071-4C0A05FD1B79}" presName="ParentText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88158A81-F153-4AA3-B7B5-EEF510A25522}" type="pres">
      <dgm:prSet presAssocID="{B493EE6D-4BA8-41E0-B071-4C0A05FD1B79}" presName="Child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D0740CF3-E9E8-4D8C-A2A7-D2925794584A}" type="pres">
      <dgm:prSet presAssocID="{F1A5B3C9-3EFF-433D-8EA9-CEFCF7B04A94}" presName="sibTrans" presStyleCnt="0"/>
      <dgm:spPr/>
    </dgm:pt>
    <dgm:pt modelId="{8BA0804F-47E1-467A-9070-9E96FC8ECD21}" type="pres">
      <dgm:prSet presAssocID="{84F16968-D0CF-4FD9-81B6-B0F5EA756465}" presName="composite" presStyleCnt="0"/>
      <dgm:spPr/>
    </dgm:pt>
    <dgm:pt modelId="{795BE125-C1DA-42A8-AFF0-9D7201E19980}" type="pres">
      <dgm:prSet presAssocID="{84F16968-D0CF-4FD9-81B6-B0F5EA756465}" presName="bentUpArrow1" presStyleLbl="alignImgPlace1" presStyleIdx="3" presStyleCnt="5"/>
      <dgm:spPr/>
    </dgm:pt>
    <dgm:pt modelId="{D567A68A-0726-4486-9301-61193570880B}" type="pres">
      <dgm:prSet presAssocID="{84F16968-D0CF-4FD9-81B6-B0F5EA756465}" presName="ParentText" presStyleLbl="node1" presStyleIdx="3" presStyleCnt="6">
        <dgm:presLayoutVars>
          <dgm:chMax val="1"/>
          <dgm:chPref val="1"/>
          <dgm:bulletEnabled val="1"/>
        </dgm:presLayoutVars>
      </dgm:prSet>
      <dgm:spPr/>
    </dgm:pt>
    <dgm:pt modelId="{3E8C6611-2AF9-479D-860C-CC5AD7A8F565}" type="pres">
      <dgm:prSet presAssocID="{84F16968-D0CF-4FD9-81B6-B0F5EA756465}" presName="Child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68F0608F-AB74-4B5B-9B14-F7132D7AE058}" type="pres">
      <dgm:prSet presAssocID="{CD1CD487-FEC8-4735-808D-016DAD2EEEF2}" presName="sibTrans" presStyleCnt="0"/>
      <dgm:spPr/>
    </dgm:pt>
    <dgm:pt modelId="{247D6BA5-DDF2-47CB-968F-C04815831E09}" type="pres">
      <dgm:prSet presAssocID="{8A33158A-FC19-42EB-A00E-313DBE4FB29D}" presName="composite" presStyleCnt="0"/>
      <dgm:spPr/>
    </dgm:pt>
    <dgm:pt modelId="{068CA35C-D4D3-4283-8098-86868516B1FB}" type="pres">
      <dgm:prSet presAssocID="{8A33158A-FC19-42EB-A00E-313DBE4FB29D}" presName="bentUpArrow1" presStyleLbl="alignImgPlace1" presStyleIdx="4" presStyleCnt="5"/>
      <dgm:spPr/>
    </dgm:pt>
    <dgm:pt modelId="{F550BC6E-3598-4D4C-AE0F-6C9826C965F5}" type="pres">
      <dgm:prSet presAssocID="{8A33158A-FC19-42EB-A00E-313DBE4FB29D}" presName="ParentText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27084C5D-64F3-49E2-A466-9E6125E9EA25}" type="pres">
      <dgm:prSet presAssocID="{8A33158A-FC19-42EB-A00E-313DBE4FB29D}" presName="ChildText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A7199BF5-DC23-476C-B08B-4FD8D82259ED}" type="pres">
      <dgm:prSet presAssocID="{080454B9-1981-432F-97C9-E138A2079E63}" presName="sibTrans" presStyleCnt="0"/>
      <dgm:spPr/>
    </dgm:pt>
    <dgm:pt modelId="{692357FE-37A7-40A7-AC0A-C5CD198168B8}" type="pres">
      <dgm:prSet presAssocID="{8FD225DA-6735-4B48-B24E-DB080FD555D6}" presName="composite" presStyleCnt="0"/>
      <dgm:spPr/>
    </dgm:pt>
    <dgm:pt modelId="{B8ACBE76-7A95-42CF-9186-9A8B284B8B99}" type="pres">
      <dgm:prSet presAssocID="{8FD225DA-6735-4B48-B24E-DB080FD555D6}" presName="ParentText" presStyleLbl="node1" presStyleIdx="5" presStyleCnt="6">
        <dgm:presLayoutVars>
          <dgm:chMax val="1"/>
          <dgm:chPref val="1"/>
          <dgm:bulletEnabled val="1"/>
        </dgm:presLayoutVars>
      </dgm:prSet>
      <dgm:spPr/>
    </dgm:pt>
  </dgm:ptLst>
  <dgm:cxnLst>
    <dgm:cxn modelId="{34BAAC03-F778-4EF8-B01F-45E94A6EAFD4}" srcId="{E44836D8-6E5D-4E5C-96C5-496D4F7D9C3D}" destId="{346F89C3-2AD7-4C9F-89A7-D969F785C08D}" srcOrd="1" destOrd="0" parTransId="{B06B8A1A-E485-43CD-8CA3-83618D2A1B63}" sibTransId="{D9ECC66C-A85C-433D-85BC-2DDFBF5103A9}"/>
    <dgm:cxn modelId="{8AAC1E2D-C1B8-4BA7-850B-CE54B04D3DF8}" type="presOf" srcId="{AF16D6BA-7F08-4832-9B1C-4E5290011BE4}" destId="{4A943E6C-CEDD-41D6-8321-639A06229530}" srcOrd="0" destOrd="0" presId="urn:microsoft.com/office/officeart/2005/8/layout/StepDownProcess"/>
    <dgm:cxn modelId="{2EF34F34-85F6-40C4-945B-F9CF3A72C0B7}" type="presOf" srcId="{B493EE6D-4BA8-41E0-B071-4C0A05FD1B79}" destId="{3740E758-056D-47B4-BA15-83AD2A59A07F}" srcOrd="0" destOrd="0" presId="urn:microsoft.com/office/officeart/2005/8/layout/StepDownProcess"/>
    <dgm:cxn modelId="{76ECF54F-33BA-4B16-941A-447A7E21E92D}" srcId="{E44836D8-6E5D-4E5C-96C5-496D4F7D9C3D}" destId="{84F16968-D0CF-4FD9-81B6-B0F5EA756465}" srcOrd="3" destOrd="0" parTransId="{0AF58AAA-89F2-41F3-9EED-394D34518D0F}" sibTransId="{CD1CD487-FEC8-4735-808D-016DAD2EEEF2}"/>
    <dgm:cxn modelId="{7BE06C56-8D0A-4605-9A64-AA43DFC3A779}" type="presOf" srcId="{84F16968-D0CF-4FD9-81B6-B0F5EA756465}" destId="{D567A68A-0726-4486-9301-61193570880B}" srcOrd="0" destOrd="0" presId="urn:microsoft.com/office/officeart/2005/8/layout/StepDownProcess"/>
    <dgm:cxn modelId="{21116157-9029-4478-B237-FBD42C41D059}" srcId="{E44836D8-6E5D-4E5C-96C5-496D4F7D9C3D}" destId="{AF16D6BA-7F08-4832-9B1C-4E5290011BE4}" srcOrd="0" destOrd="0" parTransId="{A3AC3471-660A-43AC-92F7-5166EDE0DB12}" sibTransId="{EAEC11C7-4EB3-4708-BA7C-67F827B6CEB6}"/>
    <dgm:cxn modelId="{3B1F5169-AB5C-411C-B0C6-A1A1FD4CEFDB}" type="presOf" srcId="{8FD225DA-6735-4B48-B24E-DB080FD555D6}" destId="{B8ACBE76-7A95-42CF-9186-9A8B284B8B99}" srcOrd="0" destOrd="0" presId="urn:microsoft.com/office/officeart/2005/8/layout/StepDownProcess"/>
    <dgm:cxn modelId="{69929C8A-92F7-4A7D-8FB1-5596ADC3C0EC}" srcId="{E44836D8-6E5D-4E5C-96C5-496D4F7D9C3D}" destId="{8FD225DA-6735-4B48-B24E-DB080FD555D6}" srcOrd="5" destOrd="0" parTransId="{E9478F9D-FC30-4CFE-9DBC-80252A963925}" sibTransId="{7A6F8A8A-915F-4020-9042-2E918427DEE1}"/>
    <dgm:cxn modelId="{F5611994-BC90-4675-B83C-98341A59951D}" type="presOf" srcId="{8A33158A-FC19-42EB-A00E-313DBE4FB29D}" destId="{F550BC6E-3598-4D4C-AE0F-6C9826C965F5}" srcOrd="0" destOrd="0" presId="urn:microsoft.com/office/officeart/2005/8/layout/StepDownProcess"/>
    <dgm:cxn modelId="{B910A0B3-81FF-423F-87BD-A0D4A6786C7B}" srcId="{E44836D8-6E5D-4E5C-96C5-496D4F7D9C3D}" destId="{B493EE6D-4BA8-41E0-B071-4C0A05FD1B79}" srcOrd="2" destOrd="0" parTransId="{4F819677-277A-458E-9BE6-CECCA09995B3}" sibTransId="{F1A5B3C9-3EFF-433D-8EA9-CEFCF7B04A94}"/>
    <dgm:cxn modelId="{DA4862CB-4E0A-465D-9AAE-21B86513592A}" type="presOf" srcId="{346F89C3-2AD7-4C9F-89A7-D969F785C08D}" destId="{E41A5EA3-C4B5-49E3-B427-9D9FC3F5AD3B}" srcOrd="0" destOrd="0" presId="urn:microsoft.com/office/officeart/2005/8/layout/StepDownProcess"/>
    <dgm:cxn modelId="{759DA8DD-BEBF-4B94-ADAC-76BAC1B61CB4}" srcId="{E44836D8-6E5D-4E5C-96C5-496D4F7D9C3D}" destId="{8A33158A-FC19-42EB-A00E-313DBE4FB29D}" srcOrd="4" destOrd="0" parTransId="{73EB4BFF-6489-4D53-956F-3DFFC122AEE4}" sibTransId="{080454B9-1981-432F-97C9-E138A2079E63}"/>
    <dgm:cxn modelId="{1B8BB4F0-DB4D-4900-B43C-CC942781390D}" type="presOf" srcId="{E44836D8-6E5D-4E5C-96C5-496D4F7D9C3D}" destId="{8D92C520-A0E0-4643-A65C-C9FB70BA1331}" srcOrd="0" destOrd="0" presId="urn:microsoft.com/office/officeart/2005/8/layout/StepDownProcess"/>
    <dgm:cxn modelId="{F6D27373-DDF0-41F6-A3F7-CEDB95651801}" type="presParOf" srcId="{8D92C520-A0E0-4643-A65C-C9FB70BA1331}" destId="{2C6D72DB-8755-47ED-A541-C463A6447F82}" srcOrd="0" destOrd="0" presId="urn:microsoft.com/office/officeart/2005/8/layout/StepDownProcess"/>
    <dgm:cxn modelId="{0DEB5CCD-980B-41BE-BE46-59826452FD0E}" type="presParOf" srcId="{2C6D72DB-8755-47ED-A541-C463A6447F82}" destId="{072E5C09-DBDD-4146-A418-EB5674BAF020}" srcOrd="0" destOrd="0" presId="urn:microsoft.com/office/officeart/2005/8/layout/StepDownProcess"/>
    <dgm:cxn modelId="{C7BA7734-9863-445E-970A-CA619AC43C24}" type="presParOf" srcId="{2C6D72DB-8755-47ED-A541-C463A6447F82}" destId="{4A943E6C-CEDD-41D6-8321-639A06229530}" srcOrd="1" destOrd="0" presId="urn:microsoft.com/office/officeart/2005/8/layout/StepDownProcess"/>
    <dgm:cxn modelId="{2E8DB456-DB18-4118-AA1A-7BA752548F5E}" type="presParOf" srcId="{2C6D72DB-8755-47ED-A541-C463A6447F82}" destId="{E063BBE9-6C8F-4F55-AC81-C7662F437235}" srcOrd="2" destOrd="0" presId="urn:microsoft.com/office/officeart/2005/8/layout/StepDownProcess"/>
    <dgm:cxn modelId="{0F9E7C25-E67E-4322-8275-49A543201A97}" type="presParOf" srcId="{8D92C520-A0E0-4643-A65C-C9FB70BA1331}" destId="{7CE20748-1BB1-4D51-8351-0E278D6E7370}" srcOrd="1" destOrd="0" presId="urn:microsoft.com/office/officeart/2005/8/layout/StepDownProcess"/>
    <dgm:cxn modelId="{51ADA214-877A-412E-BA43-148C2876839B}" type="presParOf" srcId="{8D92C520-A0E0-4643-A65C-C9FB70BA1331}" destId="{4FA174D8-2BEE-453B-928E-2381916A1379}" srcOrd="2" destOrd="0" presId="urn:microsoft.com/office/officeart/2005/8/layout/StepDownProcess"/>
    <dgm:cxn modelId="{0347DD4F-864B-46EC-9D65-07044E17CAD8}" type="presParOf" srcId="{4FA174D8-2BEE-453B-928E-2381916A1379}" destId="{A9AB0715-5D2F-40C9-BA5F-C832A1780498}" srcOrd="0" destOrd="0" presId="urn:microsoft.com/office/officeart/2005/8/layout/StepDownProcess"/>
    <dgm:cxn modelId="{F9DDCB4E-A3ED-4D71-986B-A16276C9C581}" type="presParOf" srcId="{4FA174D8-2BEE-453B-928E-2381916A1379}" destId="{E41A5EA3-C4B5-49E3-B427-9D9FC3F5AD3B}" srcOrd="1" destOrd="0" presId="urn:microsoft.com/office/officeart/2005/8/layout/StepDownProcess"/>
    <dgm:cxn modelId="{4E43E2CA-5991-4625-BC2E-24CE482F636A}" type="presParOf" srcId="{4FA174D8-2BEE-453B-928E-2381916A1379}" destId="{3625CFB3-BBF0-4D59-AAA3-887BC417E093}" srcOrd="2" destOrd="0" presId="urn:microsoft.com/office/officeart/2005/8/layout/StepDownProcess"/>
    <dgm:cxn modelId="{8E79ADBF-6501-4D80-8A83-8CBB2D8A9F6F}" type="presParOf" srcId="{8D92C520-A0E0-4643-A65C-C9FB70BA1331}" destId="{956DCAFE-627E-445D-B61E-2A96361C5546}" srcOrd="3" destOrd="0" presId="urn:microsoft.com/office/officeart/2005/8/layout/StepDownProcess"/>
    <dgm:cxn modelId="{4C650A3B-C74A-43E6-97C9-CF96F4EC5085}" type="presParOf" srcId="{8D92C520-A0E0-4643-A65C-C9FB70BA1331}" destId="{7BFE2A56-3FA1-411D-B7E2-47ABE1F2D591}" srcOrd="4" destOrd="0" presId="urn:microsoft.com/office/officeart/2005/8/layout/StepDownProcess"/>
    <dgm:cxn modelId="{745F065C-8EE7-4F0D-8FC1-0CE4E9E0B295}" type="presParOf" srcId="{7BFE2A56-3FA1-411D-B7E2-47ABE1F2D591}" destId="{E6F570ED-F6E6-4AE5-BE95-D0A2473BB296}" srcOrd="0" destOrd="0" presId="urn:microsoft.com/office/officeart/2005/8/layout/StepDownProcess"/>
    <dgm:cxn modelId="{3D4E54B9-F82F-4320-A1FA-BB13219B03E7}" type="presParOf" srcId="{7BFE2A56-3FA1-411D-B7E2-47ABE1F2D591}" destId="{3740E758-056D-47B4-BA15-83AD2A59A07F}" srcOrd="1" destOrd="0" presId="urn:microsoft.com/office/officeart/2005/8/layout/StepDownProcess"/>
    <dgm:cxn modelId="{B433A5C9-5020-4469-8548-F34D9FB3BA78}" type="presParOf" srcId="{7BFE2A56-3FA1-411D-B7E2-47ABE1F2D591}" destId="{88158A81-F153-4AA3-B7B5-EEF510A25522}" srcOrd="2" destOrd="0" presId="urn:microsoft.com/office/officeart/2005/8/layout/StepDownProcess"/>
    <dgm:cxn modelId="{649982DD-F282-4EDB-B44C-E193904D82D2}" type="presParOf" srcId="{8D92C520-A0E0-4643-A65C-C9FB70BA1331}" destId="{D0740CF3-E9E8-4D8C-A2A7-D2925794584A}" srcOrd="5" destOrd="0" presId="urn:microsoft.com/office/officeart/2005/8/layout/StepDownProcess"/>
    <dgm:cxn modelId="{1243934B-8534-45E6-BA97-2EAF3D44BDF1}" type="presParOf" srcId="{8D92C520-A0E0-4643-A65C-C9FB70BA1331}" destId="{8BA0804F-47E1-467A-9070-9E96FC8ECD21}" srcOrd="6" destOrd="0" presId="urn:microsoft.com/office/officeart/2005/8/layout/StepDownProcess"/>
    <dgm:cxn modelId="{F584F108-517A-40E0-B26E-0075ED2465A7}" type="presParOf" srcId="{8BA0804F-47E1-467A-9070-9E96FC8ECD21}" destId="{795BE125-C1DA-42A8-AFF0-9D7201E19980}" srcOrd="0" destOrd="0" presId="urn:microsoft.com/office/officeart/2005/8/layout/StepDownProcess"/>
    <dgm:cxn modelId="{55F92D8A-DDB9-4A6E-B743-A92A6CEF350E}" type="presParOf" srcId="{8BA0804F-47E1-467A-9070-9E96FC8ECD21}" destId="{D567A68A-0726-4486-9301-61193570880B}" srcOrd="1" destOrd="0" presId="urn:microsoft.com/office/officeart/2005/8/layout/StepDownProcess"/>
    <dgm:cxn modelId="{EB56A959-6134-4325-9C2C-A92F882CF06A}" type="presParOf" srcId="{8BA0804F-47E1-467A-9070-9E96FC8ECD21}" destId="{3E8C6611-2AF9-479D-860C-CC5AD7A8F565}" srcOrd="2" destOrd="0" presId="urn:microsoft.com/office/officeart/2005/8/layout/StepDownProcess"/>
    <dgm:cxn modelId="{15F93385-5D10-4F5D-8756-17340F38DC5E}" type="presParOf" srcId="{8D92C520-A0E0-4643-A65C-C9FB70BA1331}" destId="{68F0608F-AB74-4B5B-9B14-F7132D7AE058}" srcOrd="7" destOrd="0" presId="urn:microsoft.com/office/officeart/2005/8/layout/StepDownProcess"/>
    <dgm:cxn modelId="{2736A22B-BDB8-4967-8EB8-C26320C6C803}" type="presParOf" srcId="{8D92C520-A0E0-4643-A65C-C9FB70BA1331}" destId="{247D6BA5-DDF2-47CB-968F-C04815831E09}" srcOrd="8" destOrd="0" presId="urn:microsoft.com/office/officeart/2005/8/layout/StepDownProcess"/>
    <dgm:cxn modelId="{75681588-2A88-4B14-969B-DD9A384D7674}" type="presParOf" srcId="{247D6BA5-DDF2-47CB-968F-C04815831E09}" destId="{068CA35C-D4D3-4283-8098-86868516B1FB}" srcOrd="0" destOrd="0" presId="urn:microsoft.com/office/officeart/2005/8/layout/StepDownProcess"/>
    <dgm:cxn modelId="{DAADD69B-82C5-4442-8A66-899F96950CE1}" type="presParOf" srcId="{247D6BA5-DDF2-47CB-968F-C04815831E09}" destId="{F550BC6E-3598-4D4C-AE0F-6C9826C965F5}" srcOrd="1" destOrd="0" presId="urn:microsoft.com/office/officeart/2005/8/layout/StepDownProcess"/>
    <dgm:cxn modelId="{D4F0FCAB-C295-417F-9236-20CD7384F53B}" type="presParOf" srcId="{247D6BA5-DDF2-47CB-968F-C04815831E09}" destId="{27084C5D-64F3-49E2-A466-9E6125E9EA25}" srcOrd="2" destOrd="0" presId="urn:microsoft.com/office/officeart/2005/8/layout/StepDownProcess"/>
    <dgm:cxn modelId="{CC712149-A0C9-403D-80BB-80D3014F73F6}" type="presParOf" srcId="{8D92C520-A0E0-4643-A65C-C9FB70BA1331}" destId="{A7199BF5-DC23-476C-B08B-4FD8D82259ED}" srcOrd="9" destOrd="0" presId="urn:microsoft.com/office/officeart/2005/8/layout/StepDownProcess"/>
    <dgm:cxn modelId="{0C404FD7-A464-4724-A67B-475F3F56C6FD}" type="presParOf" srcId="{8D92C520-A0E0-4643-A65C-C9FB70BA1331}" destId="{692357FE-37A7-40A7-AC0A-C5CD198168B8}" srcOrd="10" destOrd="0" presId="urn:microsoft.com/office/officeart/2005/8/layout/StepDownProcess"/>
    <dgm:cxn modelId="{9F1B7192-AEB7-4910-AB2E-F35617F6D1B3}" type="presParOf" srcId="{692357FE-37A7-40A7-AC0A-C5CD198168B8}" destId="{B8ACBE76-7A95-42CF-9186-9A8B284B8B99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2E5C09-DBDD-4146-A418-EB5674BAF020}">
      <dsp:nvSpPr>
        <dsp:cNvPr id="0" name=""/>
        <dsp:cNvSpPr/>
      </dsp:nvSpPr>
      <dsp:spPr>
        <a:xfrm rot="5400000">
          <a:off x="1513786" y="472236"/>
          <a:ext cx="406489" cy="46277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943E6C-CEDD-41D6-8321-639A06229530}">
      <dsp:nvSpPr>
        <dsp:cNvPr id="0" name=""/>
        <dsp:cNvSpPr/>
      </dsp:nvSpPr>
      <dsp:spPr>
        <a:xfrm>
          <a:off x="1406091" y="21634"/>
          <a:ext cx="684288" cy="478980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kern="1200" dirty="0"/>
            <a:t>Formular el problema</a:t>
          </a:r>
        </a:p>
      </dsp:txBody>
      <dsp:txXfrm>
        <a:off x="1429477" y="45020"/>
        <a:ext cx="637516" cy="432208"/>
      </dsp:txXfrm>
    </dsp:sp>
    <dsp:sp modelId="{E063BBE9-6C8F-4F55-AC81-C7662F437235}">
      <dsp:nvSpPr>
        <dsp:cNvPr id="0" name=""/>
        <dsp:cNvSpPr/>
      </dsp:nvSpPr>
      <dsp:spPr>
        <a:xfrm>
          <a:off x="2090380" y="67316"/>
          <a:ext cx="497686" cy="387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AB0715-5D2F-40C9-BA5F-C832A1780498}">
      <dsp:nvSpPr>
        <dsp:cNvPr id="0" name=""/>
        <dsp:cNvSpPr/>
      </dsp:nvSpPr>
      <dsp:spPr>
        <a:xfrm rot="5400000">
          <a:off x="2081135" y="1010288"/>
          <a:ext cx="406489" cy="46277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1A5EA3-C4B5-49E3-B427-9D9FC3F5AD3B}">
      <dsp:nvSpPr>
        <dsp:cNvPr id="0" name=""/>
        <dsp:cNvSpPr/>
      </dsp:nvSpPr>
      <dsp:spPr>
        <a:xfrm>
          <a:off x="1973440" y="559687"/>
          <a:ext cx="684288" cy="478980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kern="1200" dirty="0"/>
            <a:t>Generalizar el problema</a:t>
          </a:r>
        </a:p>
      </dsp:txBody>
      <dsp:txXfrm>
        <a:off x="1996826" y="583073"/>
        <a:ext cx="637516" cy="432208"/>
      </dsp:txXfrm>
    </dsp:sp>
    <dsp:sp modelId="{3625CFB3-BBF0-4D59-AAA3-887BC417E093}">
      <dsp:nvSpPr>
        <dsp:cNvPr id="0" name=""/>
        <dsp:cNvSpPr/>
      </dsp:nvSpPr>
      <dsp:spPr>
        <a:xfrm>
          <a:off x="2657729" y="605368"/>
          <a:ext cx="497686" cy="387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F570ED-F6E6-4AE5-BE95-D0A2473BB296}">
      <dsp:nvSpPr>
        <dsp:cNvPr id="0" name=""/>
        <dsp:cNvSpPr/>
      </dsp:nvSpPr>
      <dsp:spPr>
        <a:xfrm rot="5400000">
          <a:off x="2648483" y="1548341"/>
          <a:ext cx="406489" cy="46277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40E758-056D-47B4-BA15-83AD2A59A07F}">
      <dsp:nvSpPr>
        <dsp:cNvPr id="0" name=""/>
        <dsp:cNvSpPr/>
      </dsp:nvSpPr>
      <dsp:spPr>
        <a:xfrm>
          <a:off x="2540788" y="1097739"/>
          <a:ext cx="684288" cy="478980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kern="1200" dirty="0"/>
            <a:t>Verlo desde una nueva perspectiva</a:t>
          </a:r>
        </a:p>
      </dsp:txBody>
      <dsp:txXfrm>
        <a:off x="2564174" y="1121125"/>
        <a:ext cx="637516" cy="432208"/>
      </dsp:txXfrm>
    </dsp:sp>
    <dsp:sp modelId="{88158A81-F153-4AA3-B7B5-EEF510A25522}">
      <dsp:nvSpPr>
        <dsp:cNvPr id="0" name=""/>
        <dsp:cNvSpPr/>
      </dsp:nvSpPr>
      <dsp:spPr>
        <a:xfrm>
          <a:off x="3225077" y="1143421"/>
          <a:ext cx="497686" cy="387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5BE125-C1DA-42A8-AFF0-9D7201E19980}">
      <dsp:nvSpPr>
        <dsp:cNvPr id="0" name=""/>
        <dsp:cNvSpPr/>
      </dsp:nvSpPr>
      <dsp:spPr>
        <a:xfrm rot="5400000">
          <a:off x="3215831" y="2086393"/>
          <a:ext cx="406489" cy="46277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67A68A-0726-4486-9301-61193570880B}">
      <dsp:nvSpPr>
        <dsp:cNvPr id="0" name=""/>
        <dsp:cNvSpPr/>
      </dsp:nvSpPr>
      <dsp:spPr>
        <a:xfrm>
          <a:off x="3108136" y="1635792"/>
          <a:ext cx="684288" cy="478980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kern="1200" dirty="0"/>
            <a:t>Elegir</a:t>
          </a:r>
          <a:r>
            <a:rPr lang="es-ES" sz="700" kern="1200" baseline="0" dirty="0"/>
            <a:t> y clasificar</a:t>
          </a:r>
          <a:endParaRPr lang="es-ES" sz="700" kern="1200" dirty="0"/>
        </a:p>
      </dsp:txBody>
      <dsp:txXfrm>
        <a:off x="3131522" y="1659178"/>
        <a:ext cx="637516" cy="432208"/>
      </dsp:txXfrm>
    </dsp:sp>
    <dsp:sp modelId="{3E8C6611-2AF9-479D-860C-CC5AD7A8F565}">
      <dsp:nvSpPr>
        <dsp:cNvPr id="0" name=""/>
        <dsp:cNvSpPr/>
      </dsp:nvSpPr>
      <dsp:spPr>
        <a:xfrm>
          <a:off x="3792425" y="1681473"/>
          <a:ext cx="497686" cy="387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8CA35C-D4D3-4283-8098-86868516B1FB}">
      <dsp:nvSpPr>
        <dsp:cNvPr id="0" name=""/>
        <dsp:cNvSpPr/>
      </dsp:nvSpPr>
      <dsp:spPr>
        <a:xfrm rot="5400000">
          <a:off x="3783179" y="2624446"/>
          <a:ext cx="406489" cy="46277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50BC6E-3598-4D4C-AE0F-6C9826C965F5}">
      <dsp:nvSpPr>
        <dsp:cNvPr id="0" name=""/>
        <dsp:cNvSpPr/>
      </dsp:nvSpPr>
      <dsp:spPr>
        <a:xfrm>
          <a:off x="3675484" y="2173844"/>
          <a:ext cx="684288" cy="478980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kern="1200" dirty="0"/>
            <a:t>Decodificar</a:t>
          </a:r>
        </a:p>
      </dsp:txBody>
      <dsp:txXfrm>
        <a:off x="3698870" y="2197230"/>
        <a:ext cx="637516" cy="432208"/>
      </dsp:txXfrm>
    </dsp:sp>
    <dsp:sp modelId="{27084C5D-64F3-49E2-A466-9E6125E9EA25}">
      <dsp:nvSpPr>
        <dsp:cNvPr id="0" name=""/>
        <dsp:cNvSpPr/>
      </dsp:nvSpPr>
      <dsp:spPr>
        <a:xfrm>
          <a:off x="4359773" y="2219526"/>
          <a:ext cx="497686" cy="387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ACBE76-7A95-42CF-9186-9A8B284B8B99}">
      <dsp:nvSpPr>
        <dsp:cNvPr id="0" name=""/>
        <dsp:cNvSpPr/>
      </dsp:nvSpPr>
      <dsp:spPr>
        <a:xfrm>
          <a:off x="4242833" y="2711897"/>
          <a:ext cx="684288" cy="478980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00" kern="1200" dirty="0"/>
            <a:t>Desarrollar la solución</a:t>
          </a:r>
        </a:p>
      </dsp:txBody>
      <dsp:txXfrm>
        <a:off x="4266219" y="2735283"/>
        <a:ext cx="637516" cy="4322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697538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223DE1-5C4D-42A9-A4E7-0BA6305029E4}" type="datetimeFigureOut">
              <a:rPr lang="es-MX" smtClean="0"/>
              <a:t>02/06/22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281363" y="971550"/>
            <a:ext cx="3495675" cy="2622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1006475" y="3740150"/>
            <a:ext cx="8045450" cy="3060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7383463"/>
            <a:ext cx="435927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697538" y="7383463"/>
            <a:ext cx="435927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B3FC1A-D0FD-4F0B-8004-A2D5F8C77F7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0971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20583" rtl="0" eaLnBrk="1" latinLnBrk="0" hangingPunct="1">
      <a:defRPr sz="1077" kern="1200">
        <a:solidFill>
          <a:schemeClr val="tx1"/>
        </a:solidFill>
        <a:latin typeface="+mn-lt"/>
        <a:ea typeface="+mn-ea"/>
        <a:cs typeface="+mn-cs"/>
      </a:defRPr>
    </a:lvl1pPr>
    <a:lvl2pPr marL="410291" algn="l" defTabSz="820583" rtl="0" eaLnBrk="1" latinLnBrk="0" hangingPunct="1">
      <a:defRPr sz="1077" kern="1200">
        <a:solidFill>
          <a:schemeClr val="tx1"/>
        </a:solidFill>
        <a:latin typeface="+mn-lt"/>
        <a:ea typeface="+mn-ea"/>
        <a:cs typeface="+mn-cs"/>
      </a:defRPr>
    </a:lvl2pPr>
    <a:lvl3pPr marL="820583" algn="l" defTabSz="820583" rtl="0" eaLnBrk="1" latinLnBrk="0" hangingPunct="1">
      <a:defRPr sz="1077" kern="1200">
        <a:solidFill>
          <a:schemeClr val="tx1"/>
        </a:solidFill>
        <a:latin typeface="+mn-lt"/>
        <a:ea typeface="+mn-ea"/>
        <a:cs typeface="+mn-cs"/>
      </a:defRPr>
    </a:lvl3pPr>
    <a:lvl4pPr marL="1230874" algn="l" defTabSz="820583" rtl="0" eaLnBrk="1" latinLnBrk="0" hangingPunct="1">
      <a:defRPr sz="1077" kern="1200">
        <a:solidFill>
          <a:schemeClr val="tx1"/>
        </a:solidFill>
        <a:latin typeface="+mn-lt"/>
        <a:ea typeface="+mn-ea"/>
        <a:cs typeface="+mn-cs"/>
      </a:defRPr>
    </a:lvl4pPr>
    <a:lvl5pPr marL="1641165" algn="l" defTabSz="820583" rtl="0" eaLnBrk="1" latinLnBrk="0" hangingPunct="1">
      <a:defRPr sz="1077" kern="1200">
        <a:solidFill>
          <a:schemeClr val="tx1"/>
        </a:solidFill>
        <a:latin typeface="+mn-lt"/>
        <a:ea typeface="+mn-ea"/>
        <a:cs typeface="+mn-cs"/>
      </a:defRPr>
    </a:lvl5pPr>
    <a:lvl6pPr marL="2051456" algn="l" defTabSz="820583" rtl="0" eaLnBrk="1" latinLnBrk="0" hangingPunct="1">
      <a:defRPr sz="1077" kern="1200">
        <a:solidFill>
          <a:schemeClr val="tx1"/>
        </a:solidFill>
        <a:latin typeface="+mn-lt"/>
        <a:ea typeface="+mn-ea"/>
        <a:cs typeface="+mn-cs"/>
      </a:defRPr>
    </a:lvl6pPr>
    <a:lvl7pPr marL="2461748" algn="l" defTabSz="820583" rtl="0" eaLnBrk="1" latinLnBrk="0" hangingPunct="1">
      <a:defRPr sz="1077" kern="1200">
        <a:solidFill>
          <a:schemeClr val="tx1"/>
        </a:solidFill>
        <a:latin typeface="+mn-lt"/>
        <a:ea typeface="+mn-ea"/>
        <a:cs typeface="+mn-cs"/>
      </a:defRPr>
    </a:lvl7pPr>
    <a:lvl8pPr marL="2872039" algn="l" defTabSz="820583" rtl="0" eaLnBrk="1" latinLnBrk="0" hangingPunct="1">
      <a:defRPr sz="1077" kern="1200">
        <a:solidFill>
          <a:schemeClr val="tx1"/>
        </a:solidFill>
        <a:latin typeface="+mn-lt"/>
        <a:ea typeface="+mn-ea"/>
        <a:cs typeface="+mn-cs"/>
      </a:defRPr>
    </a:lvl8pPr>
    <a:lvl9pPr marL="3282330" algn="l" defTabSz="820583" rtl="0" eaLnBrk="1" latinLnBrk="0" hangingPunct="1">
      <a:defRPr sz="107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B3FC1A-D0FD-4F0B-8004-A2D5F8C77F73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18096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281363" y="971550"/>
            <a:ext cx="3495675" cy="26225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B3FC1A-D0FD-4F0B-8004-A2D5F8C77F73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5970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B3FC1A-D0FD-4F0B-8004-A2D5F8C77F73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06095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Grupo de personas posando para una foto&#10;&#10;Descripción generada automáticamente">
            <a:extLst>
              <a:ext uri="{FF2B5EF4-FFF2-40B4-BE49-F238E27FC236}">
                <a16:creationId xmlns:a16="http://schemas.microsoft.com/office/drawing/2014/main" id="{9166FFCF-E33F-4955-9E30-EEAF496455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210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tilla 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187A46F-1375-5CBC-C9A1-78A1227A7C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372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xplic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0D24E14-2E61-AAA7-EB34-DD17CBE82E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2F7C96D3-B9E7-2D0B-2B2D-D2A70F93AA5C}"/>
              </a:ext>
            </a:extLst>
          </p:cNvPr>
          <p:cNvSpPr/>
          <p:nvPr userDrawn="1"/>
        </p:nvSpPr>
        <p:spPr>
          <a:xfrm>
            <a:off x="457200" y="0"/>
            <a:ext cx="20574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800" dirty="0">
                <a:solidFill>
                  <a:schemeClr val="bg1"/>
                </a:solidFill>
                <a:latin typeface="Montserrat SemiBold" panose="00000700000000000000" pitchFamily="2" charset="0"/>
                <a:cs typeface="Times New Roman" panose="02020603050405020304" pitchFamily="18" charset="0"/>
              </a:rPr>
              <a:t>Explicación</a:t>
            </a:r>
            <a:endParaRPr lang="es-MX" sz="1800" dirty="0">
              <a:solidFill>
                <a:schemeClr val="bg1"/>
              </a:solidFill>
              <a:latin typeface="Montserrat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292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orta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persona, hombre, sostener, computadora&#10;&#10;Descripción generada automáticamente">
            <a:extLst>
              <a:ext uri="{FF2B5EF4-FFF2-40B4-BE49-F238E27FC236}">
                <a16:creationId xmlns:a16="http://schemas.microsoft.com/office/drawing/2014/main" id="{CEACE87A-EA7A-471E-AA7C-6AB39E9623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2"/>
            <a:ext cx="9144000" cy="685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023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o/Bienestar-mindfuln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10D76F3-FC6F-EFC9-A958-081FDE5EA9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4179DAB1-2E43-E258-A16F-31A9D7790D7D}"/>
              </a:ext>
            </a:extLst>
          </p:cNvPr>
          <p:cNvSpPr/>
          <p:nvPr userDrawn="1"/>
        </p:nvSpPr>
        <p:spPr>
          <a:xfrm>
            <a:off x="2057400" y="0"/>
            <a:ext cx="914400" cy="533400"/>
          </a:xfrm>
          <a:prstGeom prst="rect">
            <a:avLst/>
          </a:prstGeom>
          <a:solidFill>
            <a:srgbClr val="0910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44961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ntrodu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1AA420C-C088-8621-AC41-928766772B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A07B5F84-B56B-B23B-444E-B890BC074612}"/>
              </a:ext>
            </a:extLst>
          </p:cNvPr>
          <p:cNvSpPr/>
          <p:nvPr userDrawn="1"/>
        </p:nvSpPr>
        <p:spPr>
          <a:xfrm>
            <a:off x="457200" y="0"/>
            <a:ext cx="20574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800" dirty="0">
                <a:solidFill>
                  <a:schemeClr val="bg1"/>
                </a:solidFill>
                <a:latin typeface="Montserrat SemiBold" panose="00000700000000000000" pitchFamily="2" charset="0"/>
                <a:cs typeface="Times New Roman" panose="02020603050405020304" pitchFamily="18" charset="0"/>
              </a:rPr>
              <a:t>Introducción</a:t>
            </a:r>
            <a:endParaRPr lang="es-MX" sz="1700" dirty="0">
              <a:solidFill>
                <a:schemeClr val="bg1"/>
              </a:solidFill>
              <a:latin typeface="Montserrat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069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idad_Opc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C6F625C-0BDF-AAFC-0ABE-5801418666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4AF8BE61-9DA7-95E0-27E4-2CFB40EA31D0}"/>
              </a:ext>
            </a:extLst>
          </p:cNvPr>
          <p:cNvSpPr/>
          <p:nvPr userDrawn="1"/>
        </p:nvSpPr>
        <p:spPr>
          <a:xfrm>
            <a:off x="457200" y="0"/>
            <a:ext cx="21336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>
                <a:solidFill>
                  <a:schemeClr val="bg1"/>
                </a:solidFill>
                <a:latin typeface="Montserrat SemiBold" panose="00000700000000000000" pitchFamily="2" charset="0"/>
              </a:rPr>
              <a:t>Actividad</a:t>
            </a:r>
          </a:p>
        </p:txBody>
      </p:sp>
    </p:spTree>
    <p:extLst>
      <p:ext uri="{BB962C8B-B14F-4D97-AF65-F5344CB8AC3E}">
        <p14:creationId xmlns:p14="http://schemas.microsoft.com/office/powerpoint/2010/main" val="1601919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idad_Opc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6881943F-746D-1FC5-F1BF-A228C27071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ACC0F1D5-F262-2D68-BABE-210E1B9FB9EE}"/>
              </a:ext>
            </a:extLst>
          </p:cNvPr>
          <p:cNvSpPr/>
          <p:nvPr userDrawn="1"/>
        </p:nvSpPr>
        <p:spPr>
          <a:xfrm>
            <a:off x="2057400" y="0"/>
            <a:ext cx="914400" cy="533400"/>
          </a:xfrm>
          <a:prstGeom prst="rect">
            <a:avLst/>
          </a:prstGeom>
          <a:solidFill>
            <a:srgbClr val="0910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1DB9894-682E-81FB-4257-85D20DB957C0}"/>
              </a:ext>
            </a:extLst>
          </p:cNvPr>
          <p:cNvSpPr/>
          <p:nvPr userDrawn="1"/>
        </p:nvSpPr>
        <p:spPr>
          <a:xfrm>
            <a:off x="457200" y="0"/>
            <a:ext cx="21336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>
                <a:solidFill>
                  <a:schemeClr val="bg1"/>
                </a:solidFill>
                <a:latin typeface="Montserrat SemiBold" panose="00000700000000000000" pitchFamily="2" charset="0"/>
              </a:rPr>
              <a:t>Actividad</a:t>
            </a:r>
          </a:p>
        </p:txBody>
      </p:sp>
      <p:sp>
        <p:nvSpPr>
          <p:cNvPr id="9" name="Marcador de posición de imagen 10">
            <a:extLst>
              <a:ext uri="{FF2B5EF4-FFF2-40B4-BE49-F238E27FC236}">
                <a16:creationId xmlns:a16="http://schemas.microsoft.com/office/drawing/2014/main" id="{0B623AB2-E138-273B-D192-D7976837D74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0" y="1629000"/>
            <a:ext cx="4572000" cy="36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50034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idad_Opc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AD701388-D059-CE2C-CCD0-35809A2919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7D0A73EF-9B64-2006-2CAC-206ED95EC31A}"/>
              </a:ext>
            </a:extLst>
          </p:cNvPr>
          <p:cNvSpPr/>
          <p:nvPr userDrawn="1"/>
        </p:nvSpPr>
        <p:spPr>
          <a:xfrm>
            <a:off x="457200" y="0"/>
            <a:ext cx="21336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>
                <a:solidFill>
                  <a:schemeClr val="bg1"/>
                </a:solidFill>
                <a:latin typeface="Montserrat SemiBold" panose="00000700000000000000" pitchFamily="2" charset="0"/>
              </a:rPr>
              <a:t>Actividad</a:t>
            </a:r>
          </a:p>
        </p:txBody>
      </p:sp>
      <p:sp>
        <p:nvSpPr>
          <p:cNvPr id="8" name="Marcador de posición de imagen 10">
            <a:extLst>
              <a:ext uri="{FF2B5EF4-FFF2-40B4-BE49-F238E27FC236}">
                <a16:creationId xmlns:a16="http://schemas.microsoft.com/office/drawing/2014/main" id="{E73AEA91-C4BB-4213-A7E8-EACACDDC53D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0" y="1629000"/>
            <a:ext cx="4572000" cy="36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66584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ier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AFD4EF7-C3DC-C737-A276-12DA988A38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CB1E9E11-6189-A37F-F8D0-0ACDFD51FD2F}"/>
              </a:ext>
            </a:extLst>
          </p:cNvPr>
          <p:cNvSpPr/>
          <p:nvPr userDrawn="1"/>
        </p:nvSpPr>
        <p:spPr>
          <a:xfrm>
            <a:off x="457200" y="0"/>
            <a:ext cx="20574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>
                <a:solidFill>
                  <a:schemeClr val="bg1"/>
                </a:solidFill>
                <a:latin typeface="Montserrat SemiBold" panose="00000700000000000000" pitchFamily="2" charset="0"/>
                <a:cs typeface="Times New Roman" panose="02020603050405020304" pitchFamily="18" charset="0"/>
              </a:rPr>
              <a:t>Cierre</a:t>
            </a:r>
            <a:endParaRPr lang="es-MX" sz="1800" dirty="0">
              <a:solidFill>
                <a:schemeClr val="bg1"/>
              </a:solidFill>
              <a:latin typeface="Montserrat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452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cias Bibliográfica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5D3E8E0-CB23-B417-C552-C5AF0763EF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AE397BDC-0E93-281E-8C91-9F73FF896DA4}"/>
              </a:ext>
            </a:extLst>
          </p:cNvPr>
          <p:cNvSpPr/>
          <p:nvPr userDrawn="1"/>
        </p:nvSpPr>
        <p:spPr>
          <a:xfrm>
            <a:off x="457200" y="0"/>
            <a:ext cx="22098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b="1" i="0" dirty="0">
                <a:latin typeface="Montserrat SemiBold" pitchFamily="2" charset="77"/>
              </a:rPr>
              <a:t>Bibliográfia</a:t>
            </a:r>
          </a:p>
        </p:txBody>
      </p:sp>
    </p:spTree>
    <p:extLst>
      <p:ext uri="{BB962C8B-B14F-4D97-AF65-F5344CB8AC3E}">
        <p14:creationId xmlns:p14="http://schemas.microsoft.com/office/powerpoint/2010/main" val="15129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9579B6A4-7EC1-2355-14BA-FD5BAB8B69C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416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12" r:id="rId2"/>
    <p:sldLayoutId id="2147483711" r:id="rId3"/>
    <p:sldLayoutId id="2147483706" r:id="rId4"/>
    <p:sldLayoutId id="2147483667" r:id="rId5"/>
    <p:sldLayoutId id="2147483714" r:id="rId6"/>
    <p:sldLayoutId id="2147483715" r:id="rId7"/>
    <p:sldLayoutId id="2147483709" r:id="rId8"/>
    <p:sldLayoutId id="2147483670" r:id="rId9"/>
    <p:sldLayoutId id="2147483716" r:id="rId10"/>
    <p:sldLayoutId id="21474837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hyperlink" Target="https://youtu.be/C2J0IdXHrwg" TargetMode="External"/><Relationship Id="rId4" Type="http://schemas.openxmlformats.org/officeDocument/2006/relationships/hyperlink" Target="https://youtu.be/qSfjmeM65A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3629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D3F8F0B-633E-1C42-BE00-32ED647AC141}"/>
              </a:ext>
            </a:extLst>
          </p:cNvPr>
          <p:cNvSpPr txBox="1"/>
          <p:nvPr/>
        </p:nvSpPr>
        <p:spPr>
          <a:xfrm>
            <a:off x="723899" y="2971800"/>
            <a:ext cx="7696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latin typeface="Montserrat" panose="00000500000000000000" pitchFamily="2" charset="0"/>
              </a:rPr>
              <a:t>Riba, C., y Molina, A. (2006). </a:t>
            </a:r>
            <a:r>
              <a:rPr lang="es-ES" sz="1400" i="1" dirty="0">
                <a:latin typeface="Montserrat" panose="00000500000000000000" pitchFamily="2" charset="0"/>
              </a:rPr>
              <a:t>Ingeniería concurrente. Una metodología integradora</a:t>
            </a:r>
            <a:r>
              <a:rPr lang="es-ES" sz="1400" dirty="0">
                <a:latin typeface="Montserrat" panose="00000500000000000000" pitchFamily="2" charset="0"/>
              </a:rPr>
              <a:t>. España: Ediciones UPC.</a:t>
            </a:r>
          </a:p>
        </p:txBody>
      </p:sp>
    </p:spTree>
    <p:extLst>
      <p:ext uri="{BB962C8B-B14F-4D97-AF65-F5344CB8AC3E}">
        <p14:creationId xmlns:p14="http://schemas.microsoft.com/office/powerpoint/2010/main" val="262132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7E438694-6C11-4C89-8F60-FA043CDE020E}"/>
              </a:ext>
            </a:extLst>
          </p:cNvPr>
          <p:cNvSpPr/>
          <p:nvPr/>
        </p:nvSpPr>
        <p:spPr>
          <a:xfrm>
            <a:off x="1866900" y="1805780"/>
            <a:ext cx="5410200" cy="381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5400000" algn="t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Gráfico 7" descr="Gesto de doble toque contorno">
            <a:extLst>
              <a:ext uri="{FF2B5EF4-FFF2-40B4-BE49-F238E27FC236}">
                <a16:creationId xmlns:a16="http://schemas.microsoft.com/office/drawing/2014/main" id="{8E631703-89F0-47E3-B8E2-2BC9654AB2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62600" y="4683451"/>
            <a:ext cx="914400" cy="91440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CDAF1B15-08C4-40DF-8DD5-F634B5207108}"/>
              </a:ext>
            </a:extLst>
          </p:cNvPr>
          <p:cNvSpPr txBox="1"/>
          <p:nvPr/>
        </p:nvSpPr>
        <p:spPr>
          <a:xfrm>
            <a:off x="2838450" y="3534885"/>
            <a:ext cx="34671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b="1" dirty="0"/>
              <a:t>Ejercicio mental con enfoque en gratitud</a:t>
            </a:r>
            <a:br>
              <a:rPr lang="es-MX" sz="1400" b="1" dirty="0"/>
            </a:br>
            <a:br>
              <a:rPr lang="es-ES" sz="1400" dirty="0"/>
            </a:br>
            <a:r>
              <a:rPr lang="es-ES" sz="1400" dirty="0"/>
              <a:t>Realiza el siguiente ejercicio mental que te ayudará a mejorar tu concentración antes de empezar. </a:t>
            </a:r>
          </a:p>
          <a:p>
            <a:endParaRPr lang="es-ES" sz="1400" dirty="0">
              <a:hlinkClick r:id="rId4"/>
            </a:endParaRPr>
          </a:p>
          <a:p>
            <a:r>
              <a:rPr lang="es-MX" sz="1400" dirty="0">
                <a:hlinkClick r:id="rId5"/>
              </a:rPr>
              <a:t>https://youtu.be/C2J0IdXHrwg</a:t>
            </a:r>
            <a:endParaRPr lang="es-MX" sz="1400" dirty="0"/>
          </a:p>
          <a:p>
            <a:endParaRPr lang="es-MX" sz="1400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A890079-E720-A55A-AAE2-7DDE15D5CDE8}"/>
              </a:ext>
            </a:extLst>
          </p:cNvPr>
          <p:cNvSpPr/>
          <p:nvPr/>
        </p:nvSpPr>
        <p:spPr>
          <a:xfrm>
            <a:off x="457200" y="0"/>
            <a:ext cx="34290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800" dirty="0">
                <a:solidFill>
                  <a:schemeClr val="bg1"/>
                </a:solidFill>
                <a:effectLst/>
                <a:latin typeface="Montserrat SemiBold" panose="000007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Bienestar-mindfulness</a:t>
            </a:r>
            <a:endParaRPr lang="es-MX" sz="1800" dirty="0">
              <a:solidFill>
                <a:schemeClr val="bg1"/>
              </a:solidFill>
              <a:latin typeface="Montserrat SemiBold" panose="00000700000000000000" pitchFamily="2" charset="0"/>
            </a:endParaRPr>
          </a:p>
        </p:txBody>
      </p:sp>
      <p:pic>
        <p:nvPicPr>
          <p:cNvPr id="6" name="9 Imagen" descr="LS_MINDFULNES.png">
            <a:extLst>
              <a:ext uri="{FF2B5EF4-FFF2-40B4-BE49-F238E27FC236}">
                <a16:creationId xmlns:a16="http://schemas.microsoft.com/office/drawing/2014/main" id="{6D89131A-E81D-52BD-B487-B7041785DC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8438" y="1770391"/>
            <a:ext cx="3738562" cy="186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608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ítulo 45">
            <a:extLst>
              <a:ext uri="{FF2B5EF4-FFF2-40B4-BE49-F238E27FC236}">
                <a16:creationId xmlns:a16="http://schemas.microsoft.com/office/drawing/2014/main" id="{CF27A87D-1762-4285-8A34-2CF90CA2DA3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9478" y="2057400"/>
            <a:ext cx="4114800" cy="1371600"/>
          </a:xfrm>
          <a:prstGeom prst="rect">
            <a:avLst/>
          </a:prstGeom>
        </p:spPr>
        <p:txBody>
          <a:bodyPr lIns="91440" tIns="45720" rIns="91440" bIns="45720" anchor="ctr">
            <a:normAutofit fontScale="90000"/>
          </a:bodyPr>
          <a:lstStyle/>
          <a:p>
            <a:pPr algn="ctr"/>
            <a:r>
              <a:rPr lang="es-ES" sz="3200" dirty="0">
                <a:solidFill>
                  <a:schemeClr val="bg1"/>
                </a:solidFill>
              </a:rPr>
              <a:t>Técnicas y Metodologías de la Innovación</a:t>
            </a:r>
            <a:endParaRPr lang="es-MX" sz="3150" dirty="0">
              <a:solidFill>
                <a:schemeClr val="bg1"/>
              </a:solidFill>
            </a:endParaRPr>
          </a:p>
        </p:txBody>
      </p:sp>
      <p:sp>
        <p:nvSpPr>
          <p:cNvPr id="5" name="Título 45">
            <a:extLst>
              <a:ext uri="{FF2B5EF4-FFF2-40B4-BE49-F238E27FC236}">
                <a16:creationId xmlns:a16="http://schemas.microsoft.com/office/drawing/2014/main" id="{5D7D9ECA-5C87-43F9-A692-C72EF8EEFFC0}"/>
              </a:ext>
            </a:extLst>
          </p:cNvPr>
          <p:cNvSpPr txBox="1">
            <a:spLocks/>
          </p:cNvSpPr>
          <p:nvPr/>
        </p:nvSpPr>
        <p:spPr>
          <a:xfrm>
            <a:off x="1182756" y="3787913"/>
            <a:ext cx="3008244" cy="307008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177" b="1" i="0">
                <a:solidFill>
                  <a:schemeClr val="bg1"/>
                </a:solidFill>
                <a:latin typeface="Montserrat"/>
                <a:ea typeface="+mj-ea"/>
                <a:cs typeface="Montserrat"/>
              </a:defRPr>
            </a:lvl1pPr>
          </a:lstStyle>
          <a:p>
            <a:pPr defTabSz="914400"/>
            <a:r>
              <a:rPr lang="es-MX" sz="1800" kern="0" dirty="0">
                <a:latin typeface="Montserrat SemiBold" panose="00000700000000000000" pitchFamily="2" charset="0"/>
              </a:rPr>
              <a:t>Semana 11</a:t>
            </a:r>
            <a:endParaRPr lang="es-MX" sz="1800" b="0" kern="0" dirty="0">
              <a:latin typeface="+mj-lt"/>
            </a:endParaRPr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6D0E933A-3AD3-8668-48C7-427A8EDE2388}"/>
              </a:ext>
            </a:extLst>
          </p:cNvPr>
          <p:cNvSpPr/>
          <p:nvPr/>
        </p:nvSpPr>
        <p:spPr>
          <a:xfrm>
            <a:off x="734290" y="3810000"/>
            <a:ext cx="4017818" cy="685800"/>
          </a:xfrm>
          <a:custGeom>
            <a:avLst/>
            <a:gdLst/>
            <a:ahLst/>
            <a:cxnLst/>
            <a:rect l="l" t="t" r="r" b="b"/>
            <a:pathLst>
              <a:path w="3994785" h="591185">
                <a:moveTo>
                  <a:pt x="3698849" y="0"/>
                </a:moveTo>
                <a:lnTo>
                  <a:pt x="295376" y="0"/>
                </a:lnTo>
                <a:lnTo>
                  <a:pt x="247465" y="3865"/>
                </a:lnTo>
                <a:lnTo>
                  <a:pt x="202014" y="15058"/>
                </a:lnTo>
                <a:lnTo>
                  <a:pt x="159634" y="32969"/>
                </a:lnTo>
                <a:lnTo>
                  <a:pt x="120931" y="56990"/>
                </a:lnTo>
                <a:lnTo>
                  <a:pt x="86513" y="86513"/>
                </a:lnTo>
                <a:lnTo>
                  <a:pt x="56990" y="120931"/>
                </a:lnTo>
                <a:lnTo>
                  <a:pt x="32969" y="159634"/>
                </a:lnTo>
                <a:lnTo>
                  <a:pt x="15058" y="202014"/>
                </a:lnTo>
                <a:lnTo>
                  <a:pt x="3865" y="247465"/>
                </a:lnTo>
                <a:lnTo>
                  <a:pt x="0" y="295376"/>
                </a:lnTo>
                <a:lnTo>
                  <a:pt x="3865" y="343288"/>
                </a:lnTo>
                <a:lnTo>
                  <a:pt x="15058" y="388738"/>
                </a:lnTo>
                <a:lnTo>
                  <a:pt x="32969" y="431118"/>
                </a:lnTo>
                <a:lnTo>
                  <a:pt x="56990" y="469821"/>
                </a:lnTo>
                <a:lnTo>
                  <a:pt x="86513" y="504239"/>
                </a:lnTo>
                <a:lnTo>
                  <a:pt x="120931" y="533762"/>
                </a:lnTo>
                <a:lnTo>
                  <a:pt x="159634" y="557783"/>
                </a:lnTo>
                <a:lnTo>
                  <a:pt x="202014" y="575694"/>
                </a:lnTo>
                <a:lnTo>
                  <a:pt x="247465" y="586887"/>
                </a:lnTo>
                <a:lnTo>
                  <a:pt x="295376" y="590753"/>
                </a:lnTo>
                <a:lnTo>
                  <a:pt x="3698849" y="590753"/>
                </a:lnTo>
                <a:lnTo>
                  <a:pt x="3746764" y="586887"/>
                </a:lnTo>
                <a:lnTo>
                  <a:pt x="3792216" y="575694"/>
                </a:lnTo>
                <a:lnTo>
                  <a:pt x="3834597" y="557783"/>
                </a:lnTo>
                <a:lnTo>
                  <a:pt x="3873300" y="533762"/>
                </a:lnTo>
                <a:lnTo>
                  <a:pt x="3907716" y="504239"/>
                </a:lnTo>
                <a:lnTo>
                  <a:pt x="3937239" y="469821"/>
                </a:lnTo>
                <a:lnTo>
                  <a:pt x="3961259" y="431118"/>
                </a:lnTo>
                <a:lnTo>
                  <a:pt x="3979168" y="388738"/>
                </a:lnTo>
                <a:lnTo>
                  <a:pt x="3990360" y="343288"/>
                </a:lnTo>
                <a:lnTo>
                  <a:pt x="3994226" y="295376"/>
                </a:lnTo>
                <a:lnTo>
                  <a:pt x="3990360" y="247465"/>
                </a:lnTo>
                <a:lnTo>
                  <a:pt x="3979168" y="202014"/>
                </a:lnTo>
                <a:lnTo>
                  <a:pt x="3961259" y="159634"/>
                </a:lnTo>
                <a:lnTo>
                  <a:pt x="3937239" y="120931"/>
                </a:lnTo>
                <a:lnTo>
                  <a:pt x="3907716" y="86513"/>
                </a:lnTo>
                <a:lnTo>
                  <a:pt x="3873300" y="56990"/>
                </a:lnTo>
                <a:lnTo>
                  <a:pt x="3834597" y="32969"/>
                </a:lnTo>
                <a:lnTo>
                  <a:pt x="3792216" y="15058"/>
                </a:lnTo>
                <a:lnTo>
                  <a:pt x="3746764" y="3865"/>
                </a:lnTo>
                <a:lnTo>
                  <a:pt x="3698849" y="0"/>
                </a:lnTo>
                <a:close/>
              </a:path>
            </a:pathLst>
          </a:custGeom>
          <a:solidFill>
            <a:srgbClr val="2BA645"/>
          </a:solidFill>
        </p:spPr>
        <p:txBody>
          <a:bodyPr wrap="square" lIns="0" tIns="0" rIns="0" bIns="0" rtlCol="0"/>
          <a:lstStyle/>
          <a:p>
            <a:endParaRPr lang="es-MX" sz="1425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BE72991-42B8-4379-B6EB-7804537C358E}"/>
              </a:ext>
            </a:extLst>
          </p:cNvPr>
          <p:cNvSpPr txBox="1"/>
          <p:nvPr/>
        </p:nvSpPr>
        <p:spPr>
          <a:xfrm>
            <a:off x="685800" y="3948499"/>
            <a:ext cx="41148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MX" dirty="0">
                <a:solidFill>
                  <a:schemeClr val="bg1">
                    <a:lumMod val="95000"/>
                  </a:schemeClr>
                </a:solidFill>
                <a:latin typeface="Montserrat SemiBold" panose="00000700000000000000" pitchFamily="2" charset="0"/>
              </a:rPr>
              <a:t>Diseño detallado y prototipo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7182F80C-0111-2649-9C7A-AF9EEB690CAE}"/>
              </a:ext>
            </a:extLst>
          </p:cNvPr>
          <p:cNvSpPr txBox="1"/>
          <p:nvPr/>
        </p:nvSpPr>
        <p:spPr>
          <a:xfrm>
            <a:off x="4724398" y="2272977"/>
            <a:ext cx="3962402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00" dirty="0">
                <a:solidFill>
                  <a:srgbClr val="333333"/>
                </a:solidFill>
              </a:rPr>
              <a:t>Como menciona Peter Senge en su libro “La quinta disciplina”, “la innovación significativa no se logra hablando de nuevas ideas, hay que construir y probar prototipos”. Entonces, </a:t>
            </a:r>
            <a:r>
              <a:rPr lang="es-ES" sz="1300" spc="-70" dirty="0">
                <a:solidFill>
                  <a:srgbClr val="333333"/>
                </a:solidFill>
              </a:rPr>
              <a:t>para materializar las ideas que tenemos, debemos </a:t>
            </a:r>
            <a:r>
              <a:rPr lang="es-ES" sz="1300" spc="-30" dirty="0">
                <a:solidFill>
                  <a:srgbClr val="333333"/>
                </a:solidFill>
              </a:rPr>
              <a:t>hacerlas reales a través de esta representación </a:t>
            </a:r>
            <a:r>
              <a:rPr lang="es-ES" sz="1300" dirty="0">
                <a:solidFill>
                  <a:srgbClr val="333333"/>
                </a:solidFill>
              </a:rPr>
              <a:t>física, aunque sea sencilla y darle la validez </a:t>
            </a:r>
            <a:r>
              <a:rPr lang="es-ES" sz="1300" spc="-30" dirty="0">
                <a:solidFill>
                  <a:srgbClr val="333333"/>
                </a:solidFill>
              </a:rPr>
              <a:t>necesaria para poder llevarla a cabo por medio </a:t>
            </a:r>
            <a:r>
              <a:rPr lang="es-ES" sz="1300" spc="-50" dirty="0">
                <a:solidFill>
                  <a:srgbClr val="333333"/>
                </a:solidFill>
              </a:rPr>
              <a:t>del diseño y prototipado.  Debemos comprender </a:t>
            </a:r>
            <a:r>
              <a:rPr lang="es-ES" sz="1300" spc="-70" dirty="0">
                <a:solidFill>
                  <a:srgbClr val="333333"/>
                </a:solidFill>
              </a:rPr>
              <a:t>que existen diversos tipos de  diseños y prototipos </a:t>
            </a:r>
            <a:r>
              <a:rPr lang="es-ES" sz="1300" dirty="0">
                <a:solidFill>
                  <a:srgbClr val="333333"/>
                </a:solidFill>
              </a:rPr>
              <a:t>según la complejidad del producto o servicio </a:t>
            </a:r>
            <a:r>
              <a:rPr lang="es-ES" sz="1300" spc="-50" dirty="0">
                <a:solidFill>
                  <a:srgbClr val="333333"/>
                </a:solidFill>
              </a:rPr>
              <a:t>que estemos desarrollando, así como la calidad </a:t>
            </a:r>
            <a:r>
              <a:rPr lang="es-ES" sz="1300" dirty="0">
                <a:solidFill>
                  <a:srgbClr val="333333"/>
                </a:solidFill>
              </a:rPr>
              <a:t>que queramos involucrar en dichos procesos. </a:t>
            </a:r>
            <a:endParaRPr lang="es-MX" sz="1300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3E5DA5E-66B0-FBAE-6211-15653814BEBD}"/>
              </a:ext>
            </a:extLst>
          </p:cNvPr>
          <p:cNvSpPr/>
          <p:nvPr/>
        </p:nvSpPr>
        <p:spPr>
          <a:xfrm>
            <a:off x="4213261" y="1295400"/>
            <a:ext cx="358739" cy="734552"/>
          </a:xfrm>
          <a:prstGeom prst="rect">
            <a:avLst/>
          </a:prstGeom>
          <a:solidFill>
            <a:srgbClr val="2CA6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C7FCAAA-5994-60EF-B4D7-4509912278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98" r="24498"/>
          <a:stretch/>
        </p:blipFill>
        <p:spPr>
          <a:xfrm>
            <a:off x="0" y="1295400"/>
            <a:ext cx="4213261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058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401E9D28-04C1-3570-17A6-17BBE24EF9F8}"/>
              </a:ext>
            </a:extLst>
          </p:cNvPr>
          <p:cNvSpPr txBox="1"/>
          <p:nvPr/>
        </p:nvSpPr>
        <p:spPr>
          <a:xfrm>
            <a:off x="647299" y="2859664"/>
            <a:ext cx="3848501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00" b="1" dirty="0"/>
              <a:t>TRIZ</a:t>
            </a:r>
            <a:r>
              <a:rPr lang="es-ES" sz="1300" dirty="0"/>
              <a:t> es el acrónimo ruso de Teoría de la Resolución Inventiva de Problemas (</a:t>
            </a:r>
            <a:r>
              <a:rPr lang="es-ES" sz="1300" dirty="0" err="1"/>
              <a:t>Teoriya</a:t>
            </a:r>
            <a:r>
              <a:rPr lang="es-ES" sz="1300" dirty="0"/>
              <a:t> </a:t>
            </a:r>
            <a:r>
              <a:rPr lang="es-ES" sz="1300" dirty="0" err="1"/>
              <a:t>Resheniya</a:t>
            </a:r>
            <a:r>
              <a:rPr lang="es-ES" sz="1300" dirty="0"/>
              <a:t> </a:t>
            </a:r>
            <a:r>
              <a:rPr lang="es-ES" sz="1300" dirty="0" err="1"/>
              <a:t>Izobretatelskikh</a:t>
            </a:r>
            <a:r>
              <a:rPr lang="es-ES" sz="1300" dirty="0"/>
              <a:t> </a:t>
            </a:r>
            <a:r>
              <a:rPr lang="es-ES" sz="1300" dirty="0" err="1"/>
              <a:t>Zadatch</a:t>
            </a:r>
            <a:r>
              <a:rPr lang="es-ES" sz="1300" dirty="0"/>
              <a:t>), </a:t>
            </a:r>
            <a:r>
              <a:rPr lang="es-ES" sz="1300" dirty="0" err="1"/>
              <a:t>desa-rrollada</a:t>
            </a:r>
            <a:r>
              <a:rPr lang="es-ES" sz="1300" dirty="0"/>
              <a:t> por </a:t>
            </a:r>
            <a:r>
              <a:rPr lang="es-ES" sz="1300" dirty="0" err="1"/>
              <a:t>Genrich</a:t>
            </a:r>
            <a:r>
              <a:rPr lang="es-ES" sz="1300" dirty="0"/>
              <a:t> </a:t>
            </a:r>
            <a:r>
              <a:rPr lang="es-ES" sz="1300" dirty="0" err="1"/>
              <a:t>Altshuller</a:t>
            </a:r>
            <a:r>
              <a:rPr lang="es-ES" sz="1300" dirty="0"/>
              <a:t> y sus colegas desde 1946 y aún en desarrollo. </a:t>
            </a:r>
            <a:r>
              <a:rPr lang="es-ES" sz="1300" dirty="0">
                <a:solidFill>
                  <a:srgbClr val="202124"/>
                </a:solidFill>
              </a:rPr>
              <a:t>TRIZ es un método sistematizado para fomentar la creatividad, basado en el estudio de los modelos de evolución de patentes y en un estudio integrado del análisis de cómo se han resuelto diferentes tipos de problemas. ¿Qué enfoque utiliza?</a:t>
            </a:r>
            <a:endParaRPr lang="es-MX" sz="13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DB485A2-7330-C866-0344-C6D2195A40FD}"/>
              </a:ext>
            </a:extLst>
          </p:cNvPr>
          <p:cNvSpPr txBox="1"/>
          <p:nvPr/>
        </p:nvSpPr>
        <p:spPr>
          <a:xfrm>
            <a:off x="510251" y="584632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900" dirty="0">
                <a:solidFill>
                  <a:schemeClr val="bg1"/>
                </a:solidFill>
                <a:latin typeface="Montserrat" panose="00000500000000000000" pitchFamily="2" charset="0"/>
              </a:rPr>
              <a:t>Brainstorming</a:t>
            </a:r>
          </a:p>
          <a:p>
            <a:endParaRPr lang="es-MX" sz="9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3A65E1E-5EA2-165A-01A0-473B53D8999B}"/>
              </a:ext>
            </a:extLst>
          </p:cNvPr>
          <p:cNvSpPr txBox="1"/>
          <p:nvPr/>
        </p:nvSpPr>
        <p:spPr>
          <a:xfrm>
            <a:off x="533400" y="1301532"/>
            <a:ext cx="8153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29A745"/>
                </a:solidFill>
              </a:rPr>
              <a:t>Optimización del concepto: TRIZ</a:t>
            </a:r>
            <a:endParaRPr lang="es-MX" sz="1600" dirty="0">
              <a:solidFill>
                <a:srgbClr val="29A745"/>
              </a:solidFill>
              <a:latin typeface="Montserrat" panose="00000500000000000000" pitchFamily="2" charset="0"/>
            </a:endParaRPr>
          </a:p>
        </p:txBody>
      </p:sp>
      <p:graphicFrame>
        <p:nvGraphicFramePr>
          <p:cNvPr id="15" name="Diagrama 14">
            <a:extLst>
              <a:ext uri="{FF2B5EF4-FFF2-40B4-BE49-F238E27FC236}">
                <a16:creationId xmlns:a16="http://schemas.microsoft.com/office/drawing/2014/main" id="{2C09A7A7-9AC3-AF59-9E5E-D571E4865E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2736480"/>
              </p:ext>
            </p:extLst>
          </p:nvPr>
        </p:nvGraphicFramePr>
        <p:xfrm>
          <a:off x="9126583" y="2399876"/>
          <a:ext cx="6333214" cy="3212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B16B1205-DA49-2021-CCCB-2FD2F80D55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090057"/>
            <a:ext cx="2362200" cy="438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63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5D9780BF-F393-F37E-0BF3-92937BC2765A}"/>
              </a:ext>
            </a:extLst>
          </p:cNvPr>
          <p:cNvSpPr/>
          <p:nvPr/>
        </p:nvSpPr>
        <p:spPr>
          <a:xfrm>
            <a:off x="4572000" y="4014419"/>
            <a:ext cx="4114800" cy="557581"/>
          </a:xfrm>
          <a:prstGeom prst="rect">
            <a:avLst/>
          </a:prstGeom>
          <a:solidFill>
            <a:srgbClr val="29A7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3A65E1E-5EA2-165A-01A0-473B53D8999B}"/>
              </a:ext>
            </a:extLst>
          </p:cNvPr>
          <p:cNvSpPr txBox="1"/>
          <p:nvPr/>
        </p:nvSpPr>
        <p:spPr>
          <a:xfrm>
            <a:off x="1371600" y="1301532"/>
            <a:ext cx="6477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>
                <a:solidFill>
                  <a:srgbClr val="29A745"/>
                </a:solidFill>
              </a:rPr>
              <a:t>Diseño detallado</a:t>
            </a:r>
            <a:br>
              <a:rPr lang="es-MX" sz="1600" b="1" dirty="0"/>
            </a:br>
            <a:r>
              <a:rPr lang="es-MX" sz="1300" dirty="0"/>
              <a:t>Pasos para el diseño de un producto o servicio</a:t>
            </a:r>
            <a:endParaRPr lang="es-MX" sz="1300" dirty="0">
              <a:solidFill>
                <a:srgbClr val="29A745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64D6C63-49BF-A0E7-4209-67A6864C78EA}"/>
              </a:ext>
            </a:extLst>
          </p:cNvPr>
          <p:cNvSpPr txBox="1"/>
          <p:nvPr/>
        </p:nvSpPr>
        <p:spPr>
          <a:xfrm>
            <a:off x="685800" y="3956031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latin typeface="Montserrat" panose="00000500000000000000" pitchFamily="2" charset="0"/>
              </a:rPr>
              <a:t>Un proceso de diseño detallado optimizado, formalizado y flexible permite a las compañías proveer la alta calidad que se requiere en los diseños hoy en día. </a:t>
            </a:r>
          </a:p>
        </p:txBody>
      </p:sp>
      <p:sp>
        <p:nvSpPr>
          <p:cNvPr id="4" name="Pentágono 3">
            <a:extLst>
              <a:ext uri="{FF2B5EF4-FFF2-40B4-BE49-F238E27FC236}">
                <a16:creationId xmlns:a16="http://schemas.microsoft.com/office/drawing/2014/main" id="{69D855B9-A92C-3647-54FA-3FDFAF14C17C}"/>
              </a:ext>
            </a:extLst>
          </p:cNvPr>
          <p:cNvSpPr/>
          <p:nvPr/>
        </p:nvSpPr>
        <p:spPr>
          <a:xfrm>
            <a:off x="527957" y="2433180"/>
            <a:ext cx="1247145" cy="990600"/>
          </a:xfrm>
          <a:prstGeom prst="homePlate">
            <a:avLst>
              <a:gd name="adj" fmla="val 22308"/>
            </a:avLst>
          </a:prstGeom>
          <a:solidFill>
            <a:srgbClr val="2B28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dirty="0"/>
              <a:t>Evaluar el problema</a:t>
            </a:r>
          </a:p>
        </p:txBody>
      </p:sp>
      <p:sp>
        <p:nvSpPr>
          <p:cNvPr id="5" name="Cheurón 4">
            <a:extLst>
              <a:ext uri="{FF2B5EF4-FFF2-40B4-BE49-F238E27FC236}">
                <a16:creationId xmlns:a16="http://schemas.microsoft.com/office/drawing/2014/main" id="{AD861E6F-631F-C7DB-00C7-D7C7611BBECA}"/>
              </a:ext>
            </a:extLst>
          </p:cNvPr>
          <p:cNvSpPr/>
          <p:nvPr/>
        </p:nvSpPr>
        <p:spPr>
          <a:xfrm>
            <a:off x="1639359" y="2433180"/>
            <a:ext cx="1276485" cy="990600"/>
          </a:xfrm>
          <a:prstGeom prst="chevron">
            <a:avLst>
              <a:gd name="adj" fmla="val 22308"/>
            </a:avLst>
          </a:prstGeom>
          <a:solidFill>
            <a:srgbClr val="2B28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s-ES" sz="1100" dirty="0"/>
              <a:t>Especificar el diseño</a:t>
            </a:r>
            <a:endParaRPr lang="es-ES_tradnl" sz="1200" dirty="0">
              <a:solidFill>
                <a:schemeClr val="tx1"/>
              </a:solidFill>
            </a:endParaRPr>
          </a:p>
        </p:txBody>
      </p:sp>
      <p:sp>
        <p:nvSpPr>
          <p:cNvPr id="13" name="Cheurón 12">
            <a:extLst>
              <a:ext uri="{FF2B5EF4-FFF2-40B4-BE49-F238E27FC236}">
                <a16:creationId xmlns:a16="http://schemas.microsoft.com/office/drawing/2014/main" id="{12653D9E-56D9-4901-BCDA-B7CD7D279AF4}"/>
              </a:ext>
            </a:extLst>
          </p:cNvPr>
          <p:cNvSpPr/>
          <p:nvPr/>
        </p:nvSpPr>
        <p:spPr>
          <a:xfrm>
            <a:off x="2774742" y="2431980"/>
            <a:ext cx="1276485" cy="990600"/>
          </a:xfrm>
          <a:prstGeom prst="chevron">
            <a:avLst>
              <a:gd name="adj" fmla="val 22308"/>
            </a:avLst>
          </a:prstGeom>
          <a:solidFill>
            <a:srgbClr val="2B28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dirty="0"/>
              <a:t>Generar ideas</a:t>
            </a:r>
          </a:p>
        </p:txBody>
      </p:sp>
      <p:sp>
        <p:nvSpPr>
          <p:cNvPr id="14" name="Cheurón 13">
            <a:extLst>
              <a:ext uri="{FF2B5EF4-FFF2-40B4-BE49-F238E27FC236}">
                <a16:creationId xmlns:a16="http://schemas.microsoft.com/office/drawing/2014/main" id="{D93B227B-A351-8035-F83F-5CBBE4D1E2D0}"/>
              </a:ext>
            </a:extLst>
          </p:cNvPr>
          <p:cNvSpPr/>
          <p:nvPr/>
        </p:nvSpPr>
        <p:spPr>
          <a:xfrm>
            <a:off x="3910126" y="2431980"/>
            <a:ext cx="1276485" cy="990600"/>
          </a:xfrm>
          <a:prstGeom prst="chevron">
            <a:avLst>
              <a:gd name="adj" fmla="val 22308"/>
            </a:avLst>
          </a:prstGeom>
          <a:solidFill>
            <a:srgbClr val="2B28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0" rtlCol="0" anchor="ctr"/>
          <a:lstStyle/>
          <a:p>
            <a:pPr algn="ctr"/>
            <a:r>
              <a:rPr lang="es-ES" sz="1100" dirty="0"/>
              <a:t>Diseño conceptual</a:t>
            </a:r>
          </a:p>
        </p:txBody>
      </p:sp>
      <p:sp>
        <p:nvSpPr>
          <p:cNvPr id="15" name="Cheurón 14">
            <a:extLst>
              <a:ext uri="{FF2B5EF4-FFF2-40B4-BE49-F238E27FC236}">
                <a16:creationId xmlns:a16="http://schemas.microsoft.com/office/drawing/2014/main" id="{919193C8-B3D8-17AA-ECB3-3D857C20AF72}"/>
              </a:ext>
            </a:extLst>
          </p:cNvPr>
          <p:cNvSpPr/>
          <p:nvPr/>
        </p:nvSpPr>
        <p:spPr>
          <a:xfrm>
            <a:off x="5050868" y="2438400"/>
            <a:ext cx="1276485" cy="990600"/>
          </a:xfrm>
          <a:prstGeom prst="chevron">
            <a:avLst>
              <a:gd name="adj" fmla="val 22308"/>
            </a:avLst>
          </a:prstGeom>
          <a:solidFill>
            <a:srgbClr val="2B28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s-ES" sz="1100" dirty="0"/>
              <a:t>Diseño detallado</a:t>
            </a:r>
            <a:endParaRPr lang="es-ES_tradnl" sz="1100" dirty="0">
              <a:solidFill>
                <a:schemeClr val="tx1"/>
              </a:solidFill>
            </a:endParaRPr>
          </a:p>
        </p:txBody>
      </p:sp>
      <p:sp>
        <p:nvSpPr>
          <p:cNvPr id="16" name="Cheurón 15">
            <a:extLst>
              <a:ext uri="{FF2B5EF4-FFF2-40B4-BE49-F238E27FC236}">
                <a16:creationId xmlns:a16="http://schemas.microsoft.com/office/drawing/2014/main" id="{0DD6F23D-7D2F-CACE-8C28-E87854915838}"/>
              </a:ext>
            </a:extLst>
          </p:cNvPr>
          <p:cNvSpPr/>
          <p:nvPr/>
        </p:nvSpPr>
        <p:spPr>
          <a:xfrm>
            <a:off x="6191115" y="2438400"/>
            <a:ext cx="1276485" cy="990600"/>
          </a:xfrm>
          <a:prstGeom prst="chevron">
            <a:avLst>
              <a:gd name="adj" fmla="val 22308"/>
            </a:avLst>
          </a:prstGeom>
          <a:solidFill>
            <a:srgbClr val="2B28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dirty="0">
                <a:latin typeface="Montserrat" panose="00000500000000000000" pitchFamily="2" charset="0"/>
              </a:rPr>
              <a:t>Pruebas</a:t>
            </a:r>
          </a:p>
        </p:txBody>
      </p:sp>
      <p:sp>
        <p:nvSpPr>
          <p:cNvPr id="18" name="Cheurón 17">
            <a:extLst>
              <a:ext uri="{FF2B5EF4-FFF2-40B4-BE49-F238E27FC236}">
                <a16:creationId xmlns:a16="http://schemas.microsoft.com/office/drawing/2014/main" id="{79BA18F2-781E-8800-222B-50800E5B84C8}"/>
              </a:ext>
            </a:extLst>
          </p:cNvPr>
          <p:cNvSpPr/>
          <p:nvPr/>
        </p:nvSpPr>
        <p:spPr>
          <a:xfrm>
            <a:off x="7340646" y="2438400"/>
            <a:ext cx="1276485" cy="990600"/>
          </a:xfrm>
          <a:prstGeom prst="chevron">
            <a:avLst>
              <a:gd name="adj" fmla="val 22308"/>
            </a:avLst>
          </a:prstGeom>
          <a:solidFill>
            <a:srgbClr val="2B28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0" rtlCol="0" anchor="ctr"/>
          <a:lstStyle/>
          <a:p>
            <a:pPr algn="ctr"/>
            <a:r>
              <a:rPr lang="es-ES" sz="1100" spc="-80" dirty="0"/>
              <a:t>Manufactura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58BB7538-BD05-E5BF-0ECE-83EE3E489203}"/>
              </a:ext>
            </a:extLst>
          </p:cNvPr>
          <p:cNvSpPr txBox="1"/>
          <p:nvPr/>
        </p:nvSpPr>
        <p:spPr>
          <a:xfrm>
            <a:off x="4800600" y="4154709"/>
            <a:ext cx="3733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Los beneficios son los siguientes: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0657A247-54B2-1975-9CD1-68B06F4C5D15}"/>
              </a:ext>
            </a:extLst>
          </p:cNvPr>
          <p:cNvSpPr txBox="1"/>
          <p:nvPr/>
        </p:nvSpPr>
        <p:spPr>
          <a:xfrm>
            <a:off x="5186610" y="4971694"/>
            <a:ext cx="3347789" cy="995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40"/>
              </a:lnSpc>
            </a:pPr>
            <a:r>
              <a:rPr lang="es-ES" sz="1200" dirty="0">
                <a:latin typeface="Montserrat" panose="00000500000000000000" pitchFamily="2" charset="0"/>
              </a:rPr>
              <a:t>Mejora la productividad del diseño.</a:t>
            </a:r>
          </a:p>
          <a:p>
            <a:pPr>
              <a:lnSpc>
                <a:spcPts val="1840"/>
              </a:lnSpc>
            </a:pPr>
            <a:r>
              <a:rPr lang="es-ES" sz="1200" dirty="0">
                <a:latin typeface="Montserrat" panose="00000500000000000000" pitchFamily="2" charset="0"/>
              </a:rPr>
              <a:t>Optimiza el manejo de cambios.</a:t>
            </a:r>
          </a:p>
          <a:p>
            <a:pPr>
              <a:lnSpc>
                <a:spcPts val="1840"/>
              </a:lnSpc>
            </a:pPr>
            <a:r>
              <a:rPr lang="es-ES" sz="1200" dirty="0">
                <a:latin typeface="Montserrat" panose="00000500000000000000" pitchFamily="2" charset="0"/>
              </a:rPr>
              <a:t>Mejora la colaboración.</a:t>
            </a:r>
          </a:p>
          <a:p>
            <a:pPr>
              <a:lnSpc>
                <a:spcPts val="1840"/>
              </a:lnSpc>
            </a:pPr>
            <a:r>
              <a:rPr lang="es-ES" sz="1200" dirty="0">
                <a:latin typeface="Montserrat" panose="00000500000000000000" pitchFamily="2" charset="0"/>
              </a:rPr>
              <a:t>Mejora la localización de errores.</a:t>
            </a:r>
          </a:p>
        </p:txBody>
      </p:sp>
      <p:pic>
        <p:nvPicPr>
          <p:cNvPr id="22" name="Imagen 21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4CF1D4B9-9BB1-207F-EADA-9A31729837A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3" t="2" r="163" b="83395"/>
          <a:stretch/>
        </p:blipFill>
        <p:spPr>
          <a:xfrm>
            <a:off x="4572000" y="4782541"/>
            <a:ext cx="1012199" cy="442800"/>
          </a:xfrm>
          <a:prstGeom prst="rect">
            <a:avLst/>
          </a:prstGeom>
        </p:spPr>
      </p:pic>
      <p:pic>
        <p:nvPicPr>
          <p:cNvPr id="23" name="Imagen 22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C52DAED5-17AC-026B-2578-4EE7672A10A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3" t="2" r="163" b="83395"/>
          <a:stretch/>
        </p:blipFill>
        <p:spPr>
          <a:xfrm>
            <a:off x="4572000" y="5037467"/>
            <a:ext cx="1012199" cy="442800"/>
          </a:xfrm>
          <a:prstGeom prst="rect">
            <a:avLst/>
          </a:prstGeom>
        </p:spPr>
      </p:pic>
      <p:pic>
        <p:nvPicPr>
          <p:cNvPr id="24" name="Imagen 23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6F11438C-D076-7BC3-538C-BE0EFAC59E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3" t="2" r="163" b="83395"/>
          <a:stretch/>
        </p:blipFill>
        <p:spPr>
          <a:xfrm>
            <a:off x="4574843" y="5282304"/>
            <a:ext cx="1012199" cy="442800"/>
          </a:xfrm>
          <a:prstGeom prst="rect">
            <a:avLst/>
          </a:prstGeom>
        </p:spPr>
      </p:pic>
      <p:pic>
        <p:nvPicPr>
          <p:cNvPr id="25" name="Imagen 24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9EF4F0DE-1C70-580E-A780-03277D18B1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3" t="2" r="163" b="83395"/>
          <a:stretch/>
        </p:blipFill>
        <p:spPr>
          <a:xfrm>
            <a:off x="4572000" y="5524872"/>
            <a:ext cx="1012199" cy="442800"/>
          </a:xfrm>
          <a:prstGeom prst="rect">
            <a:avLst/>
          </a:prstGeom>
        </p:spPr>
      </p:pic>
      <p:pic>
        <p:nvPicPr>
          <p:cNvPr id="27" name="Gráfico 26">
            <a:extLst>
              <a:ext uri="{FF2B5EF4-FFF2-40B4-BE49-F238E27FC236}">
                <a16:creationId xmlns:a16="http://schemas.microsoft.com/office/drawing/2014/main" id="{4333BB8E-A36E-DA5E-EEAA-D094454659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81200" y="5033672"/>
            <a:ext cx="1143000" cy="94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29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401E9D28-04C1-3570-17A6-17BBE24EF9F8}"/>
              </a:ext>
            </a:extLst>
          </p:cNvPr>
          <p:cNvSpPr txBox="1"/>
          <p:nvPr/>
        </p:nvSpPr>
        <p:spPr>
          <a:xfrm>
            <a:off x="539930" y="1723600"/>
            <a:ext cx="81533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/>
              <a:t>Los prototipos se pueden utilizar para alguna de estas cuatro acciones</a:t>
            </a:r>
            <a:endParaRPr lang="es-MX" sz="1200" dirty="0">
              <a:latin typeface="Montserrat" panose="00000500000000000000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DB485A2-7330-C866-0344-C6D2195A40FD}"/>
              </a:ext>
            </a:extLst>
          </p:cNvPr>
          <p:cNvSpPr txBox="1"/>
          <p:nvPr/>
        </p:nvSpPr>
        <p:spPr>
          <a:xfrm>
            <a:off x="510251" y="5713953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900" dirty="0">
                <a:solidFill>
                  <a:schemeClr val="bg1"/>
                </a:solidFill>
                <a:latin typeface="Montserrat" panose="00000500000000000000" pitchFamily="2" charset="0"/>
              </a:rPr>
              <a:t>Brainstorming</a:t>
            </a:r>
          </a:p>
          <a:p>
            <a:endParaRPr lang="es-MX" sz="9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3A65E1E-5EA2-165A-01A0-473B53D8999B}"/>
              </a:ext>
            </a:extLst>
          </p:cNvPr>
          <p:cNvSpPr txBox="1"/>
          <p:nvPr/>
        </p:nvSpPr>
        <p:spPr>
          <a:xfrm>
            <a:off x="533400" y="1301532"/>
            <a:ext cx="8153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29A745"/>
                </a:solidFill>
              </a:rPr>
              <a:t>Prototipos rápidos y funcionales</a:t>
            </a:r>
            <a:endParaRPr lang="es-MX" sz="1600" dirty="0">
              <a:solidFill>
                <a:srgbClr val="29A745"/>
              </a:solidFill>
              <a:latin typeface="Montserrat" panose="00000500000000000000" pitchFamily="2" charset="0"/>
            </a:endParaRP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F336F7E6-96F0-35B6-C896-1801C8645E78}"/>
              </a:ext>
            </a:extLst>
          </p:cNvPr>
          <p:cNvSpPr/>
          <p:nvPr/>
        </p:nvSpPr>
        <p:spPr>
          <a:xfrm>
            <a:off x="1143000" y="2258221"/>
            <a:ext cx="914400" cy="914400"/>
          </a:xfrm>
          <a:prstGeom prst="ellipse">
            <a:avLst/>
          </a:prstGeom>
          <a:solidFill>
            <a:srgbClr val="29A7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D7C6E6C-8485-2CB6-B3CF-1C2A0AD4DA54}"/>
              </a:ext>
            </a:extLst>
          </p:cNvPr>
          <p:cNvSpPr txBox="1"/>
          <p:nvPr/>
        </p:nvSpPr>
        <p:spPr>
          <a:xfrm>
            <a:off x="2209800" y="2362200"/>
            <a:ext cx="56388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1300" b="1" dirty="0">
                <a:latin typeface="Montserrat" panose="00000500000000000000" pitchFamily="2" charset="0"/>
              </a:rPr>
              <a:t>Aprendizaje</a:t>
            </a:r>
          </a:p>
          <a:p>
            <a:pPr lvl="0"/>
            <a:r>
              <a:rPr lang="es-ES" sz="1300" dirty="0">
                <a:latin typeface="Montserrat" panose="00000500000000000000" pitchFamily="2" charset="0"/>
              </a:rPr>
              <a:t>Se utilizan para responder preguntas como ¿funcionará?, ¿hasta qué grado cumplirá con las necesidades del cliente?</a:t>
            </a:r>
            <a:endParaRPr lang="es-ES_tradnl" sz="1300" dirty="0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EB92BA67-5A85-1AA6-28F6-1F9F06A1ED31}"/>
              </a:ext>
            </a:extLst>
          </p:cNvPr>
          <p:cNvSpPr/>
          <p:nvPr/>
        </p:nvSpPr>
        <p:spPr>
          <a:xfrm>
            <a:off x="1143000" y="3266750"/>
            <a:ext cx="914400" cy="914400"/>
          </a:xfrm>
          <a:prstGeom prst="ellipse">
            <a:avLst/>
          </a:prstGeom>
          <a:solidFill>
            <a:srgbClr val="29A7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3272DB8-D398-DEDC-8657-99E0EDE9BD8C}"/>
              </a:ext>
            </a:extLst>
          </p:cNvPr>
          <p:cNvSpPr txBox="1"/>
          <p:nvPr/>
        </p:nvSpPr>
        <p:spPr>
          <a:xfrm>
            <a:off x="2209800" y="3242281"/>
            <a:ext cx="5638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1300" b="1" dirty="0"/>
              <a:t>Comunicación</a:t>
            </a:r>
          </a:p>
          <a:p>
            <a:pPr lvl="0"/>
            <a:r>
              <a:rPr lang="es-ES" sz="1300" dirty="0"/>
              <a:t>Enriquecen la comunicación con la gerencia, proveedores, socios, clientes, entre otros. Con esto se logra mejorar la retroalimentación dirigida a ingenieros y diseñadores.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0345C5C5-9233-FBC5-B3CB-4B1A8ED9790E}"/>
              </a:ext>
            </a:extLst>
          </p:cNvPr>
          <p:cNvSpPr/>
          <p:nvPr/>
        </p:nvSpPr>
        <p:spPr>
          <a:xfrm>
            <a:off x="1143000" y="4275279"/>
            <a:ext cx="914400" cy="914400"/>
          </a:xfrm>
          <a:prstGeom prst="ellipse">
            <a:avLst/>
          </a:prstGeom>
          <a:solidFill>
            <a:srgbClr val="29A7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9C172292-70C0-04F0-9F27-E89486A7E25D}"/>
              </a:ext>
            </a:extLst>
          </p:cNvPr>
          <p:cNvSpPr txBox="1"/>
          <p:nvPr/>
        </p:nvSpPr>
        <p:spPr>
          <a:xfrm>
            <a:off x="2209800" y="4379258"/>
            <a:ext cx="56388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MX" sz="1300" b="1" dirty="0"/>
              <a:t>Verificación</a:t>
            </a:r>
            <a:br>
              <a:rPr lang="es-MX" sz="1300" dirty="0"/>
            </a:br>
            <a:r>
              <a:rPr lang="es-MX" sz="1300" dirty="0"/>
              <a:t> </a:t>
            </a:r>
            <a:r>
              <a:rPr lang="es-ES" sz="1300" dirty="0"/>
              <a:t>En las etapas finales se utilizan los prototipos para demostrar que el producto ha alcanzado el nivel deseado de funcionalidad.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01F0D93D-7FCE-0FF0-600C-8E7A82506D56}"/>
              </a:ext>
            </a:extLst>
          </p:cNvPr>
          <p:cNvSpPr/>
          <p:nvPr/>
        </p:nvSpPr>
        <p:spPr>
          <a:xfrm>
            <a:off x="1143000" y="5283808"/>
            <a:ext cx="914400" cy="914400"/>
          </a:xfrm>
          <a:prstGeom prst="ellipse">
            <a:avLst/>
          </a:prstGeom>
          <a:solidFill>
            <a:srgbClr val="29A7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26C56411-8A3A-A6DC-6625-D5E72757300E}"/>
              </a:ext>
            </a:extLst>
          </p:cNvPr>
          <p:cNvSpPr txBox="1"/>
          <p:nvPr/>
        </p:nvSpPr>
        <p:spPr>
          <a:xfrm>
            <a:off x="2209800" y="5387787"/>
            <a:ext cx="5638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1300" b="1" dirty="0"/>
              <a:t>Integración</a:t>
            </a:r>
          </a:p>
          <a:p>
            <a:pPr lvl="0"/>
            <a:r>
              <a:rPr lang="es-ES" sz="1300" dirty="0"/>
              <a:t>Se utilizan para asegurar que los componentes y subsistemas de los productos funcionen en conjunto de la manera esperada.</a:t>
            </a:r>
          </a:p>
          <a:p>
            <a:pPr lvl="0"/>
            <a:endParaRPr lang="es-ES" sz="1300" dirty="0"/>
          </a:p>
        </p:txBody>
      </p:sp>
      <p:pic>
        <p:nvPicPr>
          <p:cNvPr id="20" name="Gráfico 19">
            <a:extLst>
              <a:ext uri="{FF2B5EF4-FFF2-40B4-BE49-F238E27FC236}">
                <a16:creationId xmlns:a16="http://schemas.microsoft.com/office/drawing/2014/main" id="{95EE1609-8964-B40C-D60C-FA84381F10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20200" y="4552479"/>
            <a:ext cx="360000" cy="360000"/>
          </a:xfrm>
          <a:prstGeom prst="rect">
            <a:avLst/>
          </a:prstGeom>
        </p:spPr>
      </p:pic>
      <p:pic>
        <p:nvPicPr>
          <p:cNvPr id="22" name="Gráfico 21">
            <a:extLst>
              <a:ext uri="{FF2B5EF4-FFF2-40B4-BE49-F238E27FC236}">
                <a16:creationId xmlns:a16="http://schemas.microsoft.com/office/drawing/2014/main" id="{EDE118F7-47B9-92A8-F63C-EB2C29F2FC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20200" y="5561008"/>
            <a:ext cx="360000" cy="360000"/>
          </a:xfrm>
          <a:prstGeom prst="rect">
            <a:avLst/>
          </a:prstGeom>
        </p:spPr>
      </p:pic>
      <p:pic>
        <p:nvPicPr>
          <p:cNvPr id="24" name="Gráfico 23">
            <a:extLst>
              <a:ext uri="{FF2B5EF4-FFF2-40B4-BE49-F238E27FC236}">
                <a16:creationId xmlns:a16="http://schemas.microsoft.com/office/drawing/2014/main" id="{DA19A6F2-039E-E210-013B-32081A2DC5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49000" y="2528388"/>
            <a:ext cx="302400" cy="360119"/>
          </a:xfrm>
          <a:prstGeom prst="rect">
            <a:avLst/>
          </a:prstGeom>
        </p:spPr>
      </p:pic>
      <p:pic>
        <p:nvPicPr>
          <p:cNvPr id="26" name="Gráfico 25">
            <a:extLst>
              <a:ext uri="{FF2B5EF4-FFF2-40B4-BE49-F238E27FC236}">
                <a16:creationId xmlns:a16="http://schemas.microsoft.com/office/drawing/2014/main" id="{4DED8F62-47A0-59A2-BF19-3BBE0EE993F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98600" y="3543350"/>
            <a:ext cx="403200" cy="36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091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6EAFF366-E273-29FD-6E9C-DFF357075A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86" r="17086"/>
          <a:stretch/>
        </p:blipFill>
        <p:spPr>
          <a:xfrm>
            <a:off x="4554254" y="1104900"/>
            <a:ext cx="4589745" cy="46482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CA55503-C2EE-9B69-C964-445B32F21383}"/>
              </a:ext>
            </a:extLst>
          </p:cNvPr>
          <p:cNvSpPr txBox="1"/>
          <p:nvPr/>
        </p:nvSpPr>
        <p:spPr>
          <a:xfrm>
            <a:off x="647699" y="1493707"/>
            <a:ext cx="33147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300" dirty="0">
                <a:cs typeface="Arial" panose="020B0604020202020204" pitchFamily="34" charset="0"/>
              </a:rPr>
              <a:t>Reflexiona sobre lo aprendido en el tema y responde lo siguiente.</a:t>
            </a:r>
            <a:endParaRPr lang="es-MX" sz="13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9234B4A-1173-32C0-5864-78575DBFFB22}"/>
              </a:ext>
            </a:extLst>
          </p:cNvPr>
          <p:cNvSpPr txBox="1"/>
          <p:nvPr/>
        </p:nvSpPr>
        <p:spPr>
          <a:xfrm>
            <a:off x="905526" y="2160508"/>
            <a:ext cx="3314702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00" dirty="0"/>
              <a:t>¿Cómo crees que la metodología TRIZ pudiera ser de ayuda en los procesos de toma de decisiones, innovación y desarrollo de tu organización?</a:t>
            </a:r>
            <a:br>
              <a:rPr lang="es-ES" sz="1300" dirty="0"/>
            </a:br>
            <a:endParaRPr lang="es-ES" sz="1300" dirty="0"/>
          </a:p>
          <a:p>
            <a:r>
              <a:rPr lang="es-ES" sz="1300" dirty="0"/>
              <a:t>Reflexiona si alguna vez has participado en el desarrollo de un producto o servicio, ¿cómo fue ese proceso? </a:t>
            </a:r>
          </a:p>
          <a:p>
            <a:endParaRPr lang="es-ES" sz="1300" dirty="0"/>
          </a:p>
          <a:p>
            <a:r>
              <a:rPr lang="es-ES" sz="1300" dirty="0"/>
              <a:t>De no haber participado, comenta cómo te gustaría que fuese y qué participación quisieras tener en el mismo.</a:t>
            </a:r>
            <a:br>
              <a:rPr lang="es-ES" sz="1300" dirty="0"/>
            </a:br>
            <a:br>
              <a:rPr lang="es-ES" sz="1300" dirty="0"/>
            </a:br>
            <a:r>
              <a:rPr lang="es-ES" sz="1300" dirty="0"/>
              <a:t>Comparte tus hallazgos en un resumen.  </a:t>
            </a:r>
            <a:br>
              <a:rPr lang="es-ES" sz="1300" dirty="0"/>
            </a:br>
            <a:br>
              <a:rPr lang="es-ES" sz="1300" dirty="0"/>
            </a:br>
            <a:br>
              <a:rPr lang="es-ES" sz="1300" dirty="0"/>
            </a:br>
            <a:endParaRPr lang="es-ES" sz="1300" dirty="0"/>
          </a:p>
        </p:txBody>
      </p:sp>
      <p:pic>
        <p:nvPicPr>
          <p:cNvPr id="11" name="Imagen 10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62A493E1-6723-B849-4A77-3AA0B6495D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3" t="2" r="163" b="83395"/>
          <a:stretch/>
        </p:blipFill>
        <p:spPr>
          <a:xfrm>
            <a:off x="0" y="1319349"/>
            <a:ext cx="1012199" cy="4428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906DCEF9-5428-35E2-35DF-F6D6402B6964}"/>
              </a:ext>
            </a:extLst>
          </p:cNvPr>
          <p:cNvSpPr txBox="1"/>
          <p:nvPr/>
        </p:nvSpPr>
        <p:spPr>
          <a:xfrm>
            <a:off x="774597" y="2160508"/>
            <a:ext cx="26185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00" dirty="0">
                <a:solidFill>
                  <a:srgbClr val="29A745"/>
                </a:solidFill>
              </a:rPr>
              <a:t>•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6DC1164-DC16-F00E-10DA-0653FE119502}"/>
              </a:ext>
            </a:extLst>
          </p:cNvPr>
          <p:cNvSpPr txBox="1"/>
          <p:nvPr/>
        </p:nvSpPr>
        <p:spPr>
          <a:xfrm>
            <a:off x="774597" y="3328596"/>
            <a:ext cx="26185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00" dirty="0">
                <a:solidFill>
                  <a:srgbClr val="29A745"/>
                </a:solidFill>
              </a:rPr>
              <a:t>•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BD755CE-9D6A-B1F0-D835-1A1A3DE23999}"/>
              </a:ext>
            </a:extLst>
          </p:cNvPr>
          <p:cNvSpPr txBox="1"/>
          <p:nvPr/>
        </p:nvSpPr>
        <p:spPr>
          <a:xfrm>
            <a:off x="774597" y="4323678"/>
            <a:ext cx="26185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00" dirty="0">
                <a:solidFill>
                  <a:srgbClr val="29A745"/>
                </a:solidFill>
              </a:rPr>
              <a:t>•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9BBCDD3-5619-4EF9-26A5-DA1B687EB95B}"/>
              </a:ext>
            </a:extLst>
          </p:cNvPr>
          <p:cNvSpPr txBox="1"/>
          <p:nvPr/>
        </p:nvSpPr>
        <p:spPr>
          <a:xfrm>
            <a:off x="774597" y="5291866"/>
            <a:ext cx="26185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00" dirty="0">
                <a:solidFill>
                  <a:srgbClr val="29A745"/>
                </a:solidFill>
              </a:rPr>
              <a:t>•</a:t>
            </a:r>
          </a:p>
        </p:txBody>
      </p:sp>
    </p:spTree>
    <p:extLst>
      <p:ext uri="{BB962C8B-B14F-4D97-AF65-F5344CB8AC3E}">
        <p14:creationId xmlns:p14="http://schemas.microsoft.com/office/powerpoint/2010/main" val="715811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953A70D7-5486-32F3-F591-A5F9E704C7FA}"/>
              </a:ext>
            </a:extLst>
          </p:cNvPr>
          <p:cNvSpPr/>
          <p:nvPr/>
        </p:nvSpPr>
        <p:spPr>
          <a:xfrm>
            <a:off x="0" y="3429000"/>
            <a:ext cx="358739" cy="734552"/>
          </a:xfrm>
          <a:prstGeom prst="rect">
            <a:avLst/>
          </a:prstGeom>
          <a:solidFill>
            <a:srgbClr val="2B28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47DDE08-0ECF-56BB-477F-769E0DA2E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25" b="30625"/>
          <a:stretch/>
        </p:blipFill>
        <p:spPr bwMode="auto">
          <a:xfrm>
            <a:off x="0" y="1066799"/>
            <a:ext cx="9144000" cy="236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B7AA153-0B39-6757-E2E4-AEEBF3B27723}"/>
              </a:ext>
            </a:extLst>
          </p:cNvPr>
          <p:cNvSpPr txBox="1"/>
          <p:nvPr/>
        </p:nvSpPr>
        <p:spPr>
          <a:xfrm>
            <a:off x="1181099" y="4038600"/>
            <a:ext cx="678180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00" b="1" dirty="0"/>
              <a:t>¿Qué es y por qué es importante el diseño de prototipos?</a:t>
            </a:r>
            <a:br>
              <a:rPr lang="es-ES" sz="1300" dirty="0"/>
            </a:br>
            <a:br>
              <a:rPr lang="es-ES" sz="1300" dirty="0"/>
            </a:br>
            <a:r>
              <a:rPr lang="es-ES" sz="1300" spc="-50" dirty="0"/>
              <a:t>Un prototipo es un boceto, borrador o esquema que nos permite darle una estructura </a:t>
            </a:r>
            <a:r>
              <a:rPr lang="es-ES" sz="1300" dirty="0"/>
              <a:t>al concepto que hemos diseñado de producto o servicio, al definirlo, podemos </a:t>
            </a:r>
            <a:r>
              <a:rPr lang="es-ES" sz="1300" spc="-20" dirty="0"/>
              <a:t>hacerlo realidad. Ya sea para detectar posibles errores o bien probarlo con algunos </a:t>
            </a:r>
            <a:r>
              <a:rPr lang="es-ES" sz="1300" dirty="0"/>
              <a:t>usuarios, dándonos un margen de error menor al esperado. Es bien sabido que nuestros usuarios y clientes finales merecen lo mejor y es importante cuidar hasta el más mínimo detalle que asegure el éxito de nuestros proyectos. </a:t>
            </a:r>
            <a:endParaRPr lang="es-MX" sz="1300" dirty="0"/>
          </a:p>
        </p:txBody>
      </p:sp>
    </p:spTree>
    <p:extLst>
      <p:ext uri="{BB962C8B-B14F-4D97-AF65-F5344CB8AC3E}">
        <p14:creationId xmlns:p14="http://schemas.microsoft.com/office/powerpoint/2010/main" val="41205470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Certificados Premium">
      <a:majorFont>
        <a:latin typeface="Montserrat SemiBold"/>
        <a:ea typeface=""/>
        <a:cs typeface=""/>
      </a:majorFont>
      <a:minorFont>
        <a:latin typeface="Montserrat"/>
        <a:ea typeface=""/>
        <a:cs typeface="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7527</TotalTime>
  <Words>661</Words>
  <Application>Microsoft Macintosh PowerPoint</Application>
  <PresentationFormat>Presentación en pantalla (4:3)</PresentationFormat>
  <Paragraphs>55</Paragraphs>
  <Slides>10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Montserrat</vt:lpstr>
      <vt:lpstr>Montserrat SemiBold</vt:lpstr>
      <vt:lpstr>Calibri</vt:lpstr>
      <vt:lpstr>Office Theme</vt:lpstr>
      <vt:lpstr>Presentación de PowerPoint</vt:lpstr>
      <vt:lpstr>Presentación de PowerPoint</vt:lpstr>
      <vt:lpstr>Técnicas y Metodologías de la Innovación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 título-1</dc:title>
  <dc:creator>LIZ MALENI URIBE MARTINEZ</dc:creator>
  <cp:lastModifiedBy>IVAN ALEJANDRO ROCHA MARTINEZ</cp:lastModifiedBy>
  <cp:revision>147</cp:revision>
  <cp:lastPrinted>2022-06-02T17:53:29Z</cp:lastPrinted>
  <dcterms:created xsi:type="dcterms:W3CDTF">2021-06-10T22:47:14Z</dcterms:created>
  <dcterms:modified xsi:type="dcterms:W3CDTF">2022-06-02T22:27:07Z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2021-06-10T00:00:00Z</vt:filetime>
  </property>
  <property fmtid="{D5CDD505-2E9C-101B-9397-08002B2CF9AE}" pid="3" name="Creator">
    <vt:lpwstr>Adobe Illustrator 25.2 (Windows)</vt:lpwstr>
  </property>
  <property fmtid="{D5CDD505-2E9C-101B-9397-08002B2CF9AE}" pid="4" name="LastSaved">
    <vt:filetime>2021-06-10T00:00:00Z</vt:filetime>
  </property>
</Properties>
</file>