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9" r:id="rId4"/>
    <p:sldId id="260" r:id="rId5"/>
    <p:sldId id="263" r:id="rId6"/>
    <p:sldId id="262" r:id="rId7"/>
    <p:sldId id="286" r:id="rId8"/>
    <p:sldId id="287" r:id="rId9"/>
    <p:sldId id="266" r:id="rId10"/>
    <p:sldId id="274" r:id="rId11"/>
    <p:sldId id="276" r:id="rId12"/>
    <p:sldId id="271" r:id="rId13"/>
    <p:sldId id="277" r:id="rId14"/>
    <p:sldId id="279" r:id="rId15"/>
    <p:sldId id="281" r:id="rId16"/>
    <p:sldId id="280" r:id="rId17"/>
    <p:sldId id="282" r:id="rId18"/>
    <p:sldId id="283" r:id="rId19"/>
    <p:sldId id="269" r:id="rId20"/>
    <p:sldId id="278" r:id="rId21"/>
    <p:sldId id="285" r:id="rId22"/>
    <p:sldId id="288" r:id="rId23"/>
    <p:sldId id="268" r:id="rId24"/>
    <p:sldId id="265" r:id="rId2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orbel" panose="020B0503020204020204" pitchFamily="3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499" userDrawn="1">
          <p15:clr>
            <a:srgbClr val="A4A3A4"/>
          </p15:clr>
        </p15:guide>
        <p15:guide id="4" pos="5261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BB76B3-E15E-A965-5F8D-0630502C693B}" name="GABRIELA AQUINO CARDENAS" initials="GA" userId="S::gabriela.aquino@tecmilenio.mx::6e002ff6-500f-46fc-af4c-3b420fa6dd0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514A"/>
    <a:srgbClr val="59A3B2"/>
    <a:srgbClr val="008498"/>
    <a:srgbClr val="03C7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11FBCF-5E1F-4D7C-8E0D-B8E466B62EEE}" v="5" dt="2023-10-17T03:19:22.1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06"/>
    <p:restoredTop sz="95581"/>
  </p:normalViewPr>
  <p:slideViewPr>
    <p:cSldViewPr snapToGrid="0" showGuides="1">
      <p:cViewPr>
        <p:scale>
          <a:sx n="103" d="100"/>
          <a:sy n="103" d="100"/>
        </p:scale>
        <p:origin x="2240" y="88"/>
      </p:cViewPr>
      <p:guideLst>
        <p:guide orient="horz" pos="2160"/>
        <p:guide pos="2880"/>
        <p:guide pos="499"/>
        <p:guide pos="52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A AQUINO CARDENAS" userId="6e002ff6-500f-46fc-af4c-3b420fa6dd0c" providerId="ADAL" clId="{FD11FBCF-5E1F-4D7C-8E0D-B8E466B62EEE}"/>
    <pc:docChg chg="undo redo custSel addSld delSld modSld sldOrd">
      <pc:chgData name="GABRIELA AQUINO CARDENAS" userId="6e002ff6-500f-46fc-af4c-3b420fa6dd0c" providerId="ADAL" clId="{FD11FBCF-5E1F-4D7C-8E0D-B8E466B62EEE}" dt="2023-10-17T03:27:41.011" v="229" actId="20577"/>
      <pc:docMkLst>
        <pc:docMk/>
      </pc:docMkLst>
      <pc:sldChg chg="addSp delSp modSp add del mod">
        <pc:chgData name="GABRIELA AQUINO CARDENAS" userId="6e002ff6-500f-46fc-af4c-3b420fa6dd0c" providerId="ADAL" clId="{FD11FBCF-5E1F-4D7C-8E0D-B8E466B62EEE}" dt="2023-10-17T03:01:03.460" v="69"/>
        <pc:sldMkLst>
          <pc:docMk/>
          <pc:sldMk cId="2215364073" sldId="262"/>
        </pc:sldMkLst>
        <pc:spChg chg="mod">
          <ac:chgData name="GABRIELA AQUINO CARDENAS" userId="6e002ff6-500f-46fc-af4c-3b420fa6dd0c" providerId="ADAL" clId="{FD11FBCF-5E1F-4D7C-8E0D-B8E466B62EEE}" dt="2023-10-17T03:01:03.460" v="69"/>
          <ac:spMkLst>
            <pc:docMk/>
            <pc:sldMk cId="2215364073" sldId="262"/>
            <ac:spMk id="2" creationId="{295A20F9-B37D-D5FA-CC29-77B977BEB5DC}"/>
          </ac:spMkLst>
        </pc:spChg>
        <pc:spChg chg="mod">
          <ac:chgData name="GABRIELA AQUINO CARDENAS" userId="6e002ff6-500f-46fc-af4c-3b420fa6dd0c" providerId="ADAL" clId="{FD11FBCF-5E1F-4D7C-8E0D-B8E466B62EEE}" dt="2023-10-17T01:55:10.854" v="63"/>
          <ac:spMkLst>
            <pc:docMk/>
            <pc:sldMk cId="2215364073" sldId="262"/>
            <ac:spMk id="3" creationId="{37F7C055-8B0F-4127-3850-F18EC22F42D3}"/>
          </ac:spMkLst>
        </pc:spChg>
        <pc:spChg chg="del">
          <ac:chgData name="GABRIELA AQUINO CARDENAS" userId="6e002ff6-500f-46fc-af4c-3b420fa6dd0c" providerId="ADAL" clId="{FD11FBCF-5E1F-4D7C-8E0D-B8E466B62EEE}" dt="2023-10-17T01:17:43.641" v="36" actId="478"/>
          <ac:spMkLst>
            <pc:docMk/>
            <pc:sldMk cId="2215364073" sldId="262"/>
            <ac:spMk id="6" creationId="{5C01EF25-9CC9-7804-9DB6-7B022D9FEBC8}"/>
          </ac:spMkLst>
        </pc:spChg>
        <pc:spChg chg="del">
          <ac:chgData name="GABRIELA AQUINO CARDENAS" userId="6e002ff6-500f-46fc-af4c-3b420fa6dd0c" providerId="ADAL" clId="{FD11FBCF-5E1F-4D7C-8E0D-B8E466B62EEE}" dt="2023-10-17T01:17:55.041" v="37" actId="478"/>
          <ac:spMkLst>
            <pc:docMk/>
            <pc:sldMk cId="2215364073" sldId="262"/>
            <ac:spMk id="7" creationId="{73E3A309-C142-70AC-3ACB-CC66A45644C9}"/>
          </ac:spMkLst>
        </pc:spChg>
        <pc:spChg chg="del">
          <ac:chgData name="GABRIELA AQUINO CARDENAS" userId="6e002ff6-500f-46fc-af4c-3b420fa6dd0c" providerId="ADAL" clId="{FD11FBCF-5E1F-4D7C-8E0D-B8E466B62EEE}" dt="2023-10-17T01:17:55.041" v="37" actId="478"/>
          <ac:spMkLst>
            <pc:docMk/>
            <pc:sldMk cId="2215364073" sldId="262"/>
            <ac:spMk id="9" creationId="{7DD2745F-9F98-22EB-589F-155BBA5D0BBC}"/>
          </ac:spMkLst>
        </pc:spChg>
        <pc:spChg chg="del">
          <ac:chgData name="GABRIELA AQUINO CARDENAS" userId="6e002ff6-500f-46fc-af4c-3b420fa6dd0c" providerId="ADAL" clId="{FD11FBCF-5E1F-4D7C-8E0D-B8E466B62EEE}" dt="2023-10-17T01:17:55.041" v="37" actId="478"/>
          <ac:spMkLst>
            <pc:docMk/>
            <pc:sldMk cId="2215364073" sldId="262"/>
            <ac:spMk id="10" creationId="{45902615-2D09-1E31-537F-844E5605AAE4}"/>
          </ac:spMkLst>
        </pc:spChg>
        <pc:spChg chg="del">
          <ac:chgData name="GABRIELA AQUINO CARDENAS" userId="6e002ff6-500f-46fc-af4c-3b420fa6dd0c" providerId="ADAL" clId="{FD11FBCF-5E1F-4D7C-8E0D-B8E466B62EEE}" dt="2023-10-17T01:17:55.041" v="37" actId="478"/>
          <ac:spMkLst>
            <pc:docMk/>
            <pc:sldMk cId="2215364073" sldId="262"/>
            <ac:spMk id="11" creationId="{B307EA15-ED5F-B4D3-4B48-1FFC1149F29A}"/>
          </ac:spMkLst>
        </pc:spChg>
        <pc:spChg chg="del">
          <ac:chgData name="GABRIELA AQUINO CARDENAS" userId="6e002ff6-500f-46fc-af4c-3b420fa6dd0c" providerId="ADAL" clId="{FD11FBCF-5E1F-4D7C-8E0D-B8E466B62EEE}" dt="2023-10-17T01:17:55.041" v="37" actId="478"/>
          <ac:spMkLst>
            <pc:docMk/>
            <pc:sldMk cId="2215364073" sldId="262"/>
            <ac:spMk id="14" creationId="{3D5B1AA8-D7A4-B7D5-2A33-C9263E5B9242}"/>
          </ac:spMkLst>
        </pc:spChg>
        <pc:spChg chg="del">
          <ac:chgData name="GABRIELA AQUINO CARDENAS" userId="6e002ff6-500f-46fc-af4c-3b420fa6dd0c" providerId="ADAL" clId="{FD11FBCF-5E1F-4D7C-8E0D-B8E466B62EEE}" dt="2023-10-17T01:17:55.041" v="37" actId="478"/>
          <ac:spMkLst>
            <pc:docMk/>
            <pc:sldMk cId="2215364073" sldId="262"/>
            <ac:spMk id="15" creationId="{C6CBD25B-F973-C285-D35E-9DFCAD29B0E2}"/>
          </ac:spMkLst>
        </pc:spChg>
        <pc:picChg chg="del">
          <ac:chgData name="GABRIELA AQUINO CARDENAS" userId="6e002ff6-500f-46fc-af4c-3b420fa6dd0c" providerId="ADAL" clId="{FD11FBCF-5E1F-4D7C-8E0D-B8E466B62EEE}" dt="2023-10-17T01:18:00.058" v="38" actId="478"/>
          <ac:picMkLst>
            <pc:docMk/>
            <pc:sldMk cId="2215364073" sldId="262"/>
            <ac:picMk id="4" creationId="{243D3CA3-BCD0-223A-EC8D-864A8E53B7C2}"/>
          </ac:picMkLst>
        </pc:picChg>
        <pc:picChg chg="add del mod">
          <ac:chgData name="GABRIELA AQUINO CARDENAS" userId="6e002ff6-500f-46fc-af4c-3b420fa6dd0c" providerId="ADAL" clId="{FD11FBCF-5E1F-4D7C-8E0D-B8E466B62EEE}" dt="2023-10-17T01:17:40.823" v="35" actId="478"/>
          <ac:picMkLst>
            <pc:docMk/>
            <pc:sldMk cId="2215364073" sldId="262"/>
            <ac:picMk id="16" creationId="{E4E73992-0E20-27E6-0103-17811C812F96}"/>
          </ac:picMkLst>
        </pc:picChg>
        <pc:cxnChg chg="del">
          <ac:chgData name="GABRIELA AQUINO CARDENAS" userId="6e002ff6-500f-46fc-af4c-3b420fa6dd0c" providerId="ADAL" clId="{FD11FBCF-5E1F-4D7C-8E0D-B8E466B62EEE}" dt="2023-10-17T01:17:55.041" v="37" actId="478"/>
          <ac:cxnSpMkLst>
            <pc:docMk/>
            <pc:sldMk cId="2215364073" sldId="262"/>
            <ac:cxnSpMk id="13" creationId="{5286D336-2457-96BB-BB98-D4B3258A0658}"/>
          </ac:cxnSpMkLst>
        </pc:cxnChg>
      </pc:sldChg>
      <pc:sldChg chg="modSp mod">
        <pc:chgData name="GABRIELA AQUINO CARDENAS" userId="6e002ff6-500f-46fc-af4c-3b420fa6dd0c" providerId="ADAL" clId="{FD11FBCF-5E1F-4D7C-8E0D-B8E466B62EEE}" dt="2023-10-17T03:10:18.029" v="113" actId="20577"/>
        <pc:sldMkLst>
          <pc:docMk/>
          <pc:sldMk cId="1577230710" sldId="269"/>
        </pc:sldMkLst>
        <pc:spChg chg="mod">
          <ac:chgData name="GABRIELA AQUINO CARDENAS" userId="6e002ff6-500f-46fc-af4c-3b420fa6dd0c" providerId="ADAL" clId="{FD11FBCF-5E1F-4D7C-8E0D-B8E466B62EEE}" dt="2023-10-17T03:10:18.029" v="113" actId="20577"/>
          <ac:spMkLst>
            <pc:docMk/>
            <pc:sldMk cId="1577230710" sldId="269"/>
            <ac:spMk id="2" creationId="{D36FA924-D5D1-8160-64C7-85A3870DDC39}"/>
          </ac:spMkLst>
        </pc:spChg>
      </pc:sldChg>
      <pc:sldChg chg="addSp delSp modSp add del mod ord">
        <pc:chgData name="GABRIELA AQUINO CARDENAS" userId="6e002ff6-500f-46fc-af4c-3b420fa6dd0c" providerId="ADAL" clId="{FD11FBCF-5E1F-4D7C-8E0D-B8E466B62EEE}" dt="2023-10-17T03:01:17.412" v="70" actId="47"/>
        <pc:sldMkLst>
          <pc:docMk/>
          <pc:sldMk cId="3298903599" sldId="272"/>
        </pc:sldMkLst>
        <pc:spChg chg="mod">
          <ac:chgData name="GABRIELA AQUINO CARDENAS" userId="6e002ff6-500f-46fc-af4c-3b420fa6dd0c" providerId="ADAL" clId="{FD11FBCF-5E1F-4D7C-8E0D-B8E466B62EEE}" dt="2023-10-17T01:18:39.476" v="42"/>
          <ac:spMkLst>
            <pc:docMk/>
            <pc:sldMk cId="3298903599" sldId="272"/>
            <ac:spMk id="3" creationId="{37F7C055-8B0F-4127-3850-F18EC22F42D3}"/>
          </ac:spMkLst>
        </pc:spChg>
        <pc:spChg chg="mod">
          <ac:chgData name="GABRIELA AQUINO CARDENAS" userId="6e002ff6-500f-46fc-af4c-3b420fa6dd0c" providerId="ADAL" clId="{FD11FBCF-5E1F-4D7C-8E0D-B8E466B62EEE}" dt="2023-10-17T01:21:59.817" v="59" actId="14100"/>
          <ac:spMkLst>
            <pc:docMk/>
            <pc:sldMk cId="3298903599" sldId="272"/>
            <ac:spMk id="15" creationId="{C4ED4D02-92E1-A163-E16D-493066189A9F}"/>
          </ac:spMkLst>
        </pc:spChg>
        <pc:picChg chg="add del mod modCrop">
          <ac:chgData name="GABRIELA AQUINO CARDENAS" userId="6e002ff6-500f-46fc-af4c-3b420fa6dd0c" providerId="ADAL" clId="{FD11FBCF-5E1F-4D7C-8E0D-B8E466B62EEE}" dt="2023-10-17T01:21:53.416" v="58" actId="478"/>
          <ac:picMkLst>
            <pc:docMk/>
            <pc:sldMk cId="3298903599" sldId="272"/>
            <ac:picMk id="2" creationId="{42E227B4-4D79-1C64-BE73-316E802E78C6}"/>
          </ac:picMkLst>
        </pc:picChg>
        <pc:picChg chg="del">
          <ac:chgData name="GABRIELA AQUINO CARDENAS" userId="6e002ff6-500f-46fc-af4c-3b420fa6dd0c" providerId="ADAL" clId="{FD11FBCF-5E1F-4D7C-8E0D-B8E466B62EEE}" dt="2023-10-17T01:18:53.920" v="44" actId="478"/>
          <ac:picMkLst>
            <pc:docMk/>
            <pc:sldMk cId="3298903599" sldId="272"/>
            <ac:picMk id="4" creationId="{DDB80015-D93C-994D-C105-24CCDE1104FD}"/>
          </ac:picMkLst>
        </pc:picChg>
      </pc:sldChg>
      <pc:sldChg chg="modSp mod">
        <pc:chgData name="GABRIELA AQUINO CARDENAS" userId="6e002ff6-500f-46fc-af4c-3b420fa6dd0c" providerId="ADAL" clId="{FD11FBCF-5E1F-4D7C-8E0D-B8E466B62EEE}" dt="2023-10-17T03:08:10.088" v="103" actId="1035"/>
        <pc:sldMkLst>
          <pc:docMk/>
          <pc:sldMk cId="3357204942" sldId="277"/>
        </pc:sldMkLst>
        <pc:picChg chg="mod">
          <ac:chgData name="GABRIELA AQUINO CARDENAS" userId="6e002ff6-500f-46fc-af4c-3b420fa6dd0c" providerId="ADAL" clId="{FD11FBCF-5E1F-4D7C-8E0D-B8E466B62EEE}" dt="2023-10-17T03:08:10.088" v="103" actId="1035"/>
          <ac:picMkLst>
            <pc:docMk/>
            <pc:sldMk cId="3357204942" sldId="277"/>
            <ac:picMk id="4" creationId="{2C63D743-8701-CA24-5B5F-CD9B9AAE62A4}"/>
          </ac:picMkLst>
        </pc:picChg>
      </pc:sldChg>
      <pc:sldChg chg="modSp mod">
        <pc:chgData name="GABRIELA AQUINO CARDENAS" userId="6e002ff6-500f-46fc-af4c-3b420fa6dd0c" providerId="ADAL" clId="{FD11FBCF-5E1F-4D7C-8E0D-B8E466B62EEE}" dt="2023-10-17T03:08:27.154" v="106" actId="1036"/>
        <pc:sldMkLst>
          <pc:docMk/>
          <pc:sldMk cId="1495838527" sldId="279"/>
        </pc:sldMkLst>
        <pc:picChg chg="mod">
          <ac:chgData name="GABRIELA AQUINO CARDENAS" userId="6e002ff6-500f-46fc-af4c-3b420fa6dd0c" providerId="ADAL" clId="{FD11FBCF-5E1F-4D7C-8E0D-B8E466B62EEE}" dt="2023-10-17T03:08:27.154" v="106" actId="1036"/>
          <ac:picMkLst>
            <pc:docMk/>
            <pc:sldMk cId="1495838527" sldId="279"/>
            <ac:picMk id="2" creationId="{E0849F5E-7694-3A2D-A92F-5CA77CC9FAF5}"/>
          </ac:picMkLst>
        </pc:picChg>
      </pc:sldChg>
      <pc:sldChg chg="delSp modSp mod">
        <pc:chgData name="GABRIELA AQUINO CARDENAS" userId="6e002ff6-500f-46fc-af4c-3b420fa6dd0c" providerId="ADAL" clId="{FD11FBCF-5E1F-4D7C-8E0D-B8E466B62EEE}" dt="2023-10-17T03:27:41.011" v="229" actId="20577"/>
        <pc:sldMkLst>
          <pc:docMk/>
          <pc:sldMk cId="1523794102" sldId="285"/>
        </pc:sldMkLst>
        <pc:spChg chg="del mod">
          <ac:chgData name="GABRIELA AQUINO CARDENAS" userId="6e002ff6-500f-46fc-af4c-3b420fa6dd0c" providerId="ADAL" clId="{FD11FBCF-5E1F-4D7C-8E0D-B8E466B62EEE}" dt="2023-10-17T03:27:31.427" v="224" actId="478"/>
          <ac:spMkLst>
            <pc:docMk/>
            <pc:sldMk cId="1523794102" sldId="285"/>
            <ac:spMk id="6" creationId="{CDA6FD1E-4652-5A7C-B6D9-8F1693344EE8}"/>
          </ac:spMkLst>
        </pc:spChg>
        <pc:spChg chg="mod">
          <ac:chgData name="GABRIELA AQUINO CARDENAS" userId="6e002ff6-500f-46fc-af4c-3b420fa6dd0c" providerId="ADAL" clId="{FD11FBCF-5E1F-4D7C-8E0D-B8E466B62EEE}" dt="2023-10-17T03:27:41.011" v="229" actId="20577"/>
          <ac:spMkLst>
            <pc:docMk/>
            <pc:sldMk cId="1523794102" sldId="285"/>
            <ac:spMk id="7" creationId="{6D40A1D3-9C92-88A2-85A0-6008027CFE48}"/>
          </ac:spMkLst>
        </pc:spChg>
        <pc:picChg chg="mod">
          <ac:chgData name="GABRIELA AQUINO CARDENAS" userId="6e002ff6-500f-46fc-af4c-3b420fa6dd0c" providerId="ADAL" clId="{FD11FBCF-5E1F-4D7C-8E0D-B8E466B62EEE}" dt="2023-10-17T03:27:37.331" v="226" actId="1076"/>
          <ac:picMkLst>
            <pc:docMk/>
            <pc:sldMk cId="1523794102" sldId="285"/>
            <ac:picMk id="5" creationId="{CBB5A3D7-6A99-BC36-FF22-EED40A6DB25A}"/>
          </ac:picMkLst>
        </pc:picChg>
      </pc:sldChg>
      <pc:sldChg chg="delSp modSp add mod">
        <pc:chgData name="GABRIELA AQUINO CARDENAS" userId="6e002ff6-500f-46fc-af4c-3b420fa6dd0c" providerId="ADAL" clId="{FD11FBCF-5E1F-4D7C-8E0D-B8E466B62EEE}" dt="2023-10-17T03:06:57.609" v="97" actId="1076"/>
        <pc:sldMkLst>
          <pc:docMk/>
          <pc:sldMk cId="3079274922" sldId="286"/>
        </pc:sldMkLst>
        <pc:spChg chg="mod">
          <ac:chgData name="GABRIELA AQUINO CARDENAS" userId="6e002ff6-500f-46fc-af4c-3b420fa6dd0c" providerId="ADAL" clId="{FD11FBCF-5E1F-4D7C-8E0D-B8E466B62EEE}" dt="2023-10-17T03:04:27.175" v="89"/>
          <ac:spMkLst>
            <pc:docMk/>
            <pc:sldMk cId="3079274922" sldId="286"/>
            <ac:spMk id="2" creationId="{295A20F9-B37D-D5FA-CC29-77B977BEB5DC}"/>
          </ac:spMkLst>
        </pc:spChg>
        <pc:spChg chg="mod">
          <ac:chgData name="GABRIELA AQUINO CARDENAS" userId="6e002ff6-500f-46fc-af4c-3b420fa6dd0c" providerId="ADAL" clId="{FD11FBCF-5E1F-4D7C-8E0D-B8E466B62EEE}" dt="2023-10-17T03:06:57.609" v="97" actId="1076"/>
          <ac:spMkLst>
            <pc:docMk/>
            <pc:sldMk cId="3079274922" sldId="286"/>
            <ac:spMk id="3" creationId="{37F7C055-8B0F-4127-3850-F18EC22F42D3}"/>
          </ac:spMkLst>
        </pc:spChg>
        <pc:picChg chg="del mod">
          <ac:chgData name="GABRIELA AQUINO CARDENAS" userId="6e002ff6-500f-46fc-af4c-3b420fa6dd0c" providerId="ADAL" clId="{FD11FBCF-5E1F-4D7C-8E0D-B8E466B62EEE}" dt="2023-10-17T01:21:01.521" v="54" actId="478"/>
          <ac:picMkLst>
            <pc:docMk/>
            <pc:sldMk cId="3079274922" sldId="286"/>
            <ac:picMk id="16" creationId="{E4E73992-0E20-27E6-0103-17811C812F96}"/>
          </ac:picMkLst>
        </pc:picChg>
      </pc:sldChg>
      <pc:sldChg chg="add">
        <pc:chgData name="GABRIELA AQUINO CARDENAS" userId="6e002ff6-500f-46fc-af4c-3b420fa6dd0c" providerId="ADAL" clId="{FD11FBCF-5E1F-4D7C-8E0D-B8E466B62EEE}" dt="2023-10-17T01:18:25.022" v="39" actId="2890"/>
        <pc:sldMkLst>
          <pc:docMk/>
          <pc:sldMk cId="2894808462" sldId="287"/>
        </pc:sldMkLst>
      </pc:sldChg>
      <pc:sldChg chg="addSp modSp add mod">
        <pc:chgData name="GABRIELA AQUINO CARDENAS" userId="6e002ff6-500f-46fc-af4c-3b420fa6dd0c" providerId="ADAL" clId="{FD11FBCF-5E1F-4D7C-8E0D-B8E466B62EEE}" dt="2023-10-17T03:25:18.080" v="220" actId="14100"/>
        <pc:sldMkLst>
          <pc:docMk/>
          <pc:sldMk cId="2939041520" sldId="288"/>
        </pc:sldMkLst>
        <pc:spChg chg="mod ord">
          <ac:chgData name="GABRIELA AQUINO CARDENAS" userId="6e002ff6-500f-46fc-af4c-3b420fa6dd0c" providerId="ADAL" clId="{FD11FBCF-5E1F-4D7C-8E0D-B8E466B62EEE}" dt="2023-10-17T03:25:00.342" v="213" actId="166"/>
          <ac:spMkLst>
            <pc:docMk/>
            <pc:sldMk cId="2939041520" sldId="288"/>
            <ac:spMk id="3" creationId="{01EFBF88-D350-B13C-0D47-0CA9FD1BE918}"/>
          </ac:spMkLst>
        </pc:spChg>
        <pc:spChg chg="mod">
          <ac:chgData name="GABRIELA AQUINO CARDENAS" userId="6e002ff6-500f-46fc-af4c-3b420fa6dd0c" providerId="ADAL" clId="{FD11FBCF-5E1F-4D7C-8E0D-B8E466B62EEE}" dt="2023-10-17T03:17:23.192" v="167" actId="1076"/>
          <ac:spMkLst>
            <pc:docMk/>
            <pc:sldMk cId="2939041520" sldId="288"/>
            <ac:spMk id="4" creationId="{8EF367EE-4DC3-9104-C0CF-E3A403F0C542}"/>
          </ac:spMkLst>
        </pc:spChg>
        <pc:spChg chg="add mod">
          <ac:chgData name="GABRIELA AQUINO CARDENAS" userId="6e002ff6-500f-46fc-af4c-3b420fa6dd0c" providerId="ADAL" clId="{FD11FBCF-5E1F-4D7C-8E0D-B8E466B62EEE}" dt="2023-10-17T03:20:10.048" v="210" actId="20577"/>
          <ac:spMkLst>
            <pc:docMk/>
            <pc:sldMk cId="2939041520" sldId="288"/>
            <ac:spMk id="6" creationId="{A1C969C4-81E4-7AAA-8B02-D5F6FA39317E}"/>
          </ac:spMkLst>
        </pc:spChg>
        <pc:picChg chg="add mod">
          <ac:chgData name="GABRIELA AQUINO CARDENAS" userId="6e002ff6-500f-46fc-af4c-3b420fa6dd0c" providerId="ADAL" clId="{FD11FBCF-5E1F-4D7C-8E0D-B8E466B62EEE}" dt="2023-10-17T03:25:18.080" v="220" actId="14100"/>
          <ac:picMkLst>
            <pc:docMk/>
            <pc:sldMk cId="2939041520" sldId="288"/>
            <ac:picMk id="5" creationId="{65C1F551-A6CD-148E-764E-32C921A7D68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54A93-D818-4E73-BF55-F7C7CE0CBECB}" type="datetimeFigureOut">
              <a:rPr lang="es-MX" smtClean="0"/>
              <a:t>17/10/23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AF57F-B3AF-42E8-8A1D-21E47C7725E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6822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3AF57F-B3AF-42E8-8A1D-21E47C7725E2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81468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5527071-3483-E18E-B90F-D30601D26E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96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BF94B17-55C9-1E83-40F0-C9348FA471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F5F157C8-5F66-24F7-C7FD-64E3327B1367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i="0" dirty="0">
                <a:solidFill>
                  <a:schemeClr val="bg1"/>
                </a:solidFill>
                <a:latin typeface="Corbel" panose="020B0503020204020204" pitchFamily="34" charset="0"/>
              </a:rPr>
              <a:t>Referencias</a:t>
            </a:r>
          </a:p>
          <a:p>
            <a:r>
              <a:rPr lang="es-MX" sz="2400" b="1" i="0" dirty="0">
                <a:solidFill>
                  <a:schemeClr val="bg1"/>
                </a:solidFill>
                <a:latin typeface="Corbel" panose="020B0503020204020204" pitchFamily="34" charset="0"/>
              </a:rPr>
              <a:t>bibliográficas</a:t>
            </a:r>
          </a:p>
        </p:txBody>
      </p:sp>
    </p:spTree>
    <p:extLst>
      <p:ext uri="{BB962C8B-B14F-4D97-AF65-F5344CB8AC3E}">
        <p14:creationId xmlns:p14="http://schemas.microsoft.com/office/powerpoint/2010/main" val="28387250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57A4A75-C599-6A69-FC08-95C7D17F84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38ECEC7-0005-6B04-82FA-1F04A066DDEB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08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5C23367-A83F-EDB3-7467-DFE573C1D7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5926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5C23367-A83F-EDB3-7467-DFE573C1D7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886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ful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47357EC-0CDA-BD3C-1FB8-D9F56A146F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D3CF681-E21E-EDBC-83ED-B3BE2F7503C8}"/>
              </a:ext>
            </a:extLst>
          </p:cNvPr>
          <p:cNvSpPr txBox="1"/>
          <p:nvPr userDrawn="1"/>
        </p:nvSpPr>
        <p:spPr>
          <a:xfrm>
            <a:off x="719175" y="2951946"/>
            <a:ext cx="315323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chemeClr val="tx1"/>
                </a:solidFill>
                <a:latin typeface="Corbel" panose="020B0503020204020204" pitchFamily="34" charset="0"/>
              </a:rPr>
              <a:t>Te invito a realizar la siguiente actividad de bienestar-mindfulness antes de comenzar a revisar el tema. </a:t>
            </a:r>
          </a:p>
          <a:p>
            <a:endParaRPr lang="es-MX" sz="1400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F91E4ED-D749-29EF-D19F-F7D4A2718AF1}"/>
              </a:ext>
            </a:extLst>
          </p:cNvPr>
          <p:cNvSpPr txBox="1"/>
          <p:nvPr userDrawn="1"/>
        </p:nvSpPr>
        <p:spPr>
          <a:xfrm>
            <a:off x="719175" y="2107181"/>
            <a:ext cx="3757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>
                <a:solidFill>
                  <a:schemeClr val="tx1"/>
                </a:solidFill>
                <a:latin typeface="Corbel" panose="020B0503020204020204" pitchFamily="34" charset="0"/>
              </a:rPr>
              <a:t>Atención plena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9EA07BA-AD9D-48B2-149D-9F51F2B70439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Bienestar</a:t>
            </a:r>
            <a:r>
              <a:rPr lang="es-MX" sz="2400" dirty="0">
                <a:solidFill>
                  <a:srgbClr val="03C7BE"/>
                </a:solidFill>
                <a:latin typeface="Corbel" panose="020B0503020204020204" pitchFamily="34" charset="0"/>
              </a:rPr>
              <a:t> - </a:t>
            </a:r>
            <a:r>
              <a:rPr lang="es-MX" sz="2400" i="1" dirty="0">
                <a:solidFill>
                  <a:srgbClr val="03C7BE"/>
                </a:solidFill>
                <a:latin typeface="Corbel" panose="020B0503020204020204" pitchFamily="34" charset="0"/>
              </a:rPr>
              <a:t>mindfulness</a:t>
            </a:r>
          </a:p>
        </p:txBody>
      </p:sp>
    </p:spTree>
    <p:extLst>
      <p:ext uri="{BB962C8B-B14F-4D97-AF65-F5344CB8AC3E}">
        <p14:creationId xmlns:p14="http://schemas.microsoft.com/office/powerpoint/2010/main" val="1295747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7076FA-1AEF-C6FF-C53F-30AB70EA4D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B5DFF62C-9933-9FDA-4938-D6629E7D7E31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Introducción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94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ic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A566706-72B6-9079-3BF8-E0C60EB6BE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6F6AD0CB-1A15-A2DB-FD30-81A29F454F37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40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icació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A566706-72B6-9079-3BF8-E0C60EB6BE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31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xplicació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A566706-72B6-9079-3BF8-E0C60EB6BE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946F44AD-B9AE-1475-7098-65078511822E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302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jercic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B0809D6-036C-782B-5DC1-65F1FE9E74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84A249E2-AE5D-ACF9-2E34-AFB2875A548A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Ejercicio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9B77C41-F8A6-34B6-C995-08E6271CDC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20287" r="20287"/>
          <a:stretch/>
        </p:blipFill>
        <p:spPr>
          <a:xfrm>
            <a:off x="5185775" y="-2"/>
            <a:ext cx="3958225" cy="444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9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82EA3E3-D05B-EAB3-1807-74ED540850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999C96C7-6FE5-B64F-59B8-2349BA242EA9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Cierre 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85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002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71" r:id="rId7"/>
    <p:sldLayoutId id="2147483667" r:id="rId8"/>
    <p:sldLayoutId id="2147483668" r:id="rId9"/>
    <p:sldLayoutId id="2147483669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JNCVDK2thZI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894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5">
            <a:extLst>
              <a:ext uri="{FF2B5EF4-FFF2-40B4-BE49-F238E27FC236}">
                <a16:creationId xmlns:a16="http://schemas.microsoft.com/office/drawing/2014/main" id="{46C2AF73-4099-6F37-4959-1666D7E5E052}"/>
              </a:ext>
            </a:extLst>
          </p:cNvPr>
          <p:cNvSpPr txBox="1">
            <a:spLocks/>
          </p:cNvSpPr>
          <p:nvPr/>
        </p:nvSpPr>
        <p:spPr>
          <a:xfrm>
            <a:off x="570156" y="2770506"/>
            <a:ext cx="4733364" cy="96851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177" b="1" i="0">
                <a:solidFill>
                  <a:schemeClr val="bg1"/>
                </a:solidFill>
                <a:latin typeface="Montserrat"/>
                <a:ea typeface="+mj-ea"/>
                <a:cs typeface="Montserrat"/>
              </a:defRPr>
            </a:lvl1pPr>
          </a:lstStyle>
          <a:p>
            <a:pPr defTabSz="914400"/>
            <a:r>
              <a:rPr lang="es-MX" sz="3200" dirty="0">
                <a:solidFill>
                  <a:srgbClr val="01514A"/>
                </a:solidFill>
                <a:latin typeface="+mj-lt"/>
              </a:rPr>
              <a:t>Marketing digital</a:t>
            </a:r>
            <a:endParaRPr lang="es-MX" kern="0" dirty="0">
              <a:solidFill>
                <a:srgbClr val="01514A"/>
              </a:solidFill>
              <a:latin typeface="+mj-lt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4FF8721-8B8A-DE7C-A373-3FB9BBBE6F63}"/>
              </a:ext>
            </a:extLst>
          </p:cNvPr>
          <p:cNvSpPr txBox="1"/>
          <p:nvPr/>
        </p:nvSpPr>
        <p:spPr>
          <a:xfrm>
            <a:off x="570156" y="3429000"/>
            <a:ext cx="4733364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Tema 5</a:t>
            </a:r>
          </a:p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Estrategia digital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2151DAD-2992-E529-1C6B-51CFC89960DF}"/>
              </a:ext>
            </a:extLst>
          </p:cNvPr>
          <p:cNvSpPr txBox="1"/>
          <p:nvPr/>
        </p:nvSpPr>
        <p:spPr>
          <a:xfrm>
            <a:off x="2947595" y="5118599"/>
            <a:ext cx="2893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Corbel" panose="020B0503020204020204" pitchFamily="34" charset="0"/>
              </a:rPr>
              <a:t>Módulo 1 </a:t>
            </a:r>
            <a:r>
              <a:rPr lang="es-MX" sz="2000" dirty="0">
                <a:solidFill>
                  <a:schemeClr val="bg1"/>
                </a:solidFill>
                <a:latin typeface="Corbel" panose="020B0503020204020204" pitchFamily="34" charset="0"/>
              </a:rPr>
              <a:t>/ Semana 2</a:t>
            </a:r>
          </a:p>
        </p:txBody>
      </p:sp>
    </p:spTree>
    <p:extLst>
      <p:ext uri="{BB962C8B-B14F-4D97-AF65-F5344CB8AC3E}">
        <p14:creationId xmlns:p14="http://schemas.microsoft.com/office/powerpoint/2010/main" val="2551832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BFFA71B-3648-051A-83D1-56118886F470}"/>
              </a:ext>
            </a:extLst>
          </p:cNvPr>
          <p:cNvSpPr txBox="1"/>
          <p:nvPr/>
        </p:nvSpPr>
        <p:spPr>
          <a:xfrm>
            <a:off x="709747" y="2725593"/>
            <a:ext cx="374106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La globalización ha hecho que todas las empresas que quieran seguir siendo favorecidas por los consumidores se vuelvan más competitivas.</a:t>
            </a:r>
          </a:p>
          <a:p>
            <a:endParaRPr lang="es-MX" sz="1400" dirty="0">
              <a:solidFill>
                <a:srgbClr val="01514A"/>
              </a:solidFill>
              <a:latin typeface="Corbel" panose="020B0503020204020204" pitchFamily="34" charset="0"/>
            </a:endParaRPr>
          </a:p>
          <a:p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Una planificación digital debe desarrollarse con base en una estrategia que sea relevante y que genere un impacto en el público objetivo. </a:t>
            </a:r>
          </a:p>
          <a:p>
            <a:endParaRPr lang="es-MX" sz="1400" dirty="0">
              <a:solidFill>
                <a:srgbClr val="01514A"/>
              </a:solidFill>
              <a:latin typeface="Corbel" panose="020B0503020204020204" pitchFamily="34" charset="0"/>
            </a:endParaRPr>
          </a:p>
          <a:p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¿Cómo desarrollar una estrategia digital?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D232577-4B05-B3C2-72B4-09954DC9383F}"/>
              </a:ext>
            </a:extLst>
          </p:cNvPr>
          <p:cNvSpPr txBox="1"/>
          <p:nvPr/>
        </p:nvSpPr>
        <p:spPr>
          <a:xfrm>
            <a:off x="709747" y="1894596"/>
            <a:ext cx="3249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1514A"/>
                </a:solidFill>
                <a:latin typeface="Corbel" panose="020B0503020204020204" pitchFamily="34" charset="0"/>
              </a:rPr>
              <a:t>Aspectos de la estrategia digital</a:t>
            </a:r>
            <a:endParaRPr lang="es-MX" sz="3600" dirty="0">
              <a:solidFill>
                <a:srgbClr val="01514A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953D0AA-1685-D991-D304-6BB2425C20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555" r="30555"/>
          <a:stretch/>
        </p:blipFill>
        <p:spPr>
          <a:xfrm>
            <a:off x="5184775" y="-2901"/>
            <a:ext cx="3959225" cy="68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154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709747" y="1225144"/>
            <a:ext cx="3474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Pasos</a:t>
            </a:r>
            <a:endParaRPr lang="es-MX" sz="2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D40A1D3-9C92-88A2-85A0-6008027CFE48}"/>
              </a:ext>
            </a:extLst>
          </p:cNvPr>
          <p:cNvSpPr txBox="1"/>
          <p:nvPr/>
        </p:nvSpPr>
        <p:spPr>
          <a:xfrm>
            <a:off x="709748" y="1686809"/>
            <a:ext cx="3474978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/>
              <a:t>En términos simples, una estrategia es un plan de acción para lograr un objetivo deseado. Dependiendo del tamaño de tu negocio será lo complejo de tu estrategia.</a:t>
            </a:r>
          </a:p>
          <a:p>
            <a:endParaRPr lang="es-MX" sz="1400" dirty="0"/>
          </a:p>
          <a:p>
            <a:r>
              <a:rPr lang="es-MX" sz="1400" dirty="0"/>
              <a:t>Considera lo siguiente:</a:t>
            </a: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Definir el segmento. 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Identificar los objetivos y herramientas necesarias.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Evaluar canales y activos digitales existentes.  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Planificar.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1CA81C5-5693-829F-560C-8394E8D992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764" r="33764"/>
          <a:stretch/>
        </p:blipFill>
        <p:spPr>
          <a:xfrm>
            <a:off x="5186449" y="0"/>
            <a:ext cx="39575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126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709747" y="1225144"/>
            <a:ext cx="3474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Modelo de negocio </a:t>
            </a:r>
            <a:endParaRPr lang="es-MX" sz="2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D40A1D3-9C92-88A2-85A0-6008027CFE48}"/>
              </a:ext>
            </a:extLst>
          </p:cNvPr>
          <p:cNvSpPr txBox="1"/>
          <p:nvPr/>
        </p:nvSpPr>
        <p:spPr>
          <a:xfrm>
            <a:off x="709747" y="1686809"/>
            <a:ext cx="73766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/>
              <a:t>Un modelo de negocio es una descripción detallada de cómo una empresa planea generar ingresos y ganancias a través de la venta de productos o servicios. </a:t>
            </a:r>
            <a:r>
              <a:rPr lang="es-MX" sz="1400" dirty="0"/>
              <a:t>Los principales elementos de un modelo de negocios son los siguientes:</a:t>
            </a: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63D743-8701-CA24-5B5F-CD9B9AAE62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96164" y="2481936"/>
            <a:ext cx="5862919" cy="397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04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709747" y="1225144"/>
            <a:ext cx="4710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Tipos de modelo de negocio </a:t>
            </a:r>
            <a:endParaRPr lang="es-MX" sz="2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D40A1D3-9C92-88A2-85A0-6008027CFE48}"/>
              </a:ext>
            </a:extLst>
          </p:cNvPr>
          <p:cNvSpPr txBox="1"/>
          <p:nvPr/>
        </p:nvSpPr>
        <p:spPr>
          <a:xfrm>
            <a:off x="709747" y="1686809"/>
            <a:ext cx="73766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/>
              <a:t>Existen diferentes tipos de modelos de negocios que se adaptan a las necesidades específicas de una empresa. Algunos de los modelos más comunes son:</a:t>
            </a: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0849F5E-7694-3A2D-A92F-5CA77CC9FA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508253" y="2254097"/>
            <a:ext cx="6127494" cy="413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38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709747" y="1225144"/>
            <a:ext cx="5724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err="1"/>
              <a:t>Canvas</a:t>
            </a:r>
            <a:r>
              <a:rPr lang="es-ES" sz="2400" dirty="0"/>
              <a:t> del marketing digital</a:t>
            </a:r>
            <a:endParaRPr lang="es-MX" sz="2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D40A1D3-9C92-88A2-85A0-6008027CFE48}"/>
              </a:ext>
            </a:extLst>
          </p:cNvPr>
          <p:cNvSpPr txBox="1"/>
          <p:nvPr/>
        </p:nvSpPr>
        <p:spPr>
          <a:xfrm>
            <a:off x="709747" y="1686809"/>
            <a:ext cx="786137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/>
              <a:t>El </a:t>
            </a:r>
            <a:r>
              <a:rPr lang="es-MX" sz="1400" dirty="0" err="1"/>
              <a:t>Canvas</a:t>
            </a:r>
            <a:r>
              <a:rPr lang="es-MX" sz="1400" dirty="0"/>
              <a:t> del marketing digital es una herramienta visual que se utiliza para crear un modelo de negocio y marketing digital, desarrollado por Alex Osterwalder. Es una plantilla que consta de nueve bloques que representan los elementos clave del modelo de negocio y marketing digital de una empresa.</a:t>
            </a: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63D743-8701-CA24-5B5F-CD9B9AAE62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59735" y="2596849"/>
            <a:ext cx="6224529" cy="3464085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50BDD05-D97B-0C85-98BF-1A57A9480A3C}"/>
              </a:ext>
            </a:extLst>
          </p:cNvPr>
          <p:cNvSpPr txBox="1"/>
          <p:nvPr/>
        </p:nvSpPr>
        <p:spPr>
          <a:xfrm>
            <a:off x="2093203" y="6060934"/>
            <a:ext cx="4957592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3C7BE"/>
              </a:buClr>
            </a:pPr>
            <a:r>
              <a:rPr lang="es-MX" sz="850" dirty="0"/>
              <a:t>Imagen obtenida de https://www.inboundcycle.com/blog-de-inbound-marketing/canvas-marketing-que-es-como-aplicarlo-a-la-estrategia-de-tu-negocio. Solo para fines educativos.</a:t>
            </a:r>
            <a:endParaRPr lang="es-ES" sz="850" dirty="0"/>
          </a:p>
        </p:txBody>
      </p:sp>
    </p:spTree>
    <p:extLst>
      <p:ext uri="{BB962C8B-B14F-4D97-AF65-F5344CB8AC3E}">
        <p14:creationId xmlns:p14="http://schemas.microsoft.com/office/powerpoint/2010/main" val="1644785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1EFBF88-D350-B13C-0D47-0CA9FD1BE918}"/>
              </a:ext>
            </a:extLst>
          </p:cNvPr>
          <p:cNvSpPr txBox="1"/>
          <p:nvPr/>
        </p:nvSpPr>
        <p:spPr>
          <a:xfrm>
            <a:off x="709748" y="2359162"/>
            <a:ext cx="3474978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Retomando el producto que elegiste en el tema 4:</a:t>
            </a:r>
          </a:p>
          <a:p>
            <a:pPr marL="342900" indent="-342900">
              <a:buFont typeface="+mj-lt"/>
              <a:buAutoNum type="arabicPeriod"/>
            </a:pP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pPr marL="800100" lvl="1" indent="-34290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Refresco Coca Cola</a:t>
            </a:r>
          </a:p>
          <a:p>
            <a:pPr marL="800100" lvl="1" indent="-34290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Xbox</a:t>
            </a:r>
          </a:p>
          <a:p>
            <a:pPr marL="342900" indent="-342900">
              <a:buFont typeface="+mj-lt"/>
              <a:buAutoNum type="arabicPeriod"/>
            </a:pP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Desarrolla el </a:t>
            </a:r>
            <a:r>
              <a:rPr lang="es-MX" sz="1400" dirty="0" err="1">
                <a:solidFill>
                  <a:srgbClr val="00524C"/>
                </a:solidFill>
                <a:latin typeface="Corbel" panose="020B0503020204020204" pitchFamily="34" charset="0"/>
              </a:rPr>
              <a:t>Canvas</a:t>
            </a: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 de marketing digital aterrizando la información a los nueve pasos.</a:t>
            </a: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Redacta una conclusión de la importancia de los nueve pasos del </a:t>
            </a:r>
            <a:r>
              <a:rPr lang="es-MX" sz="1400" dirty="0" err="1">
                <a:solidFill>
                  <a:srgbClr val="00524C"/>
                </a:solidFill>
                <a:latin typeface="Corbel" panose="020B0503020204020204" pitchFamily="34" charset="0"/>
              </a:rPr>
              <a:t>Canvas</a:t>
            </a: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 de marketing digital.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EF367EE-4DC3-9104-C0CF-E3A403F0C542}"/>
              </a:ext>
            </a:extLst>
          </p:cNvPr>
          <p:cNvSpPr txBox="1"/>
          <p:nvPr/>
        </p:nvSpPr>
        <p:spPr>
          <a:xfrm>
            <a:off x="709746" y="1897497"/>
            <a:ext cx="3961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Análisis generacional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427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5">
            <a:extLst>
              <a:ext uri="{FF2B5EF4-FFF2-40B4-BE49-F238E27FC236}">
                <a16:creationId xmlns:a16="http://schemas.microsoft.com/office/drawing/2014/main" id="{46C2AF73-4099-6F37-4959-1666D7E5E052}"/>
              </a:ext>
            </a:extLst>
          </p:cNvPr>
          <p:cNvSpPr txBox="1">
            <a:spLocks/>
          </p:cNvSpPr>
          <p:nvPr/>
        </p:nvSpPr>
        <p:spPr>
          <a:xfrm>
            <a:off x="570156" y="2770506"/>
            <a:ext cx="4733364" cy="96851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177" b="1" i="0">
                <a:solidFill>
                  <a:schemeClr val="bg1"/>
                </a:solidFill>
                <a:latin typeface="Montserrat"/>
                <a:ea typeface="+mj-ea"/>
                <a:cs typeface="Montserrat"/>
              </a:defRPr>
            </a:lvl1pPr>
          </a:lstStyle>
          <a:p>
            <a:pPr defTabSz="914400"/>
            <a:r>
              <a:rPr lang="es-MX" sz="3200" dirty="0">
                <a:solidFill>
                  <a:srgbClr val="01514A"/>
                </a:solidFill>
                <a:latin typeface="+mj-lt"/>
              </a:rPr>
              <a:t>Marketing digital</a:t>
            </a:r>
            <a:endParaRPr lang="es-MX" kern="0" dirty="0">
              <a:solidFill>
                <a:srgbClr val="01514A"/>
              </a:solidFill>
              <a:latin typeface="+mj-lt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4FF8721-8B8A-DE7C-A373-3FB9BBBE6F63}"/>
              </a:ext>
            </a:extLst>
          </p:cNvPr>
          <p:cNvSpPr txBox="1"/>
          <p:nvPr/>
        </p:nvSpPr>
        <p:spPr>
          <a:xfrm>
            <a:off x="570156" y="3429000"/>
            <a:ext cx="4733364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Tema 6</a:t>
            </a:r>
          </a:p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El </a:t>
            </a:r>
            <a:r>
              <a:rPr lang="es-MX" sz="2000" dirty="0" err="1">
                <a:solidFill>
                  <a:srgbClr val="03C7BE"/>
                </a:solidFill>
                <a:latin typeface="Corbel" panose="020B0503020204020204" pitchFamily="34" charset="0"/>
              </a:rPr>
              <a:t>brief</a:t>
            </a:r>
            <a:endParaRPr lang="es-MX" sz="2000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30118C4C-08E1-C5E6-F5EF-2FEE34FF632C}"/>
              </a:ext>
            </a:extLst>
          </p:cNvPr>
          <p:cNvSpPr txBox="1"/>
          <p:nvPr/>
        </p:nvSpPr>
        <p:spPr>
          <a:xfrm>
            <a:off x="2947595" y="5118599"/>
            <a:ext cx="2893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Corbel" panose="020B0503020204020204" pitchFamily="34" charset="0"/>
              </a:rPr>
              <a:t>Módulo 1 </a:t>
            </a:r>
            <a:r>
              <a:rPr lang="es-MX" sz="2000" dirty="0">
                <a:solidFill>
                  <a:schemeClr val="bg1"/>
                </a:solidFill>
                <a:latin typeface="Corbel" panose="020B0503020204020204" pitchFamily="34" charset="0"/>
              </a:rPr>
              <a:t>/ Semana 2</a:t>
            </a:r>
          </a:p>
        </p:txBody>
      </p:sp>
    </p:spTree>
    <p:extLst>
      <p:ext uri="{BB962C8B-B14F-4D97-AF65-F5344CB8AC3E}">
        <p14:creationId xmlns:p14="http://schemas.microsoft.com/office/powerpoint/2010/main" val="2908474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BFFA71B-3648-051A-83D1-56118886F470}"/>
              </a:ext>
            </a:extLst>
          </p:cNvPr>
          <p:cNvSpPr txBox="1"/>
          <p:nvPr/>
        </p:nvSpPr>
        <p:spPr>
          <a:xfrm>
            <a:off x="709747" y="2356261"/>
            <a:ext cx="374106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spc="-30" dirty="0">
                <a:solidFill>
                  <a:srgbClr val="00524C"/>
                </a:solidFill>
                <a:latin typeface="Corbel" panose="020B0503020204020204" pitchFamily="34" charset="0"/>
              </a:rPr>
              <a:t>Con el término </a:t>
            </a:r>
            <a:r>
              <a:rPr lang="es-MX" sz="1400" spc="-30" dirty="0" err="1">
                <a:solidFill>
                  <a:srgbClr val="00524C"/>
                </a:solidFill>
                <a:latin typeface="Corbel" panose="020B0503020204020204" pitchFamily="34" charset="0"/>
              </a:rPr>
              <a:t>brief</a:t>
            </a:r>
            <a:r>
              <a:rPr lang="es-MX" sz="1400" spc="-30" dirty="0">
                <a:solidFill>
                  <a:srgbClr val="00524C"/>
                </a:solidFill>
                <a:latin typeface="Corbel" panose="020B0503020204020204" pitchFamily="34" charset="0"/>
              </a:rPr>
              <a:t> nos referimos a un documento </a:t>
            </a: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que contiene una síntesis de información que se utiliza para proporcionar orientación y dirección en un proyecto, ya sea de diseño, publicidad, marketing, entre otros.</a:t>
            </a: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En él se especifican los requisitos del proyecto, </a:t>
            </a:r>
            <a:r>
              <a:rPr lang="es-MX" sz="1400" spc="-30" dirty="0">
                <a:solidFill>
                  <a:srgbClr val="00524C"/>
                </a:solidFill>
                <a:latin typeface="Corbel" panose="020B0503020204020204" pitchFamily="34" charset="0"/>
              </a:rPr>
              <a:t>los objetivos a cumplir, las restricciones, los plazos, </a:t>
            </a:r>
            <a:r>
              <a:rPr lang="es-MX" sz="1400" spc="-40" dirty="0">
                <a:solidFill>
                  <a:srgbClr val="00524C"/>
                </a:solidFill>
                <a:latin typeface="Corbel" panose="020B0503020204020204" pitchFamily="34" charset="0"/>
              </a:rPr>
              <a:t>el público objetivo, entre otros aspectos relevantes.</a:t>
            </a: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Un buen </a:t>
            </a:r>
            <a:r>
              <a:rPr lang="es-MX" sz="1400" dirty="0" err="1">
                <a:solidFill>
                  <a:srgbClr val="00524C"/>
                </a:solidFill>
                <a:latin typeface="Corbel" panose="020B0503020204020204" pitchFamily="34" charset="0"/>
              </a:rPr>
              <a:t>brief</a:t>
            </a: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 es esencial para asegurar que todas las partes involucradas tengan una comprensión clara de lo que se espera del proyecto y permite a todos trabajar juntos para alcanzar los objetivos establecidos de manera efectiva.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D232577-4B05-B3C2-72B4-09954DC9383F}"/>
              </a:ext>
            </a:extLst>
          </p:cNvPr>
          <p:cNvSpPr txBox="1"/>
          <p:nvPr/>
        </p:nvSpPr>
        <p:spPr>
          <a:xfrm>
            <a:off x="709746" y="1894596"/>
            <a:ext cx="3959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Definición de </a:t>
            </a:r>
            <a:r>
              <a:rPr lang="es-MX" sz="2400" dirty="0" err="1">
                <a:solidFill>
                  <a:srgbClr val="00524C"/>
                </a:solidFill>
                <a:latin typeface="Corbel" panose="020B0503020204020204" pitchFamily="34" charset="0"/>
              </a:rPr>
              <a:t>brief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953D0AA-1685-D991-D304-6BB2425C20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642" r="21516"/>
          <a:stretch/>
        </p:blipFill>
        <p:spPr>
          <a:xfrm>
            <a:off x="5184775" y="-2901"/>
            <a:ext cx="3959225" cy="68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44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36FA924-D5D1-8160-64C7-85A3870DDC39}"/>
              </a:ext>
            </a:extLst>
          </p:cNvPr>
          <p:cNvSpPr txBox="1"/>
          <p:nvPr/>
        </p:nvSpPr>
        <p:spPr>
          <a:xfrm>
            <a:off x="709747" y="2887972"/>
            <a:ext cx="370801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ES" sz="1400" spc="-4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s-ES" sz="1400" spc="-40" dirty="0">
                <a:solidFill>
                  <a:schemeClr val="bg1"/>
                </a:solidFill>
              </a:rPr>
              <a:t>Establecimiento de objetivos específicos.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400" dirty="0">
                <a:solidFill>
                  <a:schemeClr val="bg1"/>
                </a:solidFill>
              </a:rPr>
              <a:t>Definición del público objetivo.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400" dirty="0">
                <a:solidFill>
                  <a:schemeClr val="bg1"/>
                </a:solidFill>
              </a:rPr>
              <a:t>Análisis de la competencia.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400" dirty="0">
                <a:solidFill>
                  <a:schemeClr val="bg1"/>
                </a:solidFill>
              </a:rPr>
              <a:t>Análisis de la situación actual de la </a:t>
            </a:r>
            <a:r>
              <a:rPr lang="es-ES" sz="1400" spc="-30" dirty="0">
                <a:solidFill>
                  <a:schemeClr val="bg1"/>
                </a:solidFill>
              </a:rPr>
              <a:t>marca.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400" spc="-50" dirty="0">
                <a:solidFill>
                  <a:schemeClr val="bg1"/>
                </a:solidFill>
              </a:rPr>
              <a:t>Definición de la estrategia de marketing digital.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400" dirty="0">
                <a:solidFill>
                  <a:schemeClr val="bg1"/>
                </a:solidFill>
              </a:rPr>
              <a:t>Definición de las métricas para medir el éxito del proyecto.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400" dirty="0">
                <a:solidFill>
                  <a:schemeClr val="bg1"/>
                </a:solidFill>
              </a:rPr>
              <a:t>Establecimiento del presupuesto. </a:t>
            </a:r>
          </a:p>
          <a:p>
            <a:pPr marL="342900" indent="-342900">
              <a:buFont typeface="+mj-lt"/>
              <a:buAutoNum type="arabicPeriod"/>
            </a:pPr>
            <a:r>
              <a:rPr lang="es-ES" sz="1400" dirty="0">
                <a:solidFill>
                  <a:schemeClr val="bg1"/>
                </a:solidFill>
              </a:rPr>
              <a:t>Definición de los plazos.</a:t>
            </a:r>
          </a:p>
          <a:p>
            <a:endParaRPr lang="es-ES" sz="1400" dirty="0">
              <a:solidFill>
                <a:schemeClr val="bg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B852F16-1DF9-1E9A-6F62-D30A51A9D069}"/>
              </a:ext>
            </a:extLst>
          </p:cNvPr>
          <p:cNvSpPr txBox="1"/>
          <p:nvPr/>
        </p:nvSpPr>
        <p:spPr>
          <a:xfrm>
            <a:off x="709747" y="1897497"/>
            <a:ext cx="3708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</a:rPr>
              <a:t>Pasos para generar un </a:t>
            </a:r>
            <a:r>
              <a:rPr lang="es-ES" sz="2400" dirty="0" err="1">
                <a:solidFill>
                  <a:schemeClr val="bg1"/>
                </a:solidFill>
              </a:rPr>
              <a:t>brief</a:t>
            </a:r>
            <a:r>
              <a:rPr lang="es-ES" sz="2400" dirty="0">
                <a:solidFill>
                  <a:schemeClr val="bg1"/>
                </a:solidFill>
              </a:rPr>
              <a:t> de marketing digital</a:t>
            </a:r>
            <a:endParaRPr lang="es-MX" sz="2400" dirty="0">
              <a:solidFill>
                <a:schemeClr val="bg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98A5FED-DB4F-166E-2580-AC163E9EB4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530989" y="1395760"/>
            <a:ext cx="4914610" cy="546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230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5">
            <a:extLst>
              <a:ext uri="{FF2B5EF4-FFF2-40B4-BE49-F238E27FC236}">
                <a16:creationId xmlns:a16="http://schemas.microsoft.com/office/drawing/2014/main" id="{46C2AF73-4099-6F37-4959-1666D7E5E052}"/>
              </a:ext>
            </a:extLst>
          </p:cNvPr>
          <p:cNvSpPr txBox="1">
            <a:spLocks/>
          </p:cNvSpPr>
          <p:nvPr/>
        </p:nvSpPr>
        <p:spPr>
          <a:xfrm>
            <a:off x="570156" y="2770506"/>
            <a:ext cx="4733364" cy="968514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177" b="1" i="0">
                <a:solidFill>
                  <a:schemeClr val="bg1"/>
                </a:solidFill>
                <a:latin typeface="Montserrat"/>
                <a:ea typeface="+mj-ea"/>
                <a:cs typeface="Montserrat"/>
              </a:defRPr>
            </a:lvl1pPr>
          </a:lstStyle>
          <a:p>
            <a:pPr defTabSz="914400"/>
            <a:r>
              <a:rPr lang="es-MX" sz="3200" dirty="0">
                <a:solidFill>
                  <a:srgbClr val="01514A"/>
                </a:solidFill>
                <a:latin typeface="+mj-lt"/>
              </a:rPr>
              <a:t>Marketing digital</a:t>
            </a:r>
            <a:endParaRPr lang="es-MX" kern="0" dirty="0">
              <a:solidFill>
                <a:srgbClr val="01514A"/>
              </a:solidFill>
              <a:latin typeface="+mj-lt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4FF8721-8B8A-DE7C-A373-3FB9BBBE6F63}"/>
              </a:ext>
            </a:extLst>
          </p:cNvPr>
          <p:cNvSpPr txBox="1"/>
          <p:nvPr/>
        </p:nvSpPr>
        <p:spPr>
          <a:xfrm>
            <a:off x="570156" y="3429000"/>
            <a:ext cx="4733364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Tema 4</a:t>
            </a:r>
          </a:p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Sociología digital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DA01941-F67B-5650-605B-5E44B5476DFB}"/>
              </a:ext>
            </a:extLst>
          </p:cNvPr>
          <p:cNvSpPr txBox="1"/>
          <p:nvPr/>
        </p:nvSpPr>
        <p:spPr>
          <a:xfrm>
            <a:off x="2947595" y="5118599"/>
            <a:ext cx="2893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Corbel" panose="020B0503020204020204" pitchFamily="34" charset="0"/>
              </a:rPr>
              <a:t>Módulo 1 </a:t>
            </a:r>
            <a:r>
              <a:rPr lang="es-MX" sz="2000" dirty="0">
                <a:solidFill>
                  <a:schemeClr val="bg1"/>
                </a:solidFill>
                <a:latin typeface="Corbel" panose="020B0503020204020204" pitchFamily="34" charset="0"/>
              </a:rPr>
              <a:t>/ Semana 2</a:t>
            </a:r>
          </a:p>
        </p:txBody>
      </p:sp>
    </p:spTree>
    <p:extLst>
      <p:ext uri="{BB962C8B-B14F-4D97-AF65-F5344CB8AC3E}">
        <p14:creationId xmlns:p14="http://schemas.microsoft.com/office/powerpoint/2010/main" val="1706365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43D3CA3-BCD0-223A-EC8D-864A8E53B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569" r="21639"/>
          <a:stretch/>
        </p:blipFill>
        <p:spPr>
          <a:xfrm>
            <a:off x="-1598" y="-2900"/>
            <a:ext cx="3786448" cy="6860901"/>
          </a:xfrm>
          <a:prstGeom prst="rect">
            <a:avLst/>
          </a:prstGeom>
          <a:noFill/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07EDD334-3203-94DC-49A9-0E672F0CC26F}"/>
              </a:ext>
            </a:extLst>
          </p:cNvPr>
          <p:cNvSpPr/>
          <p:nvPr/>
        </p:nvSpPr>
        <p:spPr>
          <a:xfrm>
            <a:off x="0" y="-2900"/>
            <a:ext cx="3786448" cy="6858000"/>
          </a:xfrm>
          <a:prstGeom prst="rect">
            <a:avLst/>
          </a:prstGeom>
          <a:gradFill flip="none" rotWithShape="1">
            <a:gsLst>
              <a:gs pos="88000">
                <a:schemeClr val="bg2">
                  <a:lumMod val="25000"/>
                  <a:alpha val="14000"/>
                </a:schemeClr>
              </a:gs>
              <a:gs pos="42000">
                <a:schemeClr val="bg2">
                  <a:lumMod val="2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95A20F9-B37D-D5FA-CC29-77B977BEB5DC}"/>
              </a:ext>
            </a:extLst>
          </p:cNvPr>
          <p:cNvSpPr txBox="1"/>
          <p:nvPr/>
        </p:nvSpPr>
        <p:spPr>
          <a:xfrm>
            <a:off x="4146698" y="2560033"/>
            <a:ext cx="4545441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latin typeface="Corbel" panose="020B0503020204020204" pitchFamily="34" charset="0"/>
              </a:rPr>
              <a:t>El comportamiento de compra que tienen los usuarios en internet es un proceso que consta de las siguientes etapas:</a:t>
            </a:r>
          </a:p>
          <a:p>
            <a:endParaRPr lang="es-MX" sz="1400" dirty="0">
              <a:latin typeface="Corbel" panose="020B0503020204020204" pitchFamily="34" charset="0"/>
            </a:endParaRP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b="1" dirty="0">
                <a:latin typeface="Corbel" panose="020B0503020204020204" pitchFamily="34" charset="0"/>
              </a:rPr>
              <a:t>Identificación del problema o necesidad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b="1" dirty="0">
                <a:latin typeface="Corbel" panose="020B0503020204020204" pitchFamily="34" charset="0"/>
              </a:rPr>
              <a:t>Búsqueda de información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b="1" dirty="0">
                <a:latin typeface="Corbel" panose="020B0503020204020204" pitchFamily="34" charset="0"/>
              </a:rPr>
              <a:t>Evaluación de opciones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b="1" dirty="0">
                <a:latin typeface="Corbel" panose="020B0503020204020204" pitchFamily="34" charset="0"/>
              </a:rPr>
              <a:t>Decisión de compra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b="1" dirty="0">
                <a:latin typeface="Corbel" panose="020B0503020204020204" pitchFamily="34" charset="0"/>
              </a:rPr>
              <a:t>Poscompra.</a:t>
            </a:r>
            <a:endParaRPr lang="es-MX" sz="1400" dirty="0">
              <a:latin typeface="Corbel" panose="020B0503020204020204" pitchFamily="34" charset="0"/>
            </a:endParaRP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El comportamiento de compra en internet no siempre sigue un proceso lineal, los usuarios pueden saltar de una etapa a otra dependiendo de su experiencia y necesidades. Además, puede variar dependiendo del producto o servicio que se esté buscando, la urgencia de la necesidad, la confianza en la marca o la experiencia previa del usuario.</a:t>
            </a: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4146698" y="1070212"/>
            <a:ext cx="3907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/>
              <a:t>Comportamiento y hábitos de compra de los usuarios en Internet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2B3A836-8A7D-DB39-77C3-18F1AD095A41}"/>
              </a:ext>
            </a:extLst>
          </p:cNvPr>
          <p:cNvSpPr/>
          <p:nvPr/>
        </p:nvSpPr>
        <p:spPr>
          <a:xfrm>
            <a:off x="719175" y="649104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C2BEB21-689D-AC2D-2BFC-0CE635F44CAA}"/>
              </a:ext>
            </a:extLst>
          </p:cNvPr>
          <p:cNvSpPr/>
          <p:nvPr/>
        </p:nvSpPr>
        <p:spPr>
          <a:xfrm>
            <a:off x="0" y="228599"/>
            <a:ext cx="551330" cy="933451"/>
          </a:xfrm>
          <a:prstGeom prst="rect">
            <a:avLst/>
          </a:prstGeom>
          <a:solidFill>
            <a:srgbClr val="03C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0790309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709747" y="1225144"/>
            <a:ext cx="7013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/>
              <a:t>Tipos de usuarios de internet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D40A1D3-9C92-88A2-85A0-6008027CFE48}"/>
              </a:ext>
            </a:extLst>
          </p:cNvPr>
          <p:cNvSpPr txBox="1"/>
          <p:nvPr/>
        </p:nvSpPr>
        <p:spPr>
          <a:xfrm>
            <a:off x="709747" y="1749203"/>
            <a:ext cx="791646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/>
              <a:t>La IAB México realiza el estudio llamado "Estudio de Consumo de Medios y Dispositivos entre Internautas Mexicanos”, su objetivo es entender el comportamiento de los usuarios de internet en México en cuanto a su consumo de medios y dispositivos, para así ayudar a los anunciantes y agencias a tomar mejores decisiones en sus estrategias de marketing.</a:t>
            </a:r>
          </a:p>
          <a:p>
            <a:endParaRPr lang="es-MX" sz="1400" dirty="0"/>
          </a:p>
          <a:p>
            <a:r>
              <a:rPr lang="es-MX" sz="1400" dirty="0"/>
              <a:t>Conforme el uso de internet ha avanzado, ya no hablamos de tipos de internautas como tal, ya hablamos de tipos de </a:t>
            </a:r>
            <a:r>
              <a:rPr lang="es-MX" sz="1400" b="1" dirty="0"/>
              <a:t>usuarios </a:t>
            </a:r>
            <a:r>
              <a:rPr lang="es-MX" sz="1400" dirty="0"/>
              <a:t>de internet, cada uno con sus propias características y comportamientos y los podemos clasificar de la siguiente manera.</a:t>
            </a:r>
          </a:p>
        </p:txBody>
      </p:sp>
      <p:pic>
        <p:nvPicPr>
          <p:cNvPr id="5" name="Imagen 4" descr="Diagrama&#10;&#10;Descripción generada automáticamente">
            <a:extLst>
              <a:ext uri="{FF2B5EF4-FFF2-40B4-BE49-F238E27FC236}">
                <a16:creationId xmlns:a16="http://schemas.microsoft.com/office/drawing/2014/main" id="{CBB5A3D7-6A99-BC36-FF22-EED40A6DB2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49"/>
          <a:stretch/>
        </p:blipFill>
        <p:spPr>
          <a:xfrm>
            <a:off x="1663547" y="3580067"/>
            <a:ext cx="5816906" cy="284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941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8EF367EE-4DC3-9104-C0CF-E3A403F0C542}"/>
              </a:ext>
            </a:extLst>
          </p:cNvPr>
          <p:cNvSpPr txBox="1"/>
          <p:nvPr/>
        </p:nvSpPr>
        <p:spPr>
          <a:xfrm>
            <a:off x="709746" y="1274209"/>
            <a:ext cx="3961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Creación de </a:t>
            </a:r>
            <a:r>
              <a:rPr lang="es-MX" sz="2400" dirty="0" err="1">
                <a:solidFill>
                  <a:srgbClr val="00524C"/>
                </a:solidFill>
                <a:latin typeface="Corbel" panose="020B0503020204020204" pitchFamily="34" charset="0"/>
              </a:rPr>
              <a:t>brief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5C1F551-A6CD-148E-764E-32C921A7D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746" y="2502092"/>
            <a:ext cx="3961405" cy="410409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1C969C4-81E4-7AAA-8B02-D5F6FA39317E}"/>
              </a:ext>
            </a:extLst>
          </p:cNvPr>
          <p:cNvSpPr txBox="1"/>
          <p:nvPr/>
        </p:nvSpPr>
        <p:spPr>
          <a:xfrm>
            <a:off x="5436135" y="5147956"/>
            <a:ext cx="34749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Al finalizar:</a:t>
            </a:r>
          </a:p>
          <a:p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Redacta a modo de conclusión cuáles son los beneficios que tiene para una empresa tener un </a:t>
            </a:r>
            <a:r>
              <a:rPr lang="es-MX" sz="1400" dirty="0" err="1">
                <a:solidFill>
                  <a:schemeClr val="bg1"/>
                </a:solidFill>
                <a:latin typeface="Corbel" panose="020B0503020204020204" pitchFamily="34" charset="0"/>
              </a:rPr>
              <a:t>brief</a:t>
            </a:r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 de marketing digital bien definido.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1EFBF88-D350-B13C-0D47-0CA9FD1BE918}"/>
              </a:ext>
            </a:extLst>
          </p:cNvPr>
          <p:cNvSpPr txBox="1"/>
          <p:nvPr/>
        </p:nvSpPr>
        <p:spPr>
          <a:xfrm>
            <a:off x="709747" y="1735874"/>
            <a:ext cx="39614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Crea un brief de marketing digital para promocionar un producto en línea.                            El brief debe incluir los siguientes elementos: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0415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0B68545-14BC-822C-C280-C61659A30C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074" r="47454"/>
          <a:stretch/>
        </p:blipFill>
        <p:spPr>
          <a:xfrm>
            <a:off x="5184775" y="0"/>
            <a:ext cx="3959225" cy="686090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A69173D-65B6-CDF6-A1E6-BBFA7173D1B1}"/>
              </a:ext>
            </a:extLst>
          </p:cNvPr>
          <p:cNvSpPr txBox="1"/>
          <p:nvPr/>
        </p:nvSpPr>
        <p:spPr>
          <a:xfrm>
            <a:off x="709748" y="2530190"/>
            <a:ext cx="3474978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Internet tiene una gran importancia en la toma de decisiones de compra debido a que </a:t>
            </a:r>
            <a:r>
              <a:rPr lang="es-MX" sz="1400" spc="-30" dirty="0">
                <a:solidFill>
                  <a:srgbClr val="01514A"/>
                </a:solidFill>
                <a:latin typeface="Corbel" panose="020B0503020204020204" pitchFamily="34" charset="0"/>
              </a:rPr>
              <a:t>ofrece a los consumidores una amplia variedad </a:t>
            </a:r>
            <a:r>
              <a:rPr lang="es-MX" sz="1400" spc="-50" dirty="0">
                <a:solidFill>
                  <a:srgbClr val="01514A"/>
                </a:solidFill>
                <a:latin typeface="Corbel" panose="020B0503020204020204" pitchFamily="34" charset="0"/>
              </a:rPr>
              <a:t>de información y herramientas que les permiten </a:t>
            </a:r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investigar y comparar productos o servicios antes de realizar una compra.</a:t>
            </a:r>
          </a:p>
          <a:p>
            <a:endParaRPr lang="es-MX" sz="1400" dirty="0">
              <a:solidFill>
                <a:srgbClr val="01514A"/>
              </a:solidFill>
              <a:latin typeface="Corbel" panose="020B0503020204020204" pitchFamily="34" charset="0"/>
            </a:endParaRPr>
          </a:p>
          <a:p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En la actualidad, los consumidores pueden buscar y encontrar información sobre un </a:t>
            </a:r>
            <a:r>
              <a:rPr lang="es-MX" sz="1400" spc="-50" dirty="0">
                <a:solidFill>
                  <a:srgbClr val="01514A"/>
                </a:solidFill>
                <a:latin typeface="Corbel" panose="020B0503020204020204" pitchFamily="34" charset="0"/>
              </a:rPr>
              <a:t>producto o servicio en línea como características, </a:t>
            </a:r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opiniones de otros usuarios, precios y disponibilidad en diferentes tiendas o sitios web. Esto les permite tomar decisiones más informadas y comparar opciones de forma rápida y sencilla.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58EBB-1B4E-8429-3A7E-2306C2A1B2DA}"/>
              </a:ext>
            </a:extLst>
          </p:cNvPr>
          <p:cNvSpPr txBox="1"/>
          <p:nvPr/>
        </p:nvSpPr>
        <p:spPr>
          <a:xfrm>
            <a:off x="709747" y="1699193"/>
            <a:ext cx="251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1514A"/>
                </a:solidFill>
                <a:latin typeface="Corbel" panose="020B0503020204020204" pitchFamily="34" charset="0"/>
              </a:rPr>
              <a:t>Consumidores informados</a:t>
            </a:r>
            <a:endParaRPr lang="es-MX" sz="3600" dirty="0">
              <a:solidFill>
                <a:srgbClr val="01514A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517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305A7A0-1BBA-1CE5-3ED2-164739C6DF54}"/>
              </a:ext>
            </a:extLst>
          </p:cNvPr>
          <p:cNvSpPr txBox="1"/>
          <p:nvPr/>
        </p:nvSpPr>
        <p:spPr>
          <a:xfrm>
            <a:off x="602428" y="2869200"/>
            <a:ext cx="44751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Clr>
                <a:srgbClr val="03C7BE"/>
              </a:buClr>
              <a:buFont typeface="Courier New" panose="02070309020205020404" pitchFamily="49" charset="0"/>
              <a:buChar char="o"/>
            </a:pPr>
            <a:r>
              <a:rPr lang="es-MX" sz="1200" dirty="0">
                <a:solidFill>
                  <a:schemeClr val="bg1"/>
                </a:solidFill>
              </a:rPr>
              <a:t>IAB México. (2023). </a:t>
            </a:r>
            <a:r>
              <a:rPr lang="es-MX" sz="1200" i="1" dirty="0">
                <a:solidFill>
                  <a:schemeClr val="bg1"/>
                </a:solidFill>
              </a:rPr>
              <a:t>Estudio de consumo de medios y dispositivos entre internautas mexicanos. </a:t>
            </a:r>
            <a:r>
              <a:rPr lang="es-MX" sz="1200" dirty="0">
                <a:solidFill>
                  <a:schemeClr val="bg1"/>
                </a:solidFill>
              </a:rPr>
              <a:t>Recuperado de https://estudios.iabmexico.com/estudio-de-consumo-de-medios-y-dispositivos-entre-internautas-mexicanos-2021</a:t>
            </a:r>
          </a:p>
        </p:txBody>
      </p:sp>
    </p:spTree>
    <p:extLst>
      <p:ext uri="{BB962C8B-B14F-4D97-AF65-F5344CB8AC3E}">
        <p14:creationId xmlns:p14="http://schemas.microsoft.com/office/powerpoint/2010/main" val="646947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8">
            <a:extLst>
              <a:ext uri="{FF2B5EF4-FFF2-40B4-BE49-F238E27FC236}">
                <a16:creationId xmlns:a16="http://schemas.microsoft.com/office/drawing/2014/main" id="{B9BF964E-23EF-E933-2D3F-8D66D432B0E6}"/>
              </a:ext>
            </a:extLst>
          </p:cNvPr>
          <p:cNvSpPr txBox="1"/>
          <p:nvPr/>
        </p:nvSpPr>
        <p:spPr>
          <a:xfrm>
            <a:off x="840796" y="4852342"/>
            <a:ext cx="31163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s-MX" sz="1600" b="1" kern="0" dirty="0">
                <a:solidFill>
                  <a:schemeClr val="bg1"/>
                </a:solidFill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https://www.youtube.com/watch?v=JNCVDK2thZI</a:t>
            </a:r>
          </a:p>
        </p:txBody>
      </p:sp>
      <p:pic>
        <p:nvPicPr>
          <p:cNvPr id="4" name="Imagen 3">
            <a:hlinkClick r:id="rId2"/>
            <a:extLst>
              <a:ext uri="{FF2B5EF4-FFF2-40B4-BE49-F238E27FC236}">
                <a16:creationId xmlns:a16="http://schemas.microsoft.com/office/drawing/2014/main" id="{A87D3733-3C9B-2CAB-F567-63908501E8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35055" y="4770179"/>
            <a:ext cx="749102" cy="74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28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BFFA71B-3648-051A-83D1-56118886F470}"/>
              </a:ext>
            </a:extLst>
          </p:cNvPr>
          <p:cNvSpPr txBox="1"/>
          <p:nvPr/>
        </p:nvSpPr>
        <p:spPr>
          <a:xfrm>
            <a:off x="709747" y="2725593"/>
            <a:ext cx="3741067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Los mercadólogos somos analistas del comportamiento social por excelencia. Nuestra </a:t>
            </a:r>
            <a:r>
              <a:rPr lang="es-MX" sz="1400" spc="-20" dirty="0">
                <a:solidFill>
                  <a:srgbClr val="01514A"/>
                </a:solidFill>
                <a:latin typeface="Corbel" panose="020B0503020204020204" pitchFamily="34" charset="0"/>
              </a:rPr>
              <a:t>profesión consiste en determinar qué necesidades </a:t>
            </a:r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deben satisfacerse y crear las estrategias que lleven al satisfactor ideal a la persona que lo </a:t>
            </a:r>
            <a:r>
              <a:rPr lang="es-MX" sz="1400" spc="-20" dirty="0">
                <a:solidFill>
                  <a:srgbClr val="01514A"/>
                </a:solidFill>
                <a:latin typeface="Corbel" panose="020B0503020204020204" pitchFamily="34" charset="0"/>
              </a:rPr>
              <a:t>necesita, de la mejor manera, en el mejor tiempo, </a:t>
            </a:r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al mejor precio y comunicarlo de manera que no </a:t>
            </a:r>
            <a:r>
              <a:rPr lang="es-MX" sz="1400" spc="-20" dirty="0">
                <a:solidFill>
                  <a:srgbClr val="01514A"/>
                </a:solidFill>
                <a:latin typeface="Corbel" panose="020B0503020204020204" pitchFamily="34" charset="0"/>
              </a:rPr>
              <a:t>quede duda de por qué lo que se ofrece es lo ideal.</a:t>
            </a:r>
          </a:p>
          <a:p>
            <a:endParaRPr lang="es-MX" sz="1400" dirty="0">
              <a:solidFill>
                <a:srgbClr val="01514A"/>
              </a:solidFill>
              <a:latin typeface="Corbel" panose="020B0503020204020204" pitchFamily="34" charset="0"/>
            </a:endParaRPr>
          </a:p>
          <a:p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El Internet se ha convertido en un medio social en movimiento integrado por varios elementos </a:t>
            </a:r>
            <a:r>
              <a:rPr lang="es-MX" sz="1400" spc="-30" dirty="0">
                <a:solidFill>
                  <a:srgbClr val="01514A"/>
                </a:solidFill>
                <a:latin typeface="Corbel" panose="020B0503020204020204" pitchFamily="34" charset="0"/>
              </a:rPr>
              <a:t>(empresas, consumidores, información). El análisis </a:t>
            </a:r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de comportamiento en línea nos permite definir las mejores estrategias para satisfacer los deseos y necesidades de nuestro target.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D232577-4B05-B3C2-72B4-09954DC9383F}"/>
              </a:ext>
            </a:extLst>
          </p:cNvPr>
          <p:cNvSpPr txBox="1"/>
          <p:nvPr/>
        </p:nvSpPr>
        <p:spPr>
          <a:xfrm>
            <a:off x="709746" y="1894596"/>
            <a:ext cx="39592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1514A"/>
                </a:solidFill>
                <a:latin typeface="Corbel" panose="020B0503020204020204" pitchFamily="34" charset="0"/>
              </a:rPr>
              <a:t>Estudiando a las sociedades en el ambiente digital</a:t>
            </a:r>
            <a:endParaRPr lang="es-MX" sz="3600" dirty="0">
              <a:solidFill>
                <a:srgbClr val="01514A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953D0AA-1685-D991-D304-6BB2425C20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328" r="20200"/>
          <a:stretch/>
        </p:blipFill>
        <p:spPr>
          <a:xfrm>
            <a:off x="5184775" y="10546"/>
            <a:ext cx="39575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374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95A20F9-B37D-D5FA-CC29-77B977BEB5DC}"/>
              </a:ext>
            </a:extLst>
          </p:cNvPr>
          <p:cNvSpPr txBox="1"/>
          <p:nvPr/>
        </p:nvSpPr>
        <p:spPr>
          <a:xfrm>
            <a:off x="709748" y="2253145"/>
            <a:ext cx="3474978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0" i="0" dirty="0">
                <a:effectLst/>
              </a:rPr>
              <a:t>La sociología digital es un campo de estudio </a:t>
            </a:r>
            <a:r>
              <a:rPr lang="es-ES" sz="1400" b="0" i="0" spc="-30" dirty="0">
                <a:effectLst/>
              </a:rPr>
              <a:t>que examina el impacto de la tecnología digital </a:t>
            </a:r>
            <a:r>
              <a:rPr lang="es-ES" sz="1400" b="0" i="0" dirty="0">
                <a:effectLst/>
              </a:rPr>
              <a:t>y las redes sociales en la sociedad y cómo </a:t>
            </a:r>
            <a:r>
              <a:rPr lang="es-ES" sz="1400" b="0" i="0" spc="-20" dirty="0">
                <a:effectLst/>
              </a:rPr>
              <a:t>esto ha cambiado la forma en que las personas </a:t>
            </a:r>
            <a:r>
              <a:rPr lang="es-ES" sz="1400" b="0" i="0" dirty="0">
                <a:effectLst/>
              </a:rPr>
              <a:t>se comunican, interactúan y se organizan. Además, los sociólogos digitales analizan cómo las plataformas digitales y las redes sociales influyen en la toma de decisiones, la formación de opiniones y la dinámica de poder en línea. </a:t>
            </a:r>
          </a:p>
          <a:p>
            <a:endParaRPr lang="es-ES" sz="1400" dirty="0"/>
          </a:p>
          <a:p>
            <a:r>
              <a:rPr lang="es-ES" sz="1400" b="0" i="0" dirty="0">
                <a:effectLst/>
              </a:rPr>
              <a:t>Este campo de estudio también explora las implicaciones positivas y negativas de la tecnología digital y cómo abordar los riesgos asociados con la dependencia de la tecnología para la comunicación y la interacción social.</a:t>
            </a:r>
            <a:endParaRPr lang="es-MX" sz="14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709746" y="1791480"/>
            <a:ext cx="3862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¿Qué es la sociología digital?</a:t>
            </a:r>
            <a:endParaRPr lang="es-MX" sz="24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3D3CA3-BCD0-223A-EC8D-864A8E53B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399" r="22129"/>
          <a:stretch/>
        </p:blipFill>
        <p:spPr>
          <a:xfrm>
            <a:off x="5186449" y="0"/>
            <a:ext cx="39575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3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95A20F9-B37D-D5FA-CC29-77B977BEB5DC}"/>
              </a:ext>
            </a:extLst>
          </p:cNvPr>
          <p:cNvSpPr txBox="1"/>
          <p:nvPr/>
        </p:nvSpPr>
        <p:spPr>
          <a:xfrm>
            <a:off x="4227498" y="2359162"/>
            <a:ext cx="412434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3C7BE"/>
              </a:buClr>
            </a:pPr>
            <a:r>
              <a:rPr lang="es-ES" sz="1400" dirty="0"/>
              <a:t>Las cohortes generacionales son grupos de personas </a:t>
            </a:r>
            <a:r>
              <a:rPr lang="es-ES" sz="1400" spc="-20" dirty="0"/>
              <a:t>que comparten características culturales y experiencias </a:t>
            </a:r>
            <a:r>
              <a:rPr lang="es-ES" sz="1400" dirty="0"/>
              <a:t>similares durante un periodo de tiempo determinado. </a:t>
            </a:r>
            <a:r>
              <a:rPr lang="es-MX" sz="1400" dirty="0"/>
              <a:t>Estas características incluyen eventos históricos, cambios culturales y tecnológicos, y otros factores que influyen en las actitudes y comportamientos de las personas.</a:t>
            </a:r>
            <a:endParaRPr lang="es-ES" sz="1400" dirty="0"/>
          </a:p>
          <a:p>
            <a:pPr>
              <a:buClr>
                <a:srgbClr val="03C7BE"/>
              </a:buClr>
            </a:pPr>
            <a:endParaRPr lang="es-ES" sz="1400" dirty="0"/>
          </a:p>
          <a:p>
            <a:pPr>
              <a:buClr>
                <a:srgbClr val="03C7BE"/>
              </a:buClr>
            </a:pPr>
            <a:r>
              <a:rPr lang="es-ES" sz="1400" dirty="0"/>
              <a:t>Cada una tiene diferentes valores, actitudes y comportamientos que influyen en cómo utilizan la tecnología digital y las redes sociales.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4227497" y="1897497"/>
            <a:ext cx="3907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Cohortes generacionales </a:t>
            </a:r>
            <a:endParaRPr lang="es-MX" sz="24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3D3CA3-BCD0-223A-EC8D-864A8E53B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287" r="20921"/>
          <a:stretch/>
        </p:blipFill>
        <p:spPr>
          <a:xfrm>
            <a:off x="-1598" y="-2900"/>
            <a:ext cx="3786448" cy="6860901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2B3A836-8A7D-DB39-77C3-18F1AD095A41}"/>
              </a:ext>
            </a:extLst>
          </p:cNvPr>
          <p:cNvSpPr/>
          <p:nvPr/>
        </p:nvSpPr>
        <p:spPr>
          <a:xfrm>
            <a:off x="719175" y="649104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C2BEB21-689D-AC2D-2BFC-0CE635F44CAA}"/>
              </a:ext>
            </a:extLst>
          </p:cNvPr>
          <p:cNvSpPr/>
          <p:nvPr/>
        </p:nvSpPr>
        <p:spPr>
          <a:xfrm>
            <a:off x="0" y="228599"/>
            <a:ext cx="551330" cy="933451"/>
          </a:xfrm>
          <a:prstGeom prst="rect">
            <a:avLst/>
          </a:prstGeom>
          <a:solidFill>
            <a:srgbClr val="03C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215364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5C01EF25-9CC9-7804-9DB6-7B022D9FEBC8}"/>
              </a:ext>
            </a:extLst>
          </p:cNvPr>
          <p:cNvSpPr/>
          <p:nvPr/>
        </p:nvSpPr>
        <p:spPr>
          <a:xfrm>
            <a:off x="-1597" y="-2901"/>
            <a:ext cx="3591628" cy="6860901"/>
          </a:xfrm>
          <a:prstGeom prst="rect">
            <a:avLst/>
          </a:prstGeom>
          <a:solidFill>
            <a:srgbClr val="0084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95A20F9-B37D-D5FA-CC29-77B977BEB5DC}"/>
              </a:ext>
            </a:extLst>
          </p:cNvPr>
          <p:cNvSpPr txBox="1"/>
          <p:nvPr/>
        </p:nvSpPr>
        <p:spPr>
          <a:xfrm>
            <a:off x="4227498" y="1444762"/>
            <a:ext cx="4350620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3C7BE"/>
              </a:buClr>
            </a:pPr>
            <a:endParaRPr lang="es-ES" sz="1400" dirty="0">
              <a:solidFill>
                <a:srgbClr val="01514A"/>
              </a:solidFill>
            </a:endParaRP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01514A"/>
                </a:solidFill>
              </a:rPr>
              <a:t>La </a:t>
            </a:r>
            <a:r>
              <a:rPr lang="es-ES" sz="1400" b="1" dirty="0">
                <a:solidFill>
                  <a:srgbClr val="01514A"/>
                </a:solidFill>
              </a:rPr>
              <a:t>Generación Silenciosa </a:t>
            </a:r>
            <a:r>
              <a:rPr lang="es-ES" sz="1400" dirty="0">
                <a:solidFill>
                  <a:srgbClr val="01514A"/>
                </a:solidFill>
              </a:rPr>
              <a:t>(1928-1945) no es muy activa en el uso de la tecnología, prefiriendo medios tradicionales.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01514A"/>
                </a:solidFill>
              </a:rPr>
              <a:t>Los </a:t>
            </a:r>
            <a:r>
              <a:rPr lang="es-ES" sz="1400" b="1" dirty="0">
                <a:solidFill>
                  <a:srgbClr val="01514A"/>
                </a:solidFill>
              </a:rPr>
              <a:t>Baby </a:t>
            </a:r>
            <a:r>
              <a:rPr lang="es-ES" sz="1400" b="1" dirty="0" err="1">
                <a:solidFill>
                  <a:srgbClr val="01514A"/>
                </a:solidFill>
              </a:rPr>
              <a:t>Boomers</a:t>
            </a:r>
            <a:r>
              <a:rPr lang="es-ES" sz="1400" b="1" dirty="0">
                <a:solidFill>
                  <a:srgbClr val="01514A"/>
                </a:solidFill>
              </a:rPr>
              <a:t> </a:t>
            </a:r>
            <a:r>
              <a:rPr lang="es-ES" sz="1400" dirty="0">
                <a:solidFill>
                  <a:srgbClr val="01514A"/>
                </a:solidFill>
              </a:rPr>
              <a:t>(1946-1964) utilizan internet para acceder a información y compras en línea, pero son menos propensos a usar las redes sociales. 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01514A"/>
                </a:solidFill>
              </a:rPr>
              <a:t>La </a:t>
            </a:r>
            <a:r>
              <a:rPr lang="es-ES" sz="1400" b="1" dirty="0">
                <a:solidFill>
                  <a:srgbClr val="01514A"/>
                </a:solidFill>
              </a:rPr>
              <a:t>Generación X </a:t>
            </a:r>
            <a:r>
              <a:rPr lang="es-ES" sz="1400" dirty="0">
                <a:solidFill>
                  <a:srgbClr val="01514A"/>
                </a:solidFill>
              </a:rPr>
              <a:t>(1965-1980) es más reservada en línea, pero más propensa a usar tecnología móvil para compras y transacciones. 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01514A"/>
                </a:solidFill>
              </a:rPr>
              <a:t>Los </a:t>
            </a:r>
            <a:r>
              <a:rPr lang="es-ES" sz="1400" b="1" dirty="0" err="1">
                <a:solidFill>
                  <a:srgbClr val="01514A"/>
                </a:solidFill>
              </a:rPr>
              <a:t>Millennials</a:t>
            </a:r>
            <a:r>
              <a:rPr lang="es-ES" sz="1400" dirty="0">
                <a:solidFill>
                  <a:srgbClr val="01514A"/>
                </a:solidFill>
              </a:rPr>
              <a:t> (1981-1996) son los usuarios más activos de las redes sociales y prefieren la comunicación en línea. 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01514A"/>
                </a:solidFill>
              </a:rPr>
              <a:t>La </a:t>
            </a:r>
            <a:r>
              <a:rPr lang="es-ES" sz="1400" b="1" dirty="0">
                <a:solidFill>
                  <a:srgbClr val="01514A"/>
                </a:solidFill>
              </a:rPr>
              <a:t>Generación Z </a:t>
            </a:r>
            <a:r>
              <a:rPr lang="es-ES" sz="1400" dirty="0">
                <a:solidFill>
                  <a:srgbClr val="01514A"/>
                </a:solidFill>
              </a:rPr>
              <a:t>(1997-2012) son expertos en tecnología, prefieren la comunicación en línea y son influenciados por las redes sociales en sus decisiones de compra.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01514A"/>
                </a:solidFill>
              </a:rPr>
              <a:t> La </a:t>
            </a:r>
            <a:r>
              <a:rPr lang="es-ES" sz="1400" b="1" dirty="0">
                <a:solidFill>
                  <a:srgbClr val="01514A"/>
                </a:solidFill>
              </a:rPr>
              <a:t>Generación Alfa </a:t>
            </a:r>
            <a:r>
              <a:rPr lang="es-ES" sz="1400" dirty="0">
                <a:solidFill>
                  <a:srgbClr val="01514A"/>
                </a:solidFill>
              </a:rPr>
              <a:t>(mediados de la década de 2013-hasta la década de 2020 en adelante) se espera que</a:t>
            </a:r>
            <a:r>
              <a:rPr lang="es-MX" sz="1400" dirty="0">
                <a:solidFill>
                  <a:srgbClr val="01514A"/>
                </a:solidFill>
              </a:rPr>
              <a:t> su vida sea aún más influenciada por la tecnología digital </a:t>
            </a:r>
            <a:r>
              <a:rPr lang="es-ES" sz="1400" dirty="0">
                <a:solidFill>
                  <a:srgbClr val="01514A"/>
                </a:solidFill>
              </a:rPr>
              <a:t>que la Generación Z.</a:t>
            </a:r>
            <a:r>
              <a:rPr lang="es-MX" sz="1400" dirty="0">
                <a:solidFill>
                  <a:srgbClr val="01514A"/>
                </a:solidFill>
              </a:rPr>
              <a:t>, que </a:t>
            </a:r>
            <a:r>
              <a:rPr lang="es-ES" sz="1400" dirty="0">
                <a:solidFill>
                  <a:srgbClr val="01514A"/>
                </a:solidFill>
              </a:rPr>
              <a:t>tenga una mayor presencia en línea y utilice la tecnología de manera más avanzada.</a:t>
            </a:r>
            <a:endParaRPr lang="es-MX" sz="1400" dirty="0">
              <a:solidFill>
                <a:srgbClr val="01514A"/>
              </a:solidFill>
              <a:latin typeface="Corbel" panose="020B0503020204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4227497" y="753004"/>
            <a:ext cx="39079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Cohortes generacionales </a:t>
            </a:r>
            <a:r>
              <a:rPr lang="es-MX" sz="2400" dirty="0"/>
              <a:t>y su comportamiento digital</a:t>
            </a:r>
            <a:r>
              <a:rPr lang="es-ES" sz="2400" dirty="0"/>
              <a:t> </a:t>
            </a:r>
            <a:endParaRPr lang="es-MX" sz="24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3D3CA3-BCD0-223A-EC8D-864A8E53B7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125" t="-11422" r="1125" b="11422"/>
          <a:stretch/>
        </p:blipFill>
        <p:spPr>
          <a:xfrm>
            <a:off x="-1598" y="-2900"/>
            <a:ext cx="3786448" cy="6860901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2B3A836-8A7D-DB39-77C3-18F1AD095A41}"/>
              </a:ext>
            </a:extLst>
          </p:cNvPr>
          <p:cNvSpPr/>
          <p:nvPr/>
        </p:nvSpPr>
        <p:spPr>
          <a:xfrm>
            <a:off x="719175" y="649104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C2BEB21-689D-AC2D-2BFC-0CE635F44CAA}"/>
              </a:ext>
            </a:extLst>
          </p:cNvPr>
          <p:cNvSpPr/>
          <p:nvPr/>
        </p:nvSpPr>
        <p:spPr>
          <a:xfrm>
            <a:off x="0" y="228599"/>
            <a:ext cx="551330" cy="933451"/>
          </a:xfrm>
          <a:prstGeom prst="rect">
            <a:avLst/>
          </a:prstGeom>
          <a:solidFill>
            <a:srgbClr val="03C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3E3A309-C142-70AC-3ACB-CC66A45644C9}"/>
              </a:ext>
            </a:extLst>
          </p:cNvPr>
          <p:cNvSpPr txBox="1"/>
          <p:nvPr/>
        </p:nvSpPr>
        <p:spPr>
          <a:xfrm>
            <a:off x="1990165" y="2096731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b="1" dirty="0">
                <a:solidFill>
                  <a:schemeClr val="bg1"/>
                </a:solidFill>
              </a:rPr>
              <a:t>BABY</a:t>
            </a:r>
          </a:p>
          <a:p>
            <a:r>
              <a:rPr lang="es-ES_tradnl" sz="1400" b="1" dirty="0">
                <a:solidFill>
                  <a:schemeClr val="bg1"/>
                </a:solidFill>
              </a:rPr>
              <a:t>BOOMERS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DD2745F-9F98-22EB-589F-155BBA5D0BBC}"/>
              </a:ext>
            </a:extLst>
          </p:cNvPr>
          <p:cNvSpPr txBox="1"/>
          <p:nvPr/>
        </p:nvSpPr>
        <p:spPr>
          <a:xfrm>
            <a:off x="268941" y="3242527"/>
            <a:ext cx="1465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b="1" dirty="0">
                <a:solidFill>
                  <a:schemeClr val="bg1"/>
                </a:solidFill>
              </a:rPr>
              <a:t>GENERACIÓN X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5902615-2D09-1E31-537F-844E5605AAE4}"/>
              </a:ext>
            </a:extLst>
          </p:cNvPr>
          <p:cNvSpPr txBox="1"/>
          <p:nvPr/>
        </p:nvSpPr>
        <p:spPr>
          <a:xfrm>
            <a:off x="1990165" y="4084161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b="1" dirty="0">
                <a:solidFill>
                  <a:schemeClr val="bg1"/>
                </a:solidFill>
              </a:rPr>
              <a:t>MILENNIALS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307EA15-ED5F-B4D3-4B48-1FFC1149F29A}"/>
              </a:ext>
            </a:extLst>
          </p:cNvPr>
          <p:cNvSpPr txBox="1"/>
          <p:nvPr/>
        </p:nvSpPr>
        <p:spPr>
          <a:xfrm>
            <a:off x="268941" y="5063838"/>
            <a:ext cx="14657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b="1" dirty="0">
                <a:solidFill>
                  <a:schemeClr val="bg1"/>
                </a:solidFill>
              </a:rPr>
              <a:t>GENERACIÓN Z</a:t>
            </a: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5286D336-2457-96BB-BB98-D4B3258A0658}"/>
              </a:ext>
            </a:extLst>
          </p:cNvPr>
          <p:cNvCxnSpPr/>
          <p:nvPr/>
        </p:nvCxnSpPr>
        <p:spPr>
          <a:xfrm flipV="1">
            <a:off x="1828800" y="983097"/>
            <a:ext cx="0" cy="699399"/>
          </a:xfrm>
          <a:prstGeom prst="line">
            <a:avLst/>
          </a:prstGeom>
          <a:ln w="47625">
            <a:solidFill>
              <a:srgbClr val="59A3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D5B1AA8-D7A4-B7D5-2A33-C9263E5B9242}"/>
              </a:ext>
            </a:extLst>
          </p:cNvPr>
          <p:cNvSpPr txBox="1"/>
          <p:nvPr/>
        </p:nvSpPr>
        <p:spPr>
          <a:xfrm>
            <a:off x="1990165" y="5990453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b="1" dirty="0">
                <a:solidFill>
                  <a:schemeClr val="bg1"/>
                </a:solidFill>
              </a:rPr>
              <a:t>GENERACIÓN ALFA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C6CBD25B-F973-C285-D35E-9DFCAD29B0E2}"/>
              </a:ext>
            </a:extLst>
          </p:cNvPr>
          <p:cNvSpPr txBox="1"/>
          <p:nvPr/>
        </p:nvSpPr>
        <p:spPr>
          <a:xfrm>
            <a:off x="268941" y="1205773"/>
            <a:ext cx="1465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b="1" dirty="0">
                <a:solidFill>
                  <a:schemeClr val="bg1"/>
                </a:solidFill>
              </a:rPr>
              <a:t>GENERACIÓN </a:t>
            </a:r>
          </a:p>
          <a:p>
            <a:r>
              <a:rPr lang="es-ES_tradnl" sz="1400" b="1" dirty="0">
                <a:solidFill>
                  <a:schemeClr val="bg1"/>
                </a:solidFill>
              </a:rPr>
              <a:t>SILENCIOSA</a:t>
            </a:r>
          </a:p>
        </p:txBody>
      </p:sp>
    </p:spTree>
    <p:extLst>
      <p:ext uri="{BB962C8B-B14F-4D97-AF65-F5344CB8AC3E}">
        <p14:creationId xmlns:p14="http://schemas.microsoft.com/office/powerpoint/2010/main" val="3079274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709746" y="983097"/>
            <a:ext cx="7255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Personalidad de las diferentes redes sociales</a:t>
            </a:r>
            <a:endParaRPr lang="es-MX" sz="2400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C4ED4D02-92E1-A163-E16D-493066189A9F}"/>
              </a:ext>
            </a:extLst>
          </p:cNvPr>
          <p:cNvSpPr txBox="1"/>
          <p:nvPr/>
        </p:nvSpPr>
        <p:spPr>
          <a:xfrm>
            <a:off x="784973" y="1444762"/>
            <a:ext cx="74712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3C7BE"/>
              </a:buClr>
            </a:pPr>
            <a:r>
              <a:rPr lang="es-MX" sz="1400" dirty="0"/>
              <a:t>Existen distintos medios para transmitir el mensaje en el ambiente digital. La conversación de una marca en redes sociales resulta del arte de escuchar, aprender, comprometer o cautivar y </a:t>
            </a:r>
            <a:r>
              <a:rPr lang="es-MX" sz="1400" dirty="0" err="1"/>
              <a:t>co-crear</a:t>
            </a:r>
            <a:r>
              <a:rPr lang="es-MX" sz="1400" dirty="0"/>
              <a:t> con las personas para crear comunidad. A continuación, se presentan algunas estrategias generales que pueden ser útiles para tener éxito en las principales redes sociales.</a:t>
            </a:r>
            <a:endParaRPr lang="es-ES" sz="1400" dirty="0"/>
          </a:p>
        </p:txBody>
      </p:sp>
      <p:pic>
        <p:nvPicPr>
          <p:cNvPr id="4" name="Imagen 3" descr="Texto&#10;&#10;Descripción generada automáticamente con confianza media">
            <a:extLst>
              <a:ext uri="{FF2B5EF4-FFF2-40B4-BE49-F238E27FC236}">
                <a16:creationId xmlns:a16="http://schemas.microsoft.com/office/drawing/2014/main" id="{DDB80015-D93C-994D-C105-24CCDE110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332" y="2481937"/>
            <a:ext cx="7714583" cy="397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808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1EFBF88-D350-B13C-0D47-0CA9FD1BE918}"/>
              </a:ext>
            </a:extLst>
          </p:cNvPr>
          <p:cNvSpPr txBox="1"/>
          <p:nvPr/>
        </p:nvSpPr>
        <p:spPr>
          <a:xfrm>
            <a:off x="709748" y="2359162"/>
            <a:ext cx="347497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Elige una de las siguientes dos opciones:</a:t>
            </a:r>
          </a:p>
          <a:p>
            <a:pPr marL="342900" indent="-342900">
              <a:buFont typeface="+mj-lt"/>
              <a:buAutoNum type="arabicPeriod"/>
            </a:pP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pPr marL="800100" lvl="1" indent="-34290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Refresco Coca Cola</a:t>
            </a:r>
          </a:p>
          <a:p>
            <a:pPr marL="800100" lvl="1" indent="-34290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Xbox</a:t>
            </a:r>
          </a:p>
          <a:p>
            <a:pPr marL="342900" indent="-342900">
              <a:buFont typeface="+mj-lt"/>
              <a:buAutoNum type="arabicPeriod"/>
            </a:pP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Define el segmento al que se dirige, identificando la cohorte generacional y su comportamiento digital.</a:t>
            </a: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Con la información anterior, define la red o redes sociales en las que implementarías una estrategia de marketing digital.</a:t>
            </a: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pPr marL="342900" indent="-342900">
              <a:buClr>
                <a:srgbClr val="03C7BE"/>
              </a:buClr>
              <a:buFont typeface="+mj-lt"/>
              <a:buAutoNum type="arabicPeriod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Define el tipo de contenido que utilizarías en este canal, cómo sería el mensaje y la interacción con el target.</a:t>
            </a: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EF367EE-4DC3-9104-C0CF-E3A403F0C542}"/>
              </a:ext>
            </a:extLst>
          </p:cNvPr>
          <p:cNvSpPr txBox="1"/>
          <p:nvPr/>
        </p:nvSpPr>
        <p:spPr>
          <a:xfrm>
            <a:off x="709746" y="1897497"/>
            <a:ext cx="3961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Análisis generacional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0AB4ADC-BFEA-A869-DE2E-CBE5DC107153}"/>
              </a:ext>
            </a:extLst>
          </p:cNvPr>
          <p:cNvSpPr txBox="1"/>
          <p:nvPr/>
        </p:nvSpPr>
        <p:spPr>
          <a:xfrm>
            <a:off x="5436135" y="5197655"/>
            <a:ext cx="34749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Reflexiona: </a:t>
            </a:r>
          </a:p>
          <a:p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¿De qué manera está relacionada la cohorte generacional con el tipo de producto y la red social que se utiliza?</a:t>
            </a:r>
          </a:p>
        </p:txBody>
      </p:sp>
    </p:spTree>
    <p:extLst>
      <p:ext uri="{BB962C8B-B14F-4D97-AF65-F5344CB8AC3E}">
        <p14:creationId xmlns:p14="http://schemas.microsoft.com/office/powerpoint/2010/main" val="1520441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CDC">
      <a:dk1>
        <a:srgbClr val="00534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3885</TotalTime>
  <Words>1576</Words>
  <Application>Microsoft Macintosh PowerPoint</Application>
  <PresentationFormat>Presentación en pantalla (4:3)</PresentationFormat>
  <Paragraphs>130</Paragraphs>
  <Slides>24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9" baseType="lpstr">
      <vt:lpstr>Arial</vt:lpstr>
      <vt:lpstr>Calibri</vt:lpstr>
      <vt:lpstr>Corbel</vt:lpstr>
      <vt:lpstr>Courier New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KAREN YHULIANA REQUENES GUAJARDO</dc:creator>
  <cp:lastModifiedBy>IVAN ALEJANDRO ROCHA MARTINEZ</cp:lastModifiedBy>
  <cp:revision>34</cp:revision>
  <dcterms:created xsi:type="dcterms:W3CDTF">2022-12-21T17:15:58Z</dcterms:created>
  <dcterms:modified xsi:type="dcterms:W3CDTF">2023-10-17T23:12:40Z</dcterms:modified>
</cp:coreProperties>
</file>