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notesMasterIdLst>
    <p:notesMasterId r:id="rId21"/>
  </p:notesMasterIdLst>
  <p:sldIdLst>
    <p:sldId id="256" r:id="rId2"/>
    <p:sldId id="257" r:id="rId3"/>
    <p:sldId id="259" r:id="rId4"/>
    <p:sldId id="260" r:id="rId5"/>
    <p:sldId id="262" r:id="rId6"/>
    <p:sldId id="275" r:id="rId7"/>
    <p:sldId id="278" r:id="rId8"/>
    <p:sldId id="271" r:id="rId9"/>
    <p:sldId id="273" r:id="rId10"/>
    <p:sldId id="276" r:id="rId11"/>
    <p:sldId id="290" r:id="rId12"/>
    <p:sldId id="279" r:id="rId13"/>
    <p:sldId id="281" r:id="rId14"/>
    <p:sldId id="272" r:id="rId15"/>
    <p:sldId id="274" r:id="rId16"/>
    <p:sldId id="277" r:id="rId17"/>
    <p:sldId id="289" r:id="rId18"/>
    <p:sldId id="268" r:id="rId19"/>
    <p:sldId id="265" r:id="rId20"/>
  </p:sldIdLst>
  <p:sldSz cx="9144000" cy="6858000" type="screen4x3"/>
  <p:notesSz cx="6858000" cy="9144000"/>
  <p:embeddedFontLst>
    <p:embeddedFont>
      <p:font typeface="Calibri" panose="020F0502020204030204" pitchFamily="34" charset="0"/>
      <p:regular r:id="rId22"/>
      <p:bold r:id="rId23"/>
      <p:italic r:id="rId24"/>
      <p:boldItalic r:id="rId25"/>
    </p:embeddedFont>
    <p:embeddedFont>
      <p:font typeface="Corbel" panose="020B0503020204020204" pitchFamily="34" charset="0"/>
      <p:regular r:id="rId26"/>
      <p:bold r:id="rId27"/>
      <p:italic r:id="rId28"/>
      <p:boldItalic r:id="rId2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53" userDrawn="1">
          <p15:clr>
            <a:srgbClr val="A4A3A4"/>
          </p15:clr>
        </p15:guide>
        <p15:guide id="2" pos="2880" userDrawn="1">
          <p15:clr>
            <a:srgbClr val="A4A3A4"/>
          </p15:clr>
        </p15:guide>
        <p15:guide id="3" pos="499" userDrawn="1">
          <p15:clr>
            <a:srgbClr val="A4A3A4"/>
          </p15:clr>
        </p15:guide>
        <p15:guide id="4" pos="526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8BB76B3-E15E-A965-5F8D-0630502C693B}" name="GABRIELA AQUINO CARDENAS" initials="GA" userId="S::gabriela.aquino@tecmilenio.mx::6e002ff6-500f-46fc-af4c-3b420fa6dd0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1514A"/>
    <a:srgbClr val="005D85"/>
    <a:srgbClr val="03C7BE"/>
    <a:srgbClr val="0084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C931A4-50F1-425C-9426-F89ABADB95B3}" v="16" dt="2023-10-17T06:01:42.629"/>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34"/>
    <p:restoredTop sz="95567"/>
  </p:normalViewPr>
  <p:slideViewPr>
    <p:cSldViewPr snapToGrid="0" showGuides="1">
      <p:cViewPr varScale="1">
        <p:scale>
          <a:sx n="95" d="100"/>
          <a:sy n="95" d="100"/>
        </p:scale>
        <p:origin x="2216" y="192"/>
      </p:cViewPr>
      <p:guideLst>
        <p:guide orient="horz" pos="1253"/>
        <p:guide pos="2880"/>
        <p:guide pos="499"/>
        <p:guide pos="52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AQUINO CARDENAS" userId="6e002ff6-500f-46fc-af4c-3b420fa6dd0c" providerId="ADAL" clId="{9FC931A4-50F1-425C-9426-F89ABADB95B3}"/>
    <pc:docChg chg="undo redo custSel addSld delSld modSld sldOrd">
      <pc:chgData name="GABRIELA AQUINO CARDENAS" userId="6e002ff6-500f-46fc-af4c-3b420fa6dd0c" providerId="ADAL" clId="{9FC931A4-50F1-425C-9426-F89ABADB95B3}" dt="2023-10-17T06:06:11.415" v="488" actId="207"/>
      <pc:docMkLst>
        <pc:docMk/>
      </pc:docMkLst>
      <pc:sldChg chg="addSp delSp modSp mod addCm">
        <pc:chgData name="GABRIELA AQUINO CARDENAS" userId="6e002ff6-500f-46fc-af4c-3b420fa6dd0c" providerId="ADAL" clId="{9FC931A4-50F1-425C-9426-F89ABADB95B3}" dt="2023-10-17T05:26:27.267" v="89"/>
        <pc:sldMkLst>
          <pc:docMk/>
          <pc:sldMk cId="1759728231" sldId="259"/>
        </pc:sldMkLst>
        <pc:spChg chg="mod">
          <ac:chgData name="GABRIELA AQUINO CARDENAS" userId="6e002ff6-500f-46fc-af4c-3b420fa6dd0c" providerId="ADAL" clId="{9FC931A4-50F1-425C-9426-F89ABADB95B3}" dt="2023-10-17T05:25:52.997" v="88" actId="207"/>
          <ac:spMkLst>
            <pc:docMk/>
            <pc:sldMk cId="1759728231" sldId="259"/>
            <ac:spMk id="2" creationId="{B9BF964E-23EF-E933-2D3F-8D66D432B0E6}"/>
          </ac:spMkLst>
        </pc:spChg>
        <pc:graphicFrameChg chg="add del mod">
          <ac:chgData name="GABRIELA AQUINO CARDENAS" userId="6e002ff6-500f-46fc-af4c-3b420fa6dd0c" providerId="ADAL" clId="{9FC931A4-50F1-425C-9426-F89ABADB95B3}" dt="2023-10-17T05:25:10.058" v="79"/>
          <ac:graphicFrameMkLst>
            <pc:docMk/>
            <pc:sldMk cId="1759728231" sldId="259"/>
            <ac:graphicFrameMk id="3" creationId="{95E9BA32-EC1D-9596-C554-C6CC4EA5E839}"/>
          </ac:graphicFrameMkLst>
        </pc:graphicFrameChg>
        <pc:graphicFrameChg chg="add del mod">
          <ac:chgData name="GABRIELA AQUINO CARDENAS" userId="6e002ff6-500f-46fc-af4c-3b420fa6dd0c" providerId="ADAL" clId="{9FC931A4-50F1-425C-9426-F89ABADB95B3}" dt="2023-10-17T05:25:21.355" v="81"/>
          <ac:graphicFrameMkLst>
            <pc:docMk/>
            <pc:sldMk cId="1759728231" sldId="259"/>
            <ac:graphicFrameMk id="5" creationId="{60D8ED8C-45A7-4DF8-B8FF-2C9784D0F2EA}"/>
          </ac:graphicFrameMkLst>
        </pc:graphicFrameChg>
        <pc:graphicFrameChg chg="add del mod">
          <ac:chgData name="GABRIELA AQUINO CARDENAS" userId="6e002ff6-500f-46fc-af4c-3b420fa6dd0c" providerId="ADAL" clId="{9FC931A4-50F1-425C-9426-F89ABADB95B3}" dt="2023-10-17T05:25:41.750" v="84"/>
          <ac:graphicFrameMkLst>
            <pc:docMk/>
            <pc:sldMk cId="1759728231" sldId="259"/>
            <ac:graphicFrameMk id="6" creationId="{2AC2642A-B67C-F199-3EEF-199ABE064656}"/>
          </ac:graphicFrameMkLst>
        </pc:graphicFrameChg>
        <pc:extLst>
          <p:ext xmlns:p="http://schemas.openxmlformats.org/presentationml/2006/main" uri="{D6D511B9-2390-475A-947B-AFAB55BFBCF1}">
            <pc226:cmChg xmlns:pc226="http://schemas.microsoft.com/office/powerpoint/2022/06/main/command" chg="add">
              <pc226:chgData name="GABRIELA AQUINO CARDENAS" userId="6e002ff6-500f-46fc-af4c-3b420fa6dd0c" providerId="ADAL" clId="{9FC931A4-50F1-425C-9426-F89ABADB95B3}" dt="2023-10-17T05:26:27.267" v="89"/>
              <pc2:cmMkLst xmlns:pc2="http://schemas.microsoft.com/office/powerpoint/2019/9/main/command">
                <pc:docMk/>
                <pc:sldMk cId="1759728231" sldId="259"/>
                <pc2:cmMk id="{7AA275BC-C993-44CA-B4D1-4A66ACC85906}"/>
              </pc2:cmMkLst>
            </pc226:cmChg>
          </p:ext>
        </pc:extLst>
      </pc:sldChg>
      <pc:sldChg chg="modSp mod">
        <pc:chgData name="GABRIELA AQUINO CARDENAS" userId="6e002ff6-500f-46fc-af4c-3b420fa6dd0c" providerId="ADAL" clId="{9FC931A4-50F1-425C-9426-F89ABADB95B3}" dt="2023-10-17T05:16:22.582" v="30" actId="20577"/>
        <pc:sldMkLst>
          <pc:docMk/>
          <pc:sldMk cId="2094374663" sldId="260"/>
        </pc:sldMkLst>
        <pc:spChg chg="mod">
          <ac:chgData name="GABRIELA AQUINO CARDENAS" userId="6e002ff6-500f-46fc-af4c-3b420fa6dd0c" providerId="ADAL" clId="{9FC931A4-50F1-425C-9426-F89ABADB95B3}" dt="2023-10-17T05:15:47.510" v="10" actId="20577"/>
          <ac:spMkLst>
            <pc:docMk/>
            <pc:sldMk cId="2094374663" sldId="260"/>
            <ac:spMk id="2" creationId="{4BFFA71B-3648-051A-83D1-56118886F470}"/>
          </ac:spMkLst>
        </pc:spChg>
        <pc:spChg chg="mod">
          <ac:chgData name="GABRIELA AQUINO CARDENAS" userId="6e002ff6-500f-46fc-af4c-3b420fa6dd0c" providerId="ADAL" clId="{9FC931A4-50F1-425C-9426-F89ABADB95B3}" dt="2023-10-17T05:16:22.582" v="30" actId="20577"/>
          <ac:spMkLst>
            <pc:docMk/>
            <pc:sldMk cId="2094374663" sldId="260"/>
            <ac:spMk id="3" creationId="{6D232577-4B05-B3C2-72B4-09954DC9383F}"/>
          </ac:spMkLst>
        </pc:spChg>
      </pc:sldChg>
      <pc:sldChg chg="modSp mod ord">
        <pc:chgData name="GABRIELA AQUINO CARDENAS" userId="6e002ff6-500f-46fc-af4c-3b420fa6dd0c" providerId="ADAL" clId="{9FC931A4-50F1-425C-9426-F89ABADB95B3}" dt="2023-10-17T05:22:30.717" v="73" actId="20577"/>
        <pc:sldMkLst>
          <pc:docMk/>
          <pc:sldMk cId="2215364073" sldId="262"/>
        </pc:sldMkLst>
        <pc:spChg chg="mod">
          <ac:chgData name="GABRIELA AQUINO CARDENAS" userId="6e002ff6-500f-46fc-af4c-3b420fa6dd0c" providerId="ADAL" clId="{9FC931A4-50F1-425C-9426-F89ABADB95B3}" dt="2023-10-17T05:20:31.528" v="61" actId="113"/>
          <ac:spMkLst>
            <pc:docMk/>
            <pc:sldMk cId="2215364073" sldId="262"/>
            <ac:spMk id="3" creationId="{56320740-63D2-A624-D8A0-FDCF8543C935}"/>
          </ac:spMkLst>
        </pc:spChg>
        <pc:spChg chg="mod">
          <ac:chgData name="GABRIELA AQUINO CARDENAS" userId="6e002ff6-500f-46fc-af4c-3b420fa6dd0c" providerId="ADAL" clId="{9FC931A4-50F1-425C-9426-F89ABADB95B3}" dt="2023-10-17T05:22:30.717" v="73" actId="20577"/>
          <ac:spMkLst>
            <pc:docMk/>
            <pc:sldMk cId="2215364073" sldId="262"/>
            <ac:spMk id="16" creationId="{BED274EA-038E-C2D8-FC72-19EA56EA058C}"/>
          </ac:spMkLst>
        </pc:spChg>
        <pc:spChg chg="mod">
          <ac:chgData name="GABRIELA AQUINO CARDENAS" userId="6e002ff6-500f-46fc-af4c-3b420fa6dd0c" providerId="ADAL" clId="{9FC931A4-50F1-425C-9426-F89ABADB95B3}" dt="2023-10-17T05:19:12.169" v="52" actId="1076"/>
          <ac:spMkLst>
            <pc:docMk/>
            <pc:sldMk cId="2215364073" sldId="262"/>
            <ac:spMk id="17" creationId="{C5ABEB3C-88FE-D28F-F02E-39622F568AD7}"/>
          </ac:spMkLst>
        </pc:spChg>
      </pc:sldChg>
      <pc:sldChg chg="modSp mod">
        <pc:chgData name="GABRIELA AQUINO CARDENAS" userId="6e002ff6-500f-46fc-af4c-3b420fa6dd0c" providerId="ADAL" clId="{9FC931A4-50F1-425C-9426-F89ABADB95B3}" dt="2023-10-17T05:43:18.119" v="180" actId="3626"/>
        <pc:sldMkLst>
          <pc:docMk/>
          <pc:sldMk cId="646947356" sldId="265"/>
        </pc:sldMkLst>
        <pc:spChg chg="mod">
          <ac:chgData name="GABRIELA AQUINO CARDENAS" userId="6e002ff6-500f-46fc-af4c-3b420fa6dd0c" providerId="ADAL" clId="{9FC931A4-50F1-425C-9426-F89ABADB95B3}" dt="2023-10-17T05:43:18.119" v="180" actId="3626"/>
          <ac:spMkLst>
            <pc:docMk/>
            <pc:sldMk cId="646947356" sldId="265"/>
            <ac:spMk id="2" creationId="{D305A7A0-1BBA-1CE5-3ED2-164739C6DF54}"/>
          </ac:spMkLst>
        </pc:spChg>
      </pc:sldChg>
      <pc:sldChg chg="modSp mod">
        <pc:chgData name="GABRIELA AQUINO CARDENAS" userId="6e002ff6-500f-46fc-af4c-3b420fa6dd0c" providerId="ADAL" clId="{9FC931A4-50F1-425C-9426-F89ABADB95B3}" dt="2023-10-17T05:40:07.249" v="175" actId="14100"/>
        <pc:sldMkLst>
          <pc:docMk/>
          <pc:sldMk cId="404351710" sldId="268"/>
        </pc:sldMkLst>
        <pc:spChg chg="mod">
          <ac:chgData name="GABRIELA AQUINO CARDENAS" userId="6e002ff6-500f-46fc-af4c-3b420fa6dd0c" providerId="ADAL" clId="{9FC931A4-50F1-425C-9426-F89ABADB95B3}" dt="2023-10-17T05:39:21.778" v="158" actId="20577"/>
          <ac:spMkLst>
            <pc:docMk/>
            <pc:sldMk cId="404351710" sldId="268"/>
            <ac:spMk id="3" creationId="{6A69173D-65B6-CDF6-A1E6-BBFA7173D1B1}"/>
          </ac:spMkLst>
        </pc:spChg>
        <pc:spChg chg="mod">
          <ac:chgData name="GABRIELA AQUINO CARDENAS" userId="6e002ff6-500f-46fc-af4c-3b420fa6dd0c" providerId="ADAL" clId="{9FC931A4-50F1-425C-9426-F89ABADB95B3}" dt="2023-10-17T05:40:07.249" v="175" actId="14100"/>
          <ac:spMkLst>
            <pc:docMk/>
            <pc:sldMk cId="404351710" sldId="268"/>
            <ac:spMk id="4" creationId="{04558EBB-1B4E-8429-3A7E-2306C2A1B2DA}"/>
          </ac:spMkLst>
        </pc:spChg>
      </pc:sldChg>
      <pc:sldChg chg="modSp mod">
        <pc:chgData name="GABRIELA AQUINO CARDENAS" userId="6e002ff6-500f-46fc-af4c-3b420fa6dd0c" providerId="ADAL" clId="{9FC931A4-50F1-425C-9426-F89ABADB95B3}" dt="2023-10-17T05:44:33.673" v="194" actId="20577"/>
        <pc:sldMkLst>
          <pc:docMk/>
          <pc:sldMk cId="3509299595" sldId="274"/>
        </pc:sldMkLst>
        <pc:spChg chg="mod">
          <ac:chgData name="GABRIELA AQUINO CARDENAS" userId="6e002ff6-500f-46fc-af4c-3b420fa6dd0c" providerId="ADAL" clId="{9FC931A4-50F1-425C-9426-F89ABADB95B3}" dt="2023-10-17T05:33:44.493" v="123" actId="20577"/>
          <ac:spMkLst>
            <pc:docMk/>
            <pc:sldMk cId="3509299595" sldId="274"/>
            <ac:spMk id="5" creationId="{3429844C-F045-007A-3100-C51DEC2379FF}"/>
          </ac:spMkLst>
        </pc:spChg>
        <pc:spChg chg="mod">
          <ac:chgData name="GABRIELA AQUINO CARDENAS" userId="6e002ff6-500f-46fc-af4c-3b420fa6dd0c" providerId="ADAL" clId="{9FC931A4-50F1-425C-9426-F89ABADB95B3}" dt="2023-10-17T05:44:33.673" v="194" actId="20577"/>
          <ac:spMkLst>
            <pc:docMk/>
            <pc:sldMk cId="3509299595" sldId="274"/>
            <ac:spMk id="8" creationId="{9671A572-013C-7F33-5AC0-8FDE624E9223}"/>
          </ac:spMkLst>
        </pc:spChg>
      </pc:sldChg>
      <pc:sldChg chg="addSp modSp mod">
        <pc:chgData name="GABRIELA AQUINO CARDENAS" userId="6e002ff6-500f-46fc-af4c-3b420fa6dd0c" providerId="ADAL" clId="{9FC931A4-50F1-425C-9426-F89ABADB95B3}" dt="2023-10-17T05:44:52.333" v="195" actId="20577"/>
        <pc:sldMkLst>
          <pc:docMk/>
          <pc:sldMk cId="983537406" sldId="277"/>
        </pc:sldMkLst>
        <pc:spChg chg="add mod">
          <ac:chgData name="GABRIELA AQUINO CARDENAS" userId="6e002ff6-500f-46fc-af4c-3b420fa6dd0c" providerId="ADAL" clId="{9FC931A4-50F1-425C-9426-F89ABADB95B3}" dt="2023-10-17T05:44:52.333" v="195" actId="20577"/>
          <ac:spMkLst>
            <pc:docMk/>
            <pc:sldMk cId="983537406" sldId="277"/>
            <ac:spMk id="2" creationId="{EC25E967-DAB0-F757-01DB-C82E915C5FD7}"/>
          </ac:spMkLst>
        </pc:spChg>
        <pc:spChg chg="mod">
          <ac:chgData name="GABRIELA AQUINO CARDENAS" userId="6e002ff6-500f-46fc-af4c-3b420fa6dd0c" providerId="ADAL" clId="{9FC931A4-50F1-425C-9426-F89ABADB95B3}" dt="2023-10-17T05:33:49.893" v="124" actId="20577"/>
          <ac:spMkLst>
            <pc:docMk/>
            <pc:sldMk cId="983537406" sldId="277"/>
            <ac:spMk id="5" creationId="{3429844C-F045-007A-3100-C51DEC2379FF}"/>
          </ac:spMkLst>
        </pc:spChg>
        <pc:picChg chg="mod">
          <ac:chgData name="GABRIELA AQUINO CARDENAS" userId="6e002ff6-500f-46fc-af4c-3b420fa6dd0c" providerId="ADAL" clId="{9FC931A4-50F1-425C-9426-F89ABADB95B3}" dt="2023-10-17T05:36:56.008" v="146" actId="1076"/>
          <ac:picMkLst>
            <pc:docMk/>
            <pc:sldMk cId="983537406" sldId="277"/>
            <ac:picMk id="4" creationId="{41DEC703-8506-62E4-02AD-DD9C80FDB67F}"/>
          </ac:picMkLst>
        </pc:picChg>
      </pc:sldChg>
      <pc:sldChg chg="add">
        <pc:chgData name="GABRIELA AQUINO CARDENAS" userId="6e002ff6-500f-46fc-af4c-3b420fa6dd0c" providerId="ADAL" clId="{9FC931A4-50F1-425C-9426-F89ABADB95B3}" dt="2023-10-17T05:17:27.786" v="31" actId="2890"/>
        <pc:sldMkLst>
          <pc:docMk/>
          <pc:sldMk cId="2814591103" sldId="278"/>
        </pc:sldMkLst>
      </pc:sldChg>
      <pc:sldChg chg="modSp add mod">
        <pc:chgData name="GABRIELA AQUINO CARDENAS" userId="6e002ff6-500f-46fc-af4c-3b420fa6dd0c" providerId="ADAL" clId="{9FC931A4-50F1-425C-9426-F89ABADB95B3}" dt="2023-10-17T05:24:34.868" v="76" actId="20577"/>
        <pc:sldMkLst>
          <pc:docMk/>
          <pc:sldMk cId="806056639" sldId="279"/>
        </pc:sldMkLst>
        <pc:spChg chg="mod">
          <ac:chgData name="GABRIELA AQUINO CARDENAS" userId="6e002ff6-500f-46fc-af4c-3b420fa6dd0c" providerId="ADAL" clId="{9FC931A4-50F1-425C-9426-F89ABADB95B3}" dt="2023-10-17T05:24:34.868" v="76" actId="20577"/>
          <ac:spMkLst>
            <pc:docMk/>
            <pc:sldMk cId="806056639" sldId="279"/>
            <ac:spMk id="4" creationId="{34FF8721-8B8A-DE7C-A373-3FB9BBBE6F63}"/>
          </ac:spMkLst>
        </pc:spChg>
      </pc:sldChg>
      <pc:sldChg chg="add del">
        <pc:chgData name="GABRIELA AQUINO CARDENAS" userId="6e002ff6-500f-46fc-af4c-3b420fa6dd0c" providerId="ADAL" clId="{9FC931A4-50F1-425C-9426-F89ABADB95B3}" dt="2023-10-17T05:24:37.719" v="77" actId="47"/>
        <pc:sldMkLst>
          <pc:docMk/>
          <pc:sldMk cId="3060071532" sldId="280"/>
        </pc:sldMkLst>
      </pc:sldChg>
      <pc:sldChg chg="modSp add mod">
        <pc:chgData name="GABRIELA AQUINO CARDENAS" userId="6e002ff6-500f-46fc-af4c-3b420fa6dd0c" providerId="ADAL" clId="{9FC931A4-50F1-425C-9426-F89ABADB95B3}" dt="2023-10-17T05:31:46.267" v="122"/>
        <pc:sldMkLst>
          <pc:docMk/>
          <pc:sldMk cId="3469382780" sldId="281"/>
        </pc:sldMkLst>
        <pc:spChg chg="mod">
          <ac:chgData name="GABRIELA AQUINO CARDENAS" userId="6e002ff6-500f-46fc-af4c-3b420fa6dd0c" providerId="ADAL" clId="{9FC931A4-50F1-425C-9426-F89ABADB95B3}" dt="2023-10-17T05:31:46.267" v="122"/>
          <ac:spMkLst>
            <pc:docMk/>
            <pc:sldMk cId="3469382780" sldId="281"/>
            <ac:spMk id="2" creationId="{4BFFA71B-3648-051A-83D1-56118886F470}"/>
          </ac:spMkLst>
        </pc:spChg>
        <pc:spChg chg="mod">
          <ac:chgData name="GABRIELA AQUINO CARDENAS" userId="6e002ff6-500f-46fc-af4c-3b420fa6dd0c" providerId="ADAL" clId="{9FC931A4-50F1-425C-9426-F89ABADB95B3}" dt="2023-10-17T05:28:36.509" v="105" actId="20577"/>
          <ac:spMkLst>
            <pc:docMk/>
            <pc:sldMk cId="3469382780" sldId="281"/>
            <ac:spMk id="3" creationId="{6D232577-4B05-B3C2-72B4-09954DC9383F}"/>
          </ac:spMkLst>
        </pc:spChg>
      </pc:sldChg>
      <pc:sldChg chg="add del">
        <pc:chgData name="GABRIELA AQUINO CARDENAS" userId="6e002ff6-500f-46fc-af4c-3b420fa6dd0c" providerId="ADAL" clId="{9FC931A4-50F1-425C-9426-F89ABADB95B3}" dt="2023-10-17T05:55:42.270" v="372" actId="47"/>
        <pc:sldMkLst>
          <pc:docMk/>
          <pc:sldMk cId="2939041520" sldId="288"/>
        </pc:sldMkLst>
      </pc:sldChg>
      <pc:sldChg chg="delSp modSp add mod">
        <pc:chgData name="GABRIELA AQUINO CARDENAS" userId="6e002ff6-500f-46fc-af4c-3b420fa6dd0c" providerId="ADAL" clId="{9FC931A4-50F1-425C-9426-F89ABADB95B3}" dt="2023-10-17T06:06:11.415" v="488" actId="207"/>
        <pc:sldMkLst>
          <pc:docMk/>
          <pc:sldMk cId="1566549018" sldId="289"/>
        </pc:sldMkLst>
        <pc:spChg chg="mod">
          <ac:chgData name="GABRIELA AQUINO CARDENAS" userId="6e002ff6-500f-46fc-af4c-3b420fa6dd0c" providerId="ADAL" clId="{9FC931A4-50F1-425C-9426-F89ABADB95B3}" dt="2023-10-17T06:06:11.415" v="488" actId="207"/>
          <ac:spMkLst>
            <pc:docMk/>
            <pc:sldMk cId="1566549018" sldId="289"/>
            <ac:spMk id="3" creationId="{01EFBF88-D350-B13C-0D47-0CA9FD1BE918}"/>
          </ac:spMkLst>
        </pc:spChg>
        <pc:spChg chg="mod">
          <ac:chgData name="GABRIELA AQUINO CARDENAS" userId="6e002ff6-500f-46fc-af4c-3b420fa6dd0c" providerId="ADAL" clId="{9FC931A4-50F1-425C-9426-F89ABADB95B3}" dt="2023-10-17T05:53:58.211" v="351" actId="1076"/>
          <ac:spMkLst>
            <pc:docMk/>
            <pc:sldMk cId="1566549018" sldId="289"/>
            <ac:spMk id="4" creationId="{8EF367EE-4DC3-9104-C0CF-E3A403F0C542}"/>
          </ac:spMkLst>
        </pc:spChg>
        <pc:spChg chg="mod">
          <ac:chgData name="GABRIELA AQUINO CARDENAS" userId="6e002ff6-500f-46fc-af4c-3b420fa6dd0c" providerId="ADAL" clId="{9FC931A4-50F1-425C-9426-F89ABADB95B3}" dt="2023-10-17T05:54:36.310" v="371" actId="20577"/>
          <ac:spMkLst>
            <pc:docMk/>
            <pc:sldMk cId="1566549018" sldId="289"/>
            <ac:spMk id="6" creationId="{A1C969C4-81E4-7AAA-8B02-D5F6FA39317E}"/>
          </ac:spMkLst>
        </pc:spChg>
        <pc:picChg chg="del">
          <ac:chgData name="GABRIELA AQUINO CARDENAS" userId="6e002ff6-500f-46fc-af4c-3b420fa6dd0c" providerId="ADAL" clId="{9FC931A4-50F1-425C-9426-F89ABADB95B3}" dt="2023-10-17T05:46:23.103" v="198" actId="478"/>
          <ac:picMkLst>
            <pc:docMk/>
            <pc:sldMk cId="1566549018" sldId="289"/>
            <ac:picMk id="5" creationId="{65C1F551-A6CD-148E-764E-32C921A7D68F}"/>
          </ac:picMkLst>
        </pc:picChg>
      </pc:sldChg>
      <pc:sldChg chg="modSp add mod">
        <pc:chgData name="GABRIELA AQUINO CARDENAS" userId="6e002ff6-500f-46fc-af4c-3b420fa6dd0c" providerId="ADAL" clId="{9FC931A4-50F1-425C-9426-F89ABADB95B3}" dt="2023-10-17T06:05:53.642" v="487" actId="207"/>
        <pc:sldMkLst>
          <pc:docMk/>
          <pc:sldMk cId="1866255274" sldId="290"/>
        </pc:sldMkLst>
        <pc:spChg chg="mod">
          <ac:chgData name="GABRIELA AQUINO CARDENAS" userId="6e002ff6-500f-46fc-af4c-3b420fa6dd0c" providerId="ADAL" clId="{9FC931A4-50F1-425C-9426-F89ABADB95B3}" dt="2023-10-17T06:05:53.642" v="487" actId="207"/>
          <ac:spMkLst>
            <pc:docMk/>
            <pc:sldMk cId="1866255274" sldId="290"/>
            <ac:spMk id="3" creationId="{01EFBF88-D350-B13C-0D47-0CA9FD1BE918}"/>
          </ac:spMkLst>
        </pc:spChg>
        <pc:spChg chg="mod">
          <ac:chgData name="GABRIELA AQUINO CARDENAS" userId="6e002ff6-500f-46fc-af4c-3b420fa6dd0c" providerId="ADAL" clId="{9FC931A4-50F1-425C-9426-F89ABADB95B3}" dt="2023-10-17T06:00:30.962" v="422" actId="1076"/>
          <ac:spMkLst>
            <pc:docMk/>
            <pc:sldMk cId="1866255274" sldId="290"/>
            <ac:spMk id="4" creationId="{8EF367EE-4DC3-9104-C0CF-E3A403F0C542}"/>
          </ac:spMkLst>
        </pc:spChg>
        <pc:spChg chg="mod">
          <ac:chgData name="GABRIELA AQUINO CARDENAS" userId="6e002ff6-500f-46fc-af4c-3b420fa6dd0c" providerId="ADAL" clId="{9FC931A4-50F1-425C-9426-F89ABADB95B3}" dt="2023-10-17T05:59:58.722" v="412" actId="20577"/>
          <ac:spMkLst>
            <pc:docMk/>
            <pc:sldMk cId="1866255274" sldId="290"/>
            <ac:spMk id="6" creationId="{A1C969C4-81E4-7AAA-8B02-D5F6FA39317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5F07D1-5E14-4558-83D1-13E63A44A033}" type="datetimeFigureOut">
              <a:rPr lang="es-MX" smtClean="0"/>
              <a:t>24/10/23</a:t>
            </a:fld>
            <a:endParaRPr lang="es-MX"/>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713A4-14F2-4896-B24E-FE7635C168A4}" type="slidenum">
              <a:rPr lang="es-MX" smtClean="0"/>
              <a:t>‹Nº›</a:t>
            </a:fld>
            <a:endParaRPr lang="es-MX"/>
          </a:p>
        </p:txBody>
      </p:sp>
    </p:spTree>
    <p:extLst>
      <p:ext uri="{BB962C8B-B14F-4D97-AF65-F5344CB8AC3E}">
        <p14:creationId xmlns:p14="http://schemas.microsoft.com/office/powerpoint/2010/main" val="3270870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B44713A4-14F2-4896-B24E-FE7635C168A4}" type="slidenum">
              <a:rPr lang="es-MX" smtClean="0"/>
              <a:t>4</a:t>
            </a:fld>
            <a:endParaRPr lang="es-MX"/>
          </a:p>
        </p:txBody>
      </p:sp>
    </p:spTree>
    <p:extLst>
      <p:ext uri="{BB962C8B-B14F-4D97-AF65-F5344CB8AC3E}">
        <p14:creationId xmlns:p14="http://schemas.microsoft.com/office/powerpoint/2010/main" val="3661338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B44713A4-14F2-4896-B24E-FE7635C168A4}" type="slidenum">
              <a:rPr lang="es-MX" smtClean="0"/>
              <a:t>13</a:t>
            </a:fld>
            <a:endParaRPr lang="es-MX"/>
          </a:p>
        </p:txBody>
      </p:sp>
    </p:spTree>
    <p:extLst>
      <p:ext uri="{BB962C8B-B14F-4D97-AF65-F5344CB8AC3E}">
        <p14:creationId xmlns:p14="http://schemas.microsoft.com/office/powerpoint/2010/main" val="1795237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5527071-3483-E18E-B90F-D30601D26E55}"/>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582996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erencias">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F94B17-55C9-1E83-40F0-C9348FA471A1}"/>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F5F157C8-5F66-24F7-C7FD-64E3327B136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i="0" dirty="0">
                <a:solidFill>
                  <a:schemeClr val="bg1"/>
                </a:solidFill>
                <a:latin typeface="Corbel" panose="020B0503020204020204" pitchFamily="34" charset="0"/>
              </a:rPr>
              <a:t>Referencias</a:t>
            </a:r>
          </a:p>
          <a:p>
            <a:r>
              <a:rPr lang="es-MX" sz="2400" b="1" i="0" dirty="0">
                <a:solidFill>
                  <a:schemeClr val="bg1"/>
                </a:solidFill>
                <a:latin typeface="Corbel" panose="020B0503020204020204" pitchFamily="34" charset="0"/>
              </a:rPr>
              <a:t>bibliográficas</a:t>
            </a:r>
          </a:p>
        </p:txBody>
      </p:sp>
    </p:spTree>
    <p:extLst>
      <p:ext uri="{BB962C8B-B14F-4D97-AF65-F5344CB8AC3E}">
        <p14:creationId xmlns:p14="http://schemas.microsoft.com/office/powerpoint/2010/main" val="2838725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7A4A75-C599-6A69-FC08-95C7D17F84FA}"/>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538ECEC7-0005-6B04-82FA-1F04A066DDEB}"/>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51900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774592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38886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dfulness">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47357EC-0CDA-BD3C-1FB8-D9F56A146F90}"/>
              </a:ext>
            </a:extLst>
          </p:cNvPr>
          <p:cNvPicPr>
            <a:picLocks noChangeAspect="1"/>
          </p:cNvPicPr>
          <p:nvPr userDrawn="1"/>
        </p:nvPicPr>
        <p:blipFill>
          <a:blip r:embed="rId2"/>
          <a:srcRect/>
          <a:stretch/>
        </p:blipFill>
        <p:spPr>
          <a:xfrm>
            <a:off x="0" y="0"/>
            <a:ext cx="9144000" cy="6858000"/>
          </a:xfrm>
          <a:prstGeom prst="rect">
            <a:avLst/>
          </a:prstGeom>
        </p:spPr>
      </p:pic>
      <p:sp>
        <p:nvSpPr>
          <p:cNvPr id="7" name="CuadroTexto 6">
            <a:extLst>
              <a:ext uri="{FF2B5EF4-FFF2-40B4-BE49-F238E27FC236}">
                <a16:creationId xmlns:a16="http://schemas.microsoft.com/office/drawing/2014/main" id="{9D3CF681-E21E-EDBC-83ED-B3BE2F7503C8}"/>
              </a:ext>
            </a:extLst>
          </p:cNvPr>
          <p:cNvSpPr txBox="1"/>
          <p:nvPr userDrawn="1"/>
        </p:nvSpPr>
        <p:spPr>
          <a:xfrm>
            <a:off x="719175" y="2951946"/>
            <a:ext cx="3153238" cy="954107"/>
          </a:xfrm>
          <a:prstGeom prst="rect">
            <a:avLst/>
          </a:prstGeom>
          <a:noFill/>
        </p:spPr>
        <p:txBody>
          <a:bodyPr wrap="square">
            <a:spAutoFit/>
          </a:bodyPr>
          <a:lstStyle/>
          <a:p>
            <a:r>
              <a:rPr lang="es-MX" sz="1400" dirty="0">
                <a:solidFill>
                  <a:schemeClr val="tx1"/>
                </a:solidFill>
                <a:latin typeface="Corbel" panose="020B0503020204020204" pitchFamily="34" charset="0"/>
              </a:rPr>
              <a:t>Te invito a realizar la siguiente actividad de bienestar-mindfulness antes de comenzar a revisar el tema. </a:t>
            </a:r>
          </a:p>
          <a:p>
            <a:endParaRPr lang="es-MX" sz="1400" dirty="0">
              <a:solidFill>
                <a:schemeClr val="tx1"/>
              </a:solidFill>
              <a:latin typeface="Corbel" panose="020B0503020204020204" pitchFamily="34" charset="0"/>
            </a:endParaRPr>
          </a:p>
        </p:txBody>
      </p:sp>
      <p:sp>
        <p:nvSpPr>
          <p:cNvPr id="8" name="CuadroTexto 7">
            <a:extLst>
              <a:ext uri="{FF2B5EF4-FFF2-40B4-BE49-F238E27FC236}">
                <a16:creationId xmlns:a16="http://schemas.microsoft.com/office/drawing/2014/main" id="{4F91E4ED-D749-29EF-D19F-F7D4A2718AF1}"/>
              </a:ext>
            </a:extLst>
          </p:cNvPr>
          <p:cNvSpPr txBox="1"/>
          <p:nvPr userDrawn="1"/>
        </p:nvSpPr>
        <p:spPr>
          <a:xfrm>
            <a:off x="719175" y="2107181"/>
            <a:ext cx="3757132" cy="584775"/>
          </a:xfrm>
          <a:prstGeom prst="rect">
            <a:avLst/>
          </a:prstGeom>
          <a:noFill/>
        </p:spPr>
        <p:txBody>
          <a:bodyPr wrap="square" rtlCol="0">
            <a:spAutoFit/>
          </a:bodyPr>
          <a:lstStyle/>
          <a:p>
            <a:r>
              <a:rPr lang="es-MX" sz="3200" b="1" dirty="0">
                <a:solidFill>
                  <a:schemeClr val="tx1"/>
                </a:solidFill>
                <a:latin typeface="Corbel" panose="020B0503020204020204" pitchFamily="34" charset="0"/>
              </a:rPr>
              <a:t>Atención plena</a:t>
            </a:r>
          </a:p>
        </p:txBody>
      </p:sp>
      <p:sp>
        <p:nvSpPr>
          <p:cNvPr id="2" name="Rectángulo 1">
            <a:extLst>
              <a:ext uri="{FF2B5EF4-FFF2-40B4-BE49-F238E27FC236}">
                <a16:creationId xmlns:a16="http://schemas.microsoft.com/office/drawing/2014/main" id="{B9EA07BA-AD9D-48B2-149D-9F51F2B7043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Bienestar</a:t>
            </a:r>
            <a:r>
              <a:rPr lang="es-MX" sz="2400" dirty="0">
                <a:solidFill>
                  <a:srgbClr val="03C7BE"/>
                </a:solidFill>
                <a:latin typeface="Corbel" panose="020B0503020204020204" pitchFamily="34" charset="0"/>
              </a:rPr>
              <a:t> - </a:t>
            </a:r>
            <a:r>
              <a:rPr lang="es-MX" sz="2400" i="1" dirty="0">
                <a:solidFill>
                  <a:srgbClr val="03C7BE"/>
                </a:solidFill>
                <a:latin typeface="Corbel" panose="020B0503020204020204" pitchFamily="34" charset="0"/>
              </a:rPr>
              <a:t>mindfulness</a:t>
            </a:r>
          </a:p>
        </p:txBody>
      </p:sp>
    </p:spTree>
    <p:extLst>
      <p:ext uri="{BB962C8B-B14F-4D97-AF65-F5344CB8AC3E}">
        <p14:creationId xmlns:p14="http://schemas.microsoft.com/office/powerpoint/2010/main" val="1295747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ción">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87076FA-1AEF-C6FF-C53F-30AB70EA4D37}"/>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B5DFF62C-9933-9FDA-4938-D6629E7D7E31}"/>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Introducción</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94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6F6AD0CB-1A15-A2DB-FD30-81A29F454F3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322406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741831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46F44AD-B9AE-1475-7098-65078511822E}"/>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0933021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jercici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0809D6-036C-782B-5DC1-65F1FE9E74F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84A249E2-AE5D-ACF9-2E34-AFB2875A548A}"/>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Ejercicio</a:t>
            </a:r>
            <a:endParaRPr lang="es-MX" sz="2400" b="1" i="1" dirty="0">
              <a:solidFill>
                <a:srgbClr val="03C7BE"/>
              </a:solidFill>
              <a:latin typeface="Corbel" panose="020B0503020204020204" pitchFamily="34" charset="0"/>
            </a:endParaRPr>
          </a:p>
        </p:txBody>
      </p:sp>
      <p:pic>
        <p:nvPicPr>
          <p:cNvPr id="4" name="Imagen 3">
            <a:extLst>
              <a:ext uri="{FF2B5EF4-FFF2-40B4-BE49-F238E27FC236}">
                <a16:creationId xmlns:a16="http://schemas.microsoft.com/office/drawing/2014/main" id="{3FFF1693-C14E-04D5-F4EE-AA44B7131C94}"/>
              </a:ext>
            </a:extLst>
          </p:cNvPr>
          <p:cNvPicPr>
            <a:picLocks noChangeAspect="1"/>
          </p:cNvPicPr>
          <p:nvPr userDrawn="1"/>
        </p:nvPicPr>
        <p:blipFill rotWithShape="1">
          <a:blip r:embed="rId3"/>
          <a:srcRect l="20287" r="20287"/>
          <a:stretch/>
        </p:blipFill>
        <p:spPr>
          <a:xfrm>
            <a:off x="5185774" y="-3"/>
            <a:ext cx="3959902" cy="4442400"/>
          </a:xfrm>
          <a:prstGeom prst="rect">
            <a:avLst/>
          </a:prstGeom>
        </p:spPr>
      </p:pic>
    </p:spTree>
    <p:extLst>
      <p:ext uri="{BB962C8B-B14F-4D97-AF65-F5344CB8AC3E}">
        <p14:creationId xmlns:p14="http://schemas.microsoft.com/office/powerpoint/2010/main" val="26464927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2EA3E3-D05B-EAB3-1807-74ED54085057}"/>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99C96C7-6FE5-B64F-59B8-2349BA242EA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Cierre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85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02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67" r:id="rId8"/>
    <p:sldLayoutId id="2147483668" r:id="rId9"/>
    <p:sldLayoutId id="2147483669"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utu.be/zmGogSbH5FQ"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89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Imagen 41">
            <a:extLst>
              <a:ext uri="{FF2B5EF4-FFF2-40B4-BE49-F238E27FC236}">
                <a16:creationId xmlns:a16="http://schemas.microsoft.com/office/drawing/2014/main" id="{38E641A9-6145-706A-DA15-EEE4F2770BD2}"/>
              </a:ext>
            </a:extLst>
          </p:cNvPr>
          <p:cNvPicPr>
            <a:picLocks noChangeAspect="1"/>
          </p:cNvPicPr>
          <p:nvPr/>
        </p:nvPicPr>
        <p:blipFill>
          <a:blip r:embed="rId2"/>
          <a:srcRect t="30220" b="30220"/>
          <a:stretch/>
        </p:blipFill>
        <p:spPr>
          <a:xfrm>
            <a:off x="0" y="10830"/>
            <a:ext cx="9144000" cy="2411528"/>
          </a:xfrm>
          <a:prstGeom prst="rect">
            <a:avLst/>
          </a:prstGeom>
        </p:spPr>
      </p:pic>
      <p:sp>
        <p:nvSpPr>
          <p:cNvPr id="3" name="CuadroTexto 2">
            <a:extLst>
              <a:ext uri="{FF2B5EF4-FFF2-40B4-BE49-F238E27FC236}">
                <a16:creationId xmlns:a16="http://schemas.microsoft.com/office/drawing/2014/main" id="{8067EDF0-92C8-995D-41EF-4076D0FDC6D3}"/>
              </a:ext>
            </a:extLst>
          </p:cNvPr>
          <p:cNvSpPr txBox="1"/>
          <p:nvPr/>
        </p:nvSpPr>
        <p:spPr>
          <a:xfrm>
            <a:off x="709747" y="2491260"/>
            <a:ext cx="3474978" cy="461665"/>
          </a:xfrm>
          <a:prstGeom prst="rect">
            <a:avLst/>
          </a:prstGeom>
          <a:noFill/>
        </p:spPr>
        <p:txBody>
          <a:bodyPr wrap="square" rtlCol="0">
            <a:spAutoFit/>
          </a:bodyPr>
          <a:lstStyle/>
          <a:p>
            <a:r>
              <a:rPr lang="es-419" sz="2400" dirty="0">
                <a:effectLst/>
                <a:latin typeface="+mj-lt"/>
                <a:ea typeface="Calibri" panose="020F0502020204030204" pitchFamily="34" charset="0"/>
                <a:cs typeface="Times New Roman" panose="02020603050405020304" pitchFamily="18" charset="0"/>
              </a:rPr>
              <a:t>Desventajas del SEO</a:t>
            </a:r>
            <a:endParaRPr lang="es-MX" sz="2400" dirty="0">
              <a:latin typeface="+mj-lt"/>
            </a:endParaRPr>
          </a:p>
        </p:txBody>
      </p:sp>
      <p:sp>
        <p:nvSpPr>
          <p:cNvPr id="4" name="CuadroTexto 3">
            <a:extLst>
              <a:ext uri="{FF2B5EF4-FFF2-40B4-BE49-F238E27FC236}">
                <a16:creationId xmlns:a16="http://schemas.microsoft.com/office/drawing/2014/main" id="{594EE1E6-FFFF-2C1A-746A-98E20B322669}"/>
              </a:ext>
            </a:extLst>
          </p:cNvPr>
          <p:cNvSpPr txBox="1"/>
          <p:nvPr/>
        </p:nvSpPr>
        <p:spPr>
          <a:xfrm>
            <a:off x="1317541" y="3153536"/>
            <a:ext cx="2974848" cy="2893100"/>
          </a:xfrm>
          <a:prstGeom prst="rect">
            <a:avLst/>
          </a:prstGeom>
          <a:noFill/>
        </p:spPr>
        <p:txBody>
          <a:bodyPr wrap="square">
            <a:spAutoFit/>
          </a:bodyPr>
          <a:lstStyle/>
          <a:p>
            <a:r>
              <a:rPr lang="es-419" sz="1400" b="1" dirty="0">
                <a:effectLst/>
                <a:ea typeface="Calibri" panose="020F0502020204030204" pitchFamily="34" charset="0"/>
                <a:cs typeface="Times New Roman" panose="02020603050405020304" pitchFamily="18" charset="0"/>
              </a:rPr>
              <a:t>Resultados a largo plazo: </a:t>
            </a:r>
            <a:r>
              <a:rPr lang="es-419" sz="1400" dirty="0">
                <a:effectLst/>
                <a:ea typeface="Calibri" panose="020F0502020204030204" pitchFamily="34" charset="0"/>
                <a:cs typeface="Times New Roman" panose="02020603050405020304" pitchFamily="18" charset="0"/>
              </a:rPr>
              <a:t>los resultados del SEO pueden tardar en llegar, ya que dependen de varios factores como la calidad del contenido, la competencia y el algoritmo de búsqueda de Google.</a:t>
            </a:r>
            <a:br>
              <a:rPr lang="es-MX" sz="1400" dirty="0">
                <a:effectLst/>
                <a:ea typeface="Calibri" panose="020F0502020204030204" pitchFamily="34" charset="0"/>
                <a:cs typeface="Times New Roman" panose="02020603050405020304" pitchFamily="18" charset="0"/>
              </a:rPr>
            </a:br>
            <a:r>
              <a:rPr lang="es-419" sz="1400" dirty="0">
                <a:effectLst/>
                <a:ea typeface="Calibri" panose="020F0502020204030204" pitchFamily="34" charset="0"/>
                <a:cs typeface="Times New Roman" panose="02020603050405020304" pitchFamily="18" charset="0"/>
              </a:rPr>
              <a:t> </a:t>
            </a:r>
            <a:br>
              <a:rPr lang="es-MX" sz="1400" dirty="0">
                <a:effectLst/>
                <a:ea typeface="Calibri" panose="020F0502020204030204" pitchFamily="34" charset="0"/>
                <a:cs typeface="Times New Roman" panose="02020603050405020304" pitchFamily="18" charset="0"/>
              </a:rPr>
            </a:br>
            <a:r>
              <a:rPr lang="es-419" sz="1400" b="1" dirty="0">
                <a:effectLst/>
                <a:ea typeface="Calibri" panose="020F0502020204030204" pitchFamily="34" charset="0"/>
                <a:cs typeface="Times New Roman" panose="02020603050405020304" pitchFamily="18" charset="0"/>
              </a:rPr>
              <a:t>Cambios constantes en el algoritmo de búsqueda: </a:t>
            </a:r>
            <a:r>
              <a:rPr lang="es-419" sz="1400" dirty="0">
                <a:effectLst/>
                <a:ea typeface="Calibri" panose="020F0502020204030204" pitchFamily="34" charset="0"/>
                <a:cs typeface="Times New Roman" panose="02020603050405020304" pitchFamily="18" charset="0"/>
              </a:rPr>
              <a:t>Google realiza cambios constantes en su algoritmo de búsqueda, lo que puede afectar la posición de un sitio web en los resultados de búsqueda.</a:t>
            </a:r>
            <a:endParaRPr lang="es-MX" sz="1400" dirty="0">
              <a:solidFill>
                <a:srgbClr val="00524C"/>
              </a:solidFill>
            </a:endParaRPr>
          </a:p>
        </p:txBody>
      </p:sp>
      <p:sp>
        <p:nvSpPr>
          <p:cNvPr id="5" name="CuadroTexto 4">
            <a:extLst>
              <a:ext uri="{FF2B5EF4-FFF2-40B4-BE49-F238E27FC236}">
                <a16:creationId xmlns:a16="http://schemas.microsoft.com/office/drawing/2014/main" id="{188C2A4B-B218-D6EC-7216-8E3C2000C0FE}"/>
              </a:ext>
            </a:extLst>
          </p:cNvPr>
          <p:cNvSpPr txBox="1"/>
          <p:nvPr/>
        </p:nvSpPr>
        <p:spPr>
          <a:xfrm>
            <a:off x="5523294" y="3153536"/>
            <a:ext cx="2828544" cy="3108543"/>
          </a:xfrm>
          <a:prstGeom prst="rect">
            <a:avLst/>
          </a:prstGeom>
          <a:noFill/>
        </p:spPr>
        <p:txBody>
          <a:bodyPr wrap="square">
            <a:spAutoFit/>
          </a:bodyPr>
          <a:lstStyle/>
          <a:p>
            <a:r>
              <a:rPr lang="es-419" sz="1400" b="1" dirty="0">
                <a:effectLst/>
                <a:ea typeface="Calibri" panose="020F0502020204030204" pitchFamily="34" charset="0"/>
                <a:cs typeface="Times New Roman" panose="02020603050405020304" pitchFamily="18" charset="0"/>
              </a:rPr>
              <a:t>Competencia: </a:t>
            </a:r>
            <a:r>
              <a:rPr lang="es-419" sz="1400" dirty="0">
                <a:effectLst/>
                <a:ea typeface="Calibri" panose="020F0502020204030204" pitchFamily="34" charset="0"/>
                <a:cs typeface="Times New Roman" panose="02020603050405020304" pitchFamily="18" charset="0"/>
              </a:rPr>
              <a:t>la competencia en el </a:t>
            </a:r>
            <a:r>
              <a:rPr lang="es-419" sz="1400" spc="-60" dirty="0">
                <a:effectLst/>
                <a:ea typeface="Calibri" panose="020F0502020204030204" pitchFamily="34" charset="0"/>
                <a:cs typeface="Times New Roman" panose="02020603050405020304" pitchFamily="18" charset="0"/>
              </a:rPr>
              <a:t>SEO puede ser muy alta, especialmente </a:t>
            </a:r>
            <a:r>
              <a:rPr lang="es-419" sz="1400" spc="-30" dirty="0">
                <a:effectLst/>
                <a:ea typeface="Calibri" panose="020F0502020204030204" pitchFamily="34" charset="0"/>
                <a:cs typeface="Times New Roman" panose="02020603050405020304" pitchFamily="18" charset="0"/>
              </a:rPr>
              <a:t>para las palabras clave más populares, </a:t>
            </a:r>
            <a:r>
              <a:rPr lang="es-419" sz="1400" dirty="0">
                <a:effectLst/>
                <a:ea typeface="Calibri" panose="020F0502020204030204" pitchFamily="34" charset="0"/>
                <a:cs typeface="Times New Roman" panose="02020603050405020304" pitchFamily="18" charset="0"/>
              </a:rPr>
              <a:t>lo que puede dificultar el posicionamiento de un sitio web.</a:t>
            </a:r>
            <a:br>
              <a:rPr lang="es-MX" sz="1400" dirty="0">
                <a:effectLst/>
                <a:ea typeface="Calibri" panose="020F0502020204030204" pitchFamily="34" charset="0"/>
                <a:cs typeface="Times New Roman" panose="02020603050405020304" pitchFamily="18" charset="0"/>
              </a:rPr>
            </a:br>
            <a:r>
              <a:rPr lang="es-419" sz="1400" dirty="0">
                <a:effectLst/>
                <a:ea typeface="Calibri" panose="020F0502020204030204" pitchFamily="34" charset="0"/>
                <a:cs typeface="Times New Roman" panose="02020603050405020304" pitchFamily="18" charset="0"/>
              </a:rPr>
              <a:t> </a:t>
            </a:r>
            <a:br>
              <a:rPr lang="es-MX" sz="1400" dirty="0">
                <a:effectLst/>
                <a:ea typeface="Calibri" panose="020F0502020204030204" pitchFamily="34" charset="0"/>
                <a:cs typeface="Times New Roman" panose="02020603050405020304" pitchFamily="18" charset="0"/>
              </a:rPr>
            </a:br>
            <a:r>
              <a:rPr lang="es-419" sz="1400" b="1" dirty="0">
                <a:effectLst/>
                <a:ea typeface="Calibri" panose="020F0502020204030204" pitchFamily="34" charset="0"/>
                <a:cs typeface="Times New Roman" panose="02020603050405020304" pitchFamily="18" charset="0"/>
              </a:rPr>
              <a:t>Requiere un conocimiento técnico: </a:t>
            </a:r>
            <a:r>
              <a:rPr lang="es-419" sz="1400" spc="-50" dirty="0">
                <a:effectLst/>
                <a:ea typeface="Calibri" panose="020F0502020204030204" pitchFamily="34" charset="0"/>
                <a:cs typeface="Times New Roman" panose="02020603050405020304" pitchFamily="18" charset="0"/>
              </a:rPr>
              <a:t>el SEO puede requerir un conocimiento </a:t>
            </a:r>
            <a:r>
              <a:rPr lang="es-419" sz="1400" dirty="0">
                <a:effectLst/>
                <a:ea typeface="Calibri" panose="020F0502020204030204" pitchFamily="34" charset="0"/>
                <a:cs typeface="Times New Roman" panose="02020603050405020304" pitchFamily="18" charset="0"/>
              </a:rPr>
              <a:t>técnico para implementar correctamente las estrategias de optimización de motores de búsqueda, lo que puede ser un desafío para algunos propietarios de sitios web.</a:t>
            </a:r>
            <a:endParaRPr lang="es-MX" sz="1400" dirty="0">
              <a:solidFill>
                <a:srgbClr val="00524C"/>
              </a:solidFill>
            </a:endParaRPr>
          </a:p>
        </p:txBody>
      </p:sp>
      <p:grpSp>
        <p:nvGrpSpPr>
          <p:cNvPr id="23" name="Grupo 22">
            <a:extLst>
              <a:ext uri="{FF2B5EF4-FFF2-40B4-BE49-F238E27FC236}">
                <a16:creationId xmlns:a16="http://schemas.microsoft.com/office/drawing/2014/main" id="{DE35DE37-7D54-35FC-8397-E50D3A211D0F}"/>
              </a:ext>
            </a:extLst>
          </p:cNvPr>
          <p:cNvGrpSpPr/>
          <p:nvPr/>
        </p:nvGrpSpPr>
        <p:grpSpPr>
          <a:xfrm>
            <a:off x="961703" y="3243129"/>
            <a:ext cx="355838" cy="355838"/>
            <a:chOff x="1241314" y="2475781"/>
            <a:chExt cx="355838" cy="355838"/>
          </a:xfrm>
        </p:grpSpPr>
        <p:sp>
          <p:nvSpPr>
            <p:cNvPr id="10" name="Elipse 9">
              <a:extLst>
                <a:ext uri="{FF2B5EF4-FFF2-40B4-BE49-F238E27FC236}">
                  <a16:creationId xmlns:a16="http://schemas.microsoft.com/office/drawing/2014/main" id="{8C1A4C2D-B2DB-FAD7-4A00-7C2E2AA8BC35}"/>
                </a:ext>
              </a:extLst>
            </p:cNvPr>
            <p:cNvSpPr/>
            <p:nvPr/>
          </p:nvSpPr>
          <p:spPr>
            <a:xfrm>
              <a:off x="1241314" y="2475781"/>
              <a:ext cx="355838" cy="355838"/>
            </a:xfrm>
            <a:prstGeom prst="ellipse">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200" b="1" dirty="0"/>
                <a:t>!</a:t>
              </a:r>
            </a:p>
          </p:txBody>
        </p:sp>
        <p:sp>
          <p:nvSpPr>
            <p:cNvPr id="22" name="Triángulo 21">
              <a:extLst>
                <a:ext uri="{FF2B5EF4-FFF2-40B4-BE49-F238E27FC236}">
                  <a16:creationId xmlns:a16="http://schemas.microsoft.com/office/drawing/2014/main" id="{E40D541E-F363-2F58-D3E9-DDB0A5846862}"/>
                </a:ext>
              </a:extLst>
            </p:cNvPr>
            <p:cNvSpPr/>
            <p:nvPr/>
          </p:nvSpPr>
          <p:spPr>
            <a:xfrm>
              <a:off x="1316040" y="2543475"/>
              <a:ext cx="206386" cy="177919"/>
            </a:xfrm>
            <a:prstGeom prst="triangl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24" name="Grupo 23">
            <a:extLst>
              <a:ext uri="{FF2B5EF4-FFF2-40B4-BE49-F238E27FC236}">
                <a16:creationId xmlns:a16="http://schemas.microsoft.com/office/drawing/2014/main" id="{C7AFFE7E-BF10-700D-A770-7B1EFF4571F8}"/>
              </a:ext>
            </a:extLst>
          </p:cNvPr>
          <p:cNvGrpSpPr/>
          <p:nvPr/>
        </p:nvGrpSpPr>
        <p:grpSpPr>
          <a:xfrm>
            <a:off x="-678873" y="0"/>
            <a:ext cx="452524" cy="3153536"/>
            <a:chOff x="-678873" y="0"/>
            <a:chExt cx="452524" cy="3153536"/>
          </a:xfrm>
        </p:grpSpPr>
        <p:sp>
          <p:nvSpPr>
            <p:cNvPr id="25" name="Rectángulo 24">
              <a:extLst>
                <a:ext uri="{FF2B5EF4-FFF2-40B4-BE49-F238E27FC236}">
                  <a16:creationId xmlns:a16="http://schemas.microsoft.com/office/drawing/2014/main" id="{A29B0DFF-75B2-A4AF-2EF2-CA28E15A0D07}"/>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6" name="Rectángulo 25">
              <a:extLst>
                <a:ext uri="{FF2B5EF4-FFF2-40B4-BE49-F238E27FC236}">
                  <a16:creationId xmlns:a16="http://schemas.microsoft.com/office/drawing/2014/main" id="{FE2C0562-CEE2-9516-CBEA-F33C9CED0545}"/>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7" name="Rectángulo 26">
              <a:extLst>
                <a:ext uri="{FF2B5EF4-FFF2-40B4-BE49-F238E27FC236}">
                  <a16:creationId xmlns:a16="http://schemas.microsoft.com/office/drawing/2014/main" id="{3855B211-DB19-4277-2614-6AA9B9125D6E}"/>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8" name="Rectángulo 27">
              <a:extLst>
                <a:ext uri="{FF2B5EF4-FFF2-40B4-BE49-F238E27FC236}">
                  <a16:creationId xmlns:a16="http://schemas.microsoft.com/office/drawing/2014/main" id="{013F0D88-5298-C6FA-1CE3-6A355BC70274}"/>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9" name="Rectángulo 28">
              <a:extLst>
                <a:ext uri="{FF2B5EF4-FFF2-40B4-BE49-F238E27FC236}">
                  <a16:creationId xmlns:a16="http://schemas.microsoft.com/office/drawing/2014/main" id="{A657A465-DE30-8E23-6546-B0C53DEA2FD8}"/>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grpSp>
        <p:nvGrpSpPr>
          <p:cNvPr id="33" name="Grupo 32">
            <a:extLst>
              <a:ext uri="{FF2B5EF4-FFF2-40B4-BE49-F238E27FC236}">
                <a16:creationId xmlns:a16="http://schemas.microsoft.com/office/drawing/2014/main" id="{00AEF6EF-E854-C20D-159A-861460368B32}"/>
              </a:ext>
            </a:extLst>
          </p:cNvPr>
          <p:cNvGrpSpPr/>
          <p:nvPr/>
        </p:nvGrpSpPr>
        <p:grpSpPr>
          <a:xfrm>
            <a:off x="961703" y="4734472"/>
            <a:ext cx="355838" cy="355838"/>
            <a:chOff x="1241314" y="2475781"/>
            <a:chExt cx="355838" cy="355838"/>
          </a:xfrm>
        </p:grpSpPr>
        <p:sp>
          <p:nvSpPr>
            <p:cNvPr id="34" name="Elipse 33">
              <a:extLst>
                <a:ext uri="{FF2B5EF4-FFF2-40B4-BE49-F238E27FC236}">
                  <a16:creationId xmlns:a16="http://schemas.microsoft.com/office/drawing/2014/main" id="{6F0E737D-BDC8-88B0-1960-2DFAB403EFAF}"/>
                </a:ext>
              </a:extLst>
            </p:cNvPr>
            <p:cNvSpPr/>
            <p:nvPr/>
          </p:nvSpPr>
          <p:spPr>
            <a:xfrm>
              <a:off x="1241314" y="2475781"/>
              <a:ext cx="355838" cy="355838"/>
            </a:xfrm>
            <a:prstGeom prst="ellipse">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200" b="1" dirty="0"/>
                <a:t>!</a:t>
              </a:r>
            </a:p>
          </p:txBody>
        </p:sp>
        <p:sp>
          <p:nvSpPr>
            <p:cNvPr id="35" name="Triángulo 34">
              <a:extLst>
                <a:ext uri="{FF2B5EF4-FFF2-40B4-BE49-F238E27FC236}">
                  <a16:creationId xmlns:a16="http://schemas.microsoft.com/office/drawing/2014/main" id="{55BA32AC-9B3B-D34D-BC22-83D76853A4EC}"/>
                </a:ext>
              </a:extLst>
            </p:cNvPr>
            <p:cNvSpPr/>
            <p:nvPr/>
          </p:nvSpPr>
          <p:spPr>
            <a:xfrm>
              <a:off x="1316040" y="2543475"/>
              <a:ext cx="206386" cy="177919"/>
            </a:xfrm>
            <a:prstGeom prst="triangl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36" name="Grupo 35">
            <a:extLst>
              <a:ext uri="{FF2B5EF4-FFF2-40B4-BE49-F238E27FC236}">
                <a16:creationId xmlns:a16="http://schemas.microsoft.com/office/drawing/2014/main" id="{C848E4F7-3C1E-8271-2CAB-0F924D83B06B}"/>
              </a:ext>
            </a:extLst>
          </p:cNvPr>
          <p:cNvGrpSpPr/>
          <p:nvPr/>
        </p:nvGrpSpPr>
        <p:grpSpPr>
          <a:xfrm>
            <a:off x="5127832" y="3243129"/>
            <a:ext cx="355838" cy="355838"/>
            <a:chOff x="1241314" y="2475781"/>
            <a:chExt cx="355838" cy="355838"/>
          </a:xfrm>
        </p:grpSpPr>
        <p:sp>
          <p:nvSpPr>
            <p:cNvPr id="37" name="Elipse 36">
              <a:extLst>
                <a:ext uri="{FF2B5EF4-FFF2-40B4-BE49-F238E27FC236}">
                  <a16:creationId xmlns:a16="http://schemas.microsoft.com/office/drawing/2014/main" id="{F47DAE04-2A17-EE52-A7D4-11B9CA732A04}"/>
                </a:ext>
              </a:extLst>
            </p:cNvPr>
            <p:cNvSpPr/>
            <p:nvPr/>
          </p:nvSpPr>
          <p:spPr>
            <a:xfrm>
              <a:off x="1241314" y="2475781"/>
              <a:ext cx="355838" cy="355838"/>
            </a:xfrm>
            <a:prstGeom prst="ellipse">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200" b="1" dirty="0"/>
                <a:t>!</a:t>
              </a:r>
            </a:p>
          </p:txBody>
        </p:sp>
        <p:sp>
          <p:nvSpPr>
            <p:cNvPr id="38" name="Triángulo 37">
              <a:extLst>
                <a:ext uri="{FF2B5EF4-FFF2-40B4-BE49-F238E27FC236}">
                  <a16:creationId xmlns:a16="http://schemas.microsoft.com/office/drawing/2014/main" id="{E847B93F-1E27-E9AD-1C4C-5BEF5B855966}"/>
                </a:ext>
              </a:extLst>
            </p:cNvPr>
            <p:cNvSpPr/>
            <p:nvPr/>
          </p:nvSpPr>
          <p:spPr>
            <a:xfrm>
              <a:off x="1316040" y="2543475"/>
              <a:ext cx="206386" cy="177919"/>
            </a:xfrm>
            <a:prstGeom prst="triangl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39" name="Grupo 38">
            <a:extLst>
              <a:ext uri="{FF2B5EF4-FFF2-40B4-BE49-F238E27FC236}">
                <a16:creationId xmlns:a16="http://schemas.microsoft.com/office/drawing/2014/main" id="{30C5F46C-2595-62E4-E85E-45B528824551}"/>
              </a:ext>
            </a:extLst>
          </p:cNvPr>
          <p:cNvGrpSpPr/>
          <p:nvPr/>
        </p:nvGrpSpPr>
        <p:grpSpPr>
          <a:xfrm>
            <a:off x="5127832" y="4734472"/>
            <a:ext cx="355838" cy="355838"/>
            <a:chOff x="1241314" y="2475781"/>
            <a:chExt cx="355838" cy="355838"/>
          </a:xfrm>
        </p:grpSpPr>
        <p:sp>
          <p:nvSpPr>
            <p:cNvPr id="40" name="Elipse 39">
              <a:extLst>
                <a:ext uri="{FF2B5EF4-FFF2-40B4-BE49-F238E27FC236}">
                  <a16:creationId xmlns:a16="http://schemas.microsoft.com/office/drawing/2014/main" id="{C2E35EBD-A25B-1440-4C2D-4F66052101FB}"/>
                </a:ext>
              </a:extLst>
            </p:cNvPr>
            <p:cNvSpPr/>
            <p:nvPr/>
          </p:nvSpPr>
          <p:spPr>
            <a:xfrm>
              <a:off x="1241314" y="2475781"/>
              <a:ext cx="355838" cy="355838"/>
            </a:xfrm>
            <a:prstGeom prst="ellipse">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1200" b="1" dirty="0"/>
                <a:t>!</a:t>
              </a:r>
            </a:p>
          </p:txBody>
        </p:sp>
        <p:sp>
          <p:nvSpPr>
            <p:cNvPr id="41" name="Triángulo 40">
              <a:extLst>
                <a:ext uri="{FF2B5EF4-FFF2-40B4-BE49-F238E27FC236}">
                  <a16:creationId xmlns:a16="http://schemas.microsoft.com/office/drawing/2014/main" id="{11E02C1B-9178-C843-469C-77535F6EDF91}"/>
                </a:ext>
              </a:extLst>
            </p:cNvPr>
            <p:cNvSpPr/>
            <p:nvPr/>
          </p:nvSpPr>
          <p:spPr>
            <a:xfrm>
              <a:off x="1316040" y="2543475"/>
              <a:ext cx="206386" cy="177919"/>
            </a:xfrm>
            <a:prstGeom prst="triangle">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43" name="Rectángulo 42">
            <a:extLst>
              <a:ext uri="{FF2B5EF4-FFF2-40B4-BE49-F238E27FC236}">
                <a16:creationId xmlns:a16="http://schemas.microsoft.com/office/drawing/2014/main" id="{98F76F9E-CEE1-221D-566A-D7D39B3A6A90}"/>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44" name="Rectángulo 43">
            <a:extLst>
              <a:ext uri="{FF2B5EF4-FFF2-40B4-BE49-F238E27FC236}">
                <a16:creationId xmlns:a16="http://schemas.microsoft.com/office/drawing/2014/main" id="{9ED1F8E7-62E5-3647-D097-DB8E427B9EC5}"/>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3520971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6" y="1600042"/>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Auditoría</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A1C969C4-81E4-7AAA-8B02-D5F6FA39317E}"/>
              </a:ext>
            </a:extLst>
          </p:cNvPr>
          <p:cNvSpPr txBox="1"/>
          <p:nvPr/>
        </p:nvSpPr>
        <p:spPr>
          <a:xfrm>
            <a:off x="5436135" y="4955503"/>
            <a:ext cx="3474978" cy="954107"/>
          </a:xfrm>
          <a:prstGeom prst="rect">
            <a:avLst/>
          </a:prstGeom>
          <a:noFill/>
        </p:spPr>
        <p:txBody>
          <a:bodyPr wrap="square">
            <a:spAutoFit/>
          </a:bodyPr>
          <a:lstStyle/>
          <a:p>
            <a:endParaRPr lang="es-MX" sz="1400" dirty="0">
              <a:solidFill>
                <a:schemeClr val="bg1"/>
              </a:solidFill>
              <a:latin typeface="Corbel" panose="020B0503020204020204" pitchFamily="34" charset="0"/>
            </a:endParaRPr>
          </a:p>
          <a:p>
            <a:r>
              <a:rPr lang="es-MX" sz="1400" dirty="0">
                <a:solidFill>
                  <a:schemeClr val="bg1"/>
                </a:solidFill>
                <a:latin typeface="Corbel" panose="020B0503020204020204" pitchFamily="34" charset="0"/>
              </a:rPr>
              <a:t>Al finalizar:</a:t>
            </a:r>
          </a:p>
          <a:p>
            <a:r>
              <a:rPr lang="es-MX" sz="1400" spc="-50" dirty="0">
                <a:solidFill>
                  <a:schemeClr val="bg1"/>
                </a:solidFill>
                <a:latin typeface="Corbel" panose="020B0503020204020204" pitchFamily="34" charset="0"/>
              </a:rPr>
              <a:t>Redacta a modo de conclusión cuáles consideras </a:t>
            </a:r>
            <a:r>
              <a:rPr lang="es-MX" sz="1400" dirty="0">
                <a:solidFill>
                  <a:schemeClr val="bg1"/>
                </a:solidFill>
                <a:latin typeface="Corbel" panose="020B0503020204020204" pitchFamily="34" charset="0"/>
              </a:rPr>
              <a:t>que son los beneficios de un buen SEO.</a:t>
            </a: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6" y="2215944"/>
            <a:ext cx="3474978" cy="4185761"/>
          </a:xfrm>
          <a:prstGeom prst="rect">
            <a:avLst/>
          </a:prstGeom>
          <a:noFill/>
        </p:spPr>
        <p:txBody>
          <a:bodyPr wrap="square">
            <a:spAutoFit/>
          </a:bodyPr>
          <a:lstStyle/>
          <a:p>
            <a:pPr algn="l"/>
            <a:r>
              <a:rPr lang="es-MX" sz="1400" dirty="0">
                <a:solidFill>
                  <a:srgbClr val="01514A"/>
                </a:solidFill>
              </a:rPr>
              <a:t>R</a:t>
            </a:r>
            <a:r>
              <a:rPr lang="es-MX" sz="1400" b="0" i="0" dirty="0">
                <a:solidFill>
                  <a:srgbClr val="01514A"/>
                </a:solidFill>
                <a:effectLst/>
              </a:rPr>
              <a:t>ealiza una auditoría SEO de un sitio web existente. La auditoría debe incluir los siguientes elementos:</a:t>
            </a:r>
          </a:p>
          <a:p>
            <a:pPr algn="l"/>
            <a:endParaRPr lang="es-MX" sz="1400" b="0" i="0" dirty="0">
              <a:solidFill>
                <a:srgbClr val="01514A"/>
              </a:solidFill>
              <a:effectLst/>
            </a:endParaRPr>
          </a:p>
          <a:p>
            <a:pPr marL="342900" indent="-342900" algn="l">
              <a:buClr>
                <a:srgbClr val="03C7BE"/>
              </a:buClr>
              <a:buFont typeface="+mj-lt"/>
              <a:buAutoNum type="arabicPeriod"/>
            </a:pPr>
            <a:r>
              <a:rPr lang="es-MX" sz="1400" b="0" i="0" dirty="0">
                <a:solidFill>
                  <a:srgbClr val="01514A"/>
                </a:solidFill>
                <a:effectLst/>
              </a:rPr>
              <a:t>Análisis de palabras clave. </a:t>
            </a:r>
          </a:p>
          <a:p>
            <a:pPr marL="342900" indent="-342900" algn="l">
              <a:buClr>
                <a:srgbClr val="03C7BE"/>
              </a:buClr>
              <a:buFont typeface="+mj-lt"/>
              <a:buAutoNum type="arabicPeriod"/>
            </a:pPr>
            <a:r>
              <a:rPr lang="es-MX" sz="1400" b="0" i="0" dirty="0">
                <a:solidFill>
                  <a:srgbClr val="01514A"/>
                </a:solidFill>
                <a:effectLst/>
              </a:rPr>
              <a:t>Análisis del contenido (relevante, útil y de alta calidad).</a:t>
            </a:r>
          </a:p>
          <a:p>
            <a:pPr marL="342900" indent="-342900" algn="l">
              <a:buClr>
                <a:srgbClr val="03C7BE"/>
              </a:buClr>
              <a:buFont typeface="+mj-lt"/>
              <a:buAutoNum type="arabicPeriod"/>
            </a:pPr>
            <a:r>
              <a:rPr lang="es-MX" sz="1400" b="0" i="0" dirty="0">
                <a:solidFill>
                  <a:srgbClr val="01514A"/>
                </a:solidFill>
                <a:effectLst/>
              </a:rPr>
              <a:t>Análisis técnico (velocidad de carga, la estructura del sitio, el mapa del sitio y la indexación. Identifica cualquier problema técnico y propón una mejora).</a:t>
            </a:r>
          </a:p>
          <a:p>
            <a:pPr marL="342900" indent="-342900" algn="l">
              <a:buClr>
                <a:srgbClr val="03C7BE"/>
              </a:buClr>
              <a:buFont typeface="+mj-lt"/>
              <a:buAutoNum type="arabicPeriod"/>
            </a:pPr>
            <a:r>
              <a:rPr lang="es-MX" sz="1400" b="0" i="0" dirty="0">
                <a:solidFill>
                  <a:srgbClr val="01514A"/>
                </a:solidFill>
                <a:effectLst/>
              </a:rPr>
              <a:t>Análisis de enlaces.</a:t>
            </a:r>
          </a:p>
          <a:p>
            <a:pPr marL="342900" indent="-342900" algn="l">
              <a:buClr>
                <a:srgbClr val="03C7BE"/>
              </a:buClr>
              <a:buFont typeface="+mj-lt"/>
              <a:buAutoNum type="arabicPeriod"/>
            </a:pPr>
            <a:r>
              <a:rPr lang="es-MX" sz="1400" b="0" i="0" dirty="0">
                <a:solidFill>
                  <a:srgbClr val="01514A"/>
                </a:solidFill>
                <a:effectLst/>
              </a:rPr>
              <a:t>Análisis de competidores: investiga los sitios web de los competidores y compara su posicionamiento SEO con el del sitio web auditado. Identifica las áreas en las que el sitio web auditado puede mejorar para competir de manera más efectiva.</a:t>
            </a:r>
          </a:p>
        </p:txBody>
      </p:sp>
    </p:spTree>
    <p:extLst>
      <p:ext uri="{BB962C8B-B14F-4D97-AF65-F5344CB8AC3E}">
        <p14:creationId xmlns:p14="http://schemas.microsoft.com/office/powerpoint/2010/main" val="1866255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510576"/>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endParaRPr lang="es-MX" kern="0"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13602"/>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10</a:t>
            </a:r>
          </a:p>
          <a:p>
            <a:pPr algn="ctr"/>
            <a:r>
              <a:rPr lang="es-MX" sz="2000" dirty="0">
                <a:solidFill>
                  <a:srgbClr val="03C7BE"/>
                </a:solidFill>
                <a:latin typeface="Corbel" panose="020B0503020204020204" pitchFamily="34" charset="0"/>
              </a:rPr>
              <a:t>SEM</a:t>
            </a:r>
          </a:p>
        </p:txBody>
      </p:sp>
      <p:sp>
        <p:nvSpPr>
          <p:cNvPr id="2" name="CuadroTexto 1">
            <a:extLst>
              <a:ext uri="{FF2B5EF4-FFF2-40B4-BE49-F238E27FC236}">
                <a16:creationId xmlns:a16="http://schemas.microsoft.com/office/drawing/2014/main" id="{7568BEC1-A35F-6F6E-09DF-A517417EFBF3}"/>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1 </a:t>
            </a:r>
            <a:r>
              <a:rPr lang="es-MX" sz="2000" dirty="0">
                <a:solidFill>
                  <a:schemeClr val="bg1"/>
                </a:solidFill>
                <a:latin typeface="Corbel" panose="020B0503020204020204" pitchFamily="34" charset="0"/>
              </a:rPr>
              <a:t>/ Semana 4</a:t>
            </a:r>
          </a:p>
        </p:txBody>
      </p:sp>
    </p:spTree>
    <p:extLst>
      <p:ext uri="{BB962C8B-B14F-4D97-AF65-F5344CB8AC3E}">
        <p14:creationId xmlns:p14="http://schemas.microsoft.com/office/powerpoint/2010/main" val="806056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356261"/>
            <a:ext cx="3474978" cy="3754874"/>
          </a:xfrm>
          <a:prstGeom prst="rect">
            <a:avLst/>
          </a:prstGeom>
          <a:noFill/>
        </p:spPr>
        <p:txBody>
          <a:bodyPr wrap="square">
            <a:spAutoFit/>
          </a:bodyPr>
          <a:lstStyle/>
          <a:p>
            <a:r>
              <a:rPr lang="es-MX" sz="1400" dirty="0">
                <a:solidFill>
                  <a:srgbClr val="00524C"/>
                </a:solidFill>
              </a:rPr>
              <a:t>SEM es una estrategia de marketing que permite a la empresa publicar un anuncio en una página Web, para que al momento que el cliente busque un producto que ellos manejen pueda aparecer en una buena posición. </a:t>
            </a:r>
          </a:p>
          <a:p>
            <a:endParaRPr lang="es-MX" sz="1400" dirty="0">
              <a:solidFill>
                <a:srgbClr val="00524C"/>
              </a:solidFill>
            </a:endParaRPr>
          </a:p>
          <a:p>
            <a:r>
              <a:rPr lang="es-MX" sz="1400" dirty="0">
                <a:solidFill>
                  <a:srgbClr val="00524C"/>
                </a:solidFill>
              </a:rPr>
              <a:t>Con el motor de búsqueda SEM es posible aumentar el tráfico de la página Web, esto lleva por nombre tráfico pagado. El SEM está relacionado con el SEO, ya que es necesario para el óptimo funcionamiento de la página.</a:t>
            </a:r>
          </a:p>
          <a:p>
            <a:endParaRPr lang="es-MX" sz="1400" dirty="0">
              <a:solidFill>
                <a:srgbClr val="00524C"/>
              </a:solidFill>
            </a:endParaRPr>
          </a:p>
          <a:p>
            <a:r>
              <a:rPr lang="es-MX" sz="1400" dirty="0">
                <a:solidFill>
                  <a:srgbClr val="00524C"/>
                </a:solidFill>
              </a:rPr>
              <a:t>Es importante que la empresa se encuentre dada de alta en uno de los buscadores más utilizados en Internet: Google.</a:t>
            </a:r>
          </a:p>
          <a:p>
            <a:endParaRPr lang="es-MX" sz="1400" dirty="0">
              <a:solidFill>
                <a:srgbClr val="00524C"/>
              </a:solidFill>
            </a:endParaRPr>
          </a:p>
        </p:txBody>
      </p:sp>
      <p:sp>
        <p:nvSpPr>
          <p:cNvPr id="3" name="CuadroTexto 2">
            <a:extLst>
              <a:ext uri="{FF2B5EF4-FFF2-40B4-BE49-F238E27FC236}">
                <a16:creationId xmlns:a16="http://schemas.microsoft.com/office/drawing/2014/main" id="{6D232577-4B05-B3C2-72B4-09954DC9383F}"/>
              </a:ext>
            </a:extLst>
          </p:cNvPr>
          <p:cNvSpPr txBox="1"/>
          <p:nvPr/>
        </p:nvSpPr>
        <p:spPr>
          <a:xfrm>
            <a:off x="709747" y="1894596"/>
            <a:ext cx="2514600" cy="461665"/>
          </a:xfrm>
          <a:prstGeom prst="rect">
            <a:avLst/>
          </a:prstGeom>
          <a:noFill/>
        </p:spPr>
        <p:txBody>
          <a:bodyPr wrap="square" rtlCol="0">
            <a:spAutoFit/>
          </a:bodyPr>
          <a:lstStyle/>
          <a:p>
            <a:r>
              <a:rPr lang="es-MX" sz="2400" dirty="0">
                <a:solidFill>
                  <a:srgbClr val="00524C"/>
                </a:solidFill>
              </a:rPr>
              <a:t>Un pago efectivo</a:t>
            </a:r>
            <a:endParaRPr lang="es-MX" sz="3600" dirty="0">
              <a:solidFill>
                <a:srgbClr val="00524C"/>
              </a:solidFill>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a:blip r:embed="rId3"/>
          <a:srcRect l="13410" r="13410"/>
          <a:stretch/>
        </p:blipFill>
        <p:spPr>
          <a:xfrm>
            <a:off x="5183938" y="-4351"/>
            <a:ext cx="3959225" cy="6860901"/>
          </a:xfrm>
          <a:prstGeom prst="rect">
            <a:avLst/>
          </a:prstGeom>
        </p:spPr>
      </p:pic>
    </p:spTree>
    <p:extLst>
      <p:ext uri="{BB962C8B-B14F-4D97-AF65-F5344CB8AC3E}">
        <p14:creationId xmlns:p14="http://schemas.microsoft.com/office/powerpoint/2010/main" val="3469382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1868881" y="3605135"/>
            <a:ext cx="5406239" cy="954107"/>
          </a:xfrm>
          <a:prstGeom prst="rect">
            <a:avLst/>
          </a:prstGeom>
          <a:noFill/>
        </p:spPr>
        <p:txBody>
          <a:bodyPr wrap="square">
            <a:spAutoFit/>
          </a:bodyPr>
          <a:lstStyle/>
          <a:p>
            <a:r>
              <a:rPr lang="es-419" sz="1400" dirty="0">
                <a:solidFill>
                  <a:schemeClr val="bg1"/>
                </a:solidFill>
                <a:effectLst/>
                <a:ea typeface="Calibri" panose="020F0502020204030204" pitchFamily="34" charset="0"/>
                <a:cs typeface="Times New Roman" panose="02020603050405020304" pitchFamily="18" charset="0"/>
              </a:rPr>
              <a:t>El SEM combina la publicidad pagada y la optimización de motores de búsqueda para mejorar la visibilidad y el tráfico de un sitio web en los motores de búsqueda.</a:t>
            </a:r>
            <a:br>
              <a:rPr lang="es-MX" sz="1400" dirty="0">
                <a:solidFill>
                  <a:schemeClr val="bg1"/>
                </a:solidFill>
                <a:effectLst/>
                <a:ea typeface="Calibri" panose="020F0502020204030204" pitchFamily="34" charset="0"/>
                <a:cs typeface="Times New Roman" panose="02020603050405020304" pitchFamily="18" charset="0"/>
              </a:rPr>
            </a:br>
            <a:endParaRPr lang="es-MX" sz="1400" dirty="0">
              <a:solidFill>
                <a:schemeClr val="bg1"/>
              </a:solidFill>
            </a:endParaRPr>
          </a:p>
        </p:txBody>
      </p:sp>
      <p:pic>
        <p:nvPicPr>
          <p:cNvPr id="5" name="Imagen 4">
            <a:extLst>
              <a:ext uri="{FF2B5EF4-FFF2-40B4-BE49-F238E27FC236}">
                <a16:creationId xmlns:a16="http://schemas.microsoft.com/office/drawing/2014/main" id="{1D65E4C4-A666-154C-4224-166712892938}"/>
              </a:ext>
            </a:extLst>
          </p:cNvPr>
          <p:cNvPicPr>
            <a:picLocks noChangeAspect="1"/>
          </p:cNvPicPr>
          <p:nvPr/>
        </p:nvPicPr>
        <p:blipFill>
          <a:blip r:embed="rId2"/>
          <a:stretch>
            <a:fillRect/>
          </a:stretch>
        </p:blipFill>
        <p:spPr>
          <a:xfrm>
            <a:off x="4032353" y="1765092"/>
            <a:ext cx="1409076" cy="1409076"/>
          </a:xfrm>
          <a:prstGeom prst="rect">
            <a:avLst/>
          </a:prstGeom>
        </p:spPr>
      </p:pic>
    </p:spTree>
    <p:extLst>
      <p:ext uri="{BB962C8B-B14F-4D97-AF65-F5344CB8AC3E}">
        <p14:creationId xmlns:p14="http://schemas.microsoft.com/office/powerpoint/2010/main" val="3528903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429844C-F045-007A-3100-C51DEC2379FF}"/>
              </a:ext>
            </a:extLst>
          </p:cNvPr>
          <p:cNvSpPr txBox="1"/>
          <p:nvPr/>
        </p:nvSpPr>
        <p:spPr>
          <a:xfrm>
            <a:off x="709747" y="1225144"/>
            <a:ext cx="3474978" cy="830997"/>
          </a:xfrm>
          <a:prstGeom prst="rect">
            <a:avLst/>
          </a:prstGeom>
          <a:noFill/>
        </p:spPr>
        <p:txBody>
          <a:bodyPr wrap="square" rtlCol="0">
            <a:spAutoFit/>
          </a:bodyPr>
          <a:lstStyle/>
          <a:p>
            <a:r>
              <a:rPr lang="es-419" sz="2400" dirty="0">
                <a:solidFill>
                  <a:schemeClr val="bg1"/>
                </a:solidFill>
                <a:effectLst/>
                <a:ea typeface="Calibri" panose="020F0502020204030204" pitchFamily="34" charset="0"/>
                <a:cs typeface="Times New Roman" panose="02020603050405020304" pitchFamily="18" charset="0"/>
              </a:rPr>
              <a:t>Ventajas</a:t>
            </a:r>
            <a:br>
              <a:rPr lang="es-MX" sz="2400" dirty="0">
                <a:solidFill>
                  <a:schemeClr val="bg1"/>
                </a:solidFill>
                <a:effectLst/>
                <a:ea typeface="Calibri" panose="020F0502020204030204" pitchFamily="34" charset="0"/>
                <a:cs typeface="Times New Roman" panose="02020603050405020304" pitchFamily="18" charset="0"/>
              </a:rPr>
            </a:br>
            <a:endParaRPr lang="es-MX" sz="2400" dirty="0">
              <a:solidFill>
                <a:schemeClr val="bg1"/>
              </a:solidFill>
            </a:endParaRPr>
          </a:p>
        </p:txBody>
      </p:sp>
      <p:sp>
        <p:nvSpPr>
          <p:cNvPr id="6" name="CuadroTexto 5">
            <a:extLst>
              <a:ext uri="{FF2B5EF4-FFF2-40B4-BE49-F238E27FC236}">
                <a16:creationId xmlns:a16="http://schemas.microsoft.com/office/drawing/2014/main" id="{F373DCFC-DFE5-3D3E-D927-CFE2C34D8E76}"/>
              </a:ext>
            </a:extLst>
          </p:cNvPr>
          <p:cNvSpPr txBox="1"/>
          <p:nvPr/>
        </p:nvSpPr>
        <p:spPr>
          <a:xfrm>
            <a:off x="792163" y="2487858"/>
            <a:ext cx="3474978" cy="3323987"/>
          </a:xfrm>
          <a:prstGeom prst="rect">
            <a:avLst/>
          </a:prstGeom>
          <a:noFill/>
        </p:spPr>
        <p:txBody>
          <a:bodyPr wrap="square">
            <a:spAutoFit/>
          </a:bodyPr>
          <a:lstStyle/>
          <a:p>
            <a:r>
              <a:rPr lang="es-MX" sz="1400" dirty="0">
                <a:solidFill>
                  <a:schemeClr val="bg1"/>
                </a:solidFill>
                <a:effectLst/>
                <a:ea typeface="Calibri" panose="020F0502020204030204" pitchFamily="34" charset="0"/>
                <a:cs typeface="Times New Roman" panose="02020603050405020304" pitchFamily="18" charset="0"/>
              </a:rPr>
              <a:t>1. </a:t>
            </a:r>
            <a:r>
              <a:rPr lang="es-419" sz="1400" b="1" dirty="0">
                <a:solidFill>
                  <a:schemeClr val="bg1"/>
                </a:solidFill>
                <a:effectLst/>
                <a:ea typeface="Calibri" panose="020F0502020204030204" pitchFamily="34" charset="0"/>
                <a:cs typeface="Times New Roman" panose="02020603050405020304" pitchFamily="18" charset="0"/>
              </a:rPr>
              <a:t>Aumenta la visibilidad: </a:t>
            </a:r>
            <a:r>
              <a:rPr lang="es-419" sz="1400" dirty="0">
                <a:solidFill>
                  <a:schemeClr val="bg1"/>
                </a:solidFill>
                <a:effectLst/>
                <a:ea typeface="Calibri" panose="020F0502020204030204" pitchFamily="34" charset="0"/>
                <a:cs typeface="Times New Roman" panose="02020603050405020304" pitchFamily="18" charset="0"/>
              </a:rPr>
              <a:t>el SEM permite a los anunciantes aumentar la visibilidad de su sitio web en los resultados de búsqueda, lo que puede generar más tráfico y mejorar la conciencia de marca.</a:t>
            </a:r>
            <a:br>
              <a:rPr lang="es-MX" sz="1400" dirty="0">
                <a:solidFill>
                  <a:schemeClr val="bg1"/>
                </a:solidFill>
                <a:effectLst/>
                <a:ea typeface="Calibri" panose="020F0502020204030204" pitchFamily="34" charset="0"/>
                <a:cs typeface="Times New Roman" panose="02020603050405020304" pitchFamily="18" charset="0"/>
              </a:rPr>
            </a:br>
            <a:r>
              <a:rPr lang="es-419" sz="1400" dirty="0">
                <a:solidFill>
                  <a:schemeClr val="bg1"/>
                </a:solidFill>
                <a:effectLst/>
                <a:ea typeface="Calibri" panose="020F0502020204030204" pitchFamily="34" charset="0"/>
                <a:cs typeface="Times New Roman" panose="02020603050405020304" pitchFamily="18" charset="0"/>
              </a:rPr>
              <a:t> </a:t>
            </a:r>
          </a:p>
          <a:p>
            <a:br>
              <a:rPr lang="es-MX" sz="1400" dirty="0">
                <a:solidFill>
                  <a:schemeClr val="bg1"/>
                </a:solidFill>
                <a:effectLst/>
                <a:ea typeface="Calibri" panose="020F0502020204030204" pitchFamily="34" charset="0"/>
                <a:cs typeface="Times New Roman" panose="02020603050405020304" pitchFamily="18" charset="0"/>
              </a:rPr>
            </a:br>
            <a:r>
              <a:rPr lang="es-MX" sz="1400" dirty="0">
                <a:solidFill>
                  <a:schemeClr val="bg1"/>
                </a:solidFill>
                <a:effectLst/>
                <a:ea typeface="Calibri" panose="020F0502020204030204" pitchFamily="34" charset="0"/>
                <a:cs typeface="Times New Roman" panose="02020603050405020304" pitchFamily="18" charset="0"/>
              </a:rPr>
              <a:t>2. </a:t>
            </a:r>
            <a:r>
              <a:rPr lang="es-419" sz="1400" b="1" dirty="0">
                <a:solidFill>
                  <a:schemeClr val="bg1"/>
                </a:solidFill>
                <a:effectLst/>
                <a:ea typeface="Calibri" panose="020F0502020204030204" pitchFamily="34" charset="0"/>
                <a:cs typeface="Times New Roman" panose="02020603050405020304" pitchFamily="18" charset="0"/>
              </a:rPr>
              <a:t>Es altamente segmentado: </a:t>
            </a:r>
            <a:r>
              <a:rPr lang="es-419" sz="1400" dirty="0">
                <a:solidFill>
                  <a:schemeClr val="bg1"/>
                </a:solidFill>
                <a:effectLst/>
                <a:ea typeface="Calibri" panose="020F0502020204030204" pitchFamily="34" charset="0"/>
                <a:cs typeface="Times New Roman" panose="02020603050405020304" pitchFamily="18" charset="0"/>
              </a:rPr>
              <a:t>la publicidad en motores de búsqueda es altamente segmentada y los anunciantes pueden elegir el público al que desean dirigirse como la ubicación geográfica, la edad, el género y otros datos demográficos y psicográficos.</a:t>
            </a:r>
            <a:br>
              <a:rPr lang="es-MX" sz="1400" dirty="0">
                <a:solidFill>
                  <a:schemeClr val="bg1"/>
                </a:solidFill>
                <a:effectLst/>
                <a:ea typeface="Calibri" panose="020F0502020204030204" pitchFamily="34" charset="0"/>
                <a:cs typeface="Times New Roman" panose="02020603050405020304" pitchFamily="18" charset="0"/>
              </a:rPr>
            </a:br>
            <a:br>
              <a:rPr lang="es-MX" sz="1400" dirty="0">
                <a:solidFill>
                  <a:schemeClr val="bg1"/>
                </a:solidFill>
                <a:effectLst/>
                <a:ea typeface="Calibri" panose="020F0502020204030204" pitchFamily="34" charset="0"/>
                <a:cs typeface="Times New Roman" panose="02020603050405020304" pitchFamily="18" charset="0"/>
              </a:rPr>
            </a:br>
            <a:r>
              <a:rPr lang="es-419" sz="1400" dirty="0">
                <a:solidFill>
                  <a:schemeClr val="bg1"/>
                </a:solidFill>
                <a:effectLst/>
                <a:ea typeface="Calibri" panose="020F0502020204030204" pitchFamily="34" charset="0"/>
                <a:cs typeface="Times New Roman" panose="02020603050405020304" pitchFamily="18" charset="0"/>
              </a:rPr>
              <a:t> </a:t>
            </a:r>
            <a:endParaRPr lang="es-MX" sz="1400" dirty="0">
              <a:solidFill>
                <a:schemeClr val="bg1"/>
              </a:solidFill>
            </a:endParaRPr>
          </a:p>
        </p:txBody>
      </p:sp>
      <p:sp>
        <p:nvSpPr>
          <p:cNvPr id="7" name="CuadroTexto 6">
            <a:extLst>
              <a:ext uri="{FF2B5EF4-FFF2-40B4-BE49-F238E27FC236}">
                <a16:creationId xmlns:a16="http://schemas.microsoft.com/office/drawing/2014/main" id="{E4331AB9-80EB-4130-4DE7-B6FAADE7938F}"/>
              </a:ext>
            </a:extLst>
          </p:cNvPr>
          <p:cNvSpPr txBox="1"/>
          <p:nvPr/>
        </p:nvSpPr>
        <p:spPr>
          <a:xfrm>
            <a:off x="4879765" y="2487858"/>
            <a:ext cx="3474978" cy="1815882"/>
          </a:xfrm>
          <a:prstGeom prst="rect">
            <a:avLst/>
          </a:prstGeom>
          <a:noFill/>
        </p:spPr>
        <p:txBody>
          <a:bodyPr wrap="square">
            <a:spAutoFit/>
          </a:bodyPr>
          <a:lstStyle/>
          <a:p>
            <a:r>
              <a:rPr lang="es-419" sz="1400" dirty="0">
                <a:solidFill>
                  <a:schemeClr val="bg1"/>
                </a:solidFill>
                <a:effectLst/>
                <a:ea typeface="Calibri" panose="020F0502020204030204" pitchFamily="34" charset="0"/>
                <a:cs typeface="Times New Roman" panose="02020603050405020304" pitchFamily="18" charset="0"/>
              </a:rPr>
              <a:t> </a:t>
            </a:r>
            <a:r>
              <a:rPr lang="es-MX" sz="1400" dirty="0">
                <a:solidFill>
                  <a:schemeClr val="bg1"/>
                </a:solidFill>
                <a:effectLst/>
                <a:ea typeface="Calibri" panose="020F0502020204030204" pitchFamily="34" charset="0"/>
                <a:cs typeface="Times New Roman" panose="02020603050405020304" pitchFamily="18" charset="0"/>
              </a:rPr>
              <a:t>3. </a:t>
            </a:r>
            <a:r>
              <a:rPr lang="es-419" sz="1400" b="1" dirty="0">
                <a:solidFill>
                  <a:schemeClr val="bg1"/>
                </a:solidFill>
                <a:effectLst/>
                <a:ea typeface="Calibri" panose="020F0502020204030204" pitchFamily="34" charset="0"/>
                <a:cs typeface="Times New Roman" panose="02020603050405020304" pitchFamily="18" charset="0"/>
              </a:rPr>
              <a:t>Control del presupuesto: </a:t>
            </a:r>
            <a:r>
              <a:rPr lang="es-419" sz="1400" dirty="0">
                <a:solidFill>
                  <a:schemeClr val="bg1"/>
                </a:solidFill>
                <a:effectLst/>
                <a:ea typeface="Calibri" panose="020F0502020204030204" pitchFamily="34" charset="0"/>
                <a:cs typeface="Times New Roman" panose="02020603050405020304" pitchFamily="18" charset="0"/>
              </a:rPr>
              <a:t>los anunciantes pueden establecer un presupuesto diario para sus campañas de PPC y solo pagar por los clics reales en sus anuncios. Además, tienen el control de sus ofertas y pueden ajustarlas para maximizar el ROI.</a:t>
            </a:r>
            <a:br>
              <a:rPr lang="es-MX" sz="1400" dirty="0">
                <a:solidFill>
                  <a:schemeClr val="bg1"/>
                </a:solidFill>
                <a:effectLst/>
                <a:ea typeface="Calibri" panose="020F0502020204030204" pitchFamily="34" charset="0"/>
                <a:cs typeface="Times New Roman" panose="02020603050405020304" pitchFamily="18" charset="0"/>
              </a:rPr>
            </a:br>
            <a:br>
              <a:rPr lang="es-MX" sz="1400" dirty="0">
                <a:solidFill>
                  <a:schemeClr val="bg1"/>
                </a:solidFill>
                <a:effectLst/>
                <a:ea typeface="Calibri" panose="020F0502020204030204" pitchFamily="34" charset="0"/>
                <a:cs typeface="Times New Roman" panose="02020603050405020304" pitchFamily="18" charset="0"/>
              </a:rPr>
            </a:br>
            <a:r>
              <a:rPr lang="es-419" sz="1400" dirty="0">
                <a:solidFill>
                  <a:schemeClr val="bg1"/>
                </a:solidFill>
                <a:effectLst/>
                <a:ea typeface="Calibri" panose="020F0502020204030204" pitchFamily="34" charset="0"/>
                <a:cs typeface="Times New Roman" panose="02020603050405020304" pitchFamily="18" charset="0"/>
              </a:rPr>
              <a:t> </a:t>
            </a:r>
            <a:endParaRPr lang="es-MX" sz="1400" dirty="0">
              <a:solidFill>
                <a:schemeClr val="bg1"/>
              </a:solidFill>
            </a:endParaRPr>
          </a:p>
        </p:txBody>
      </p:sp>
      <p:sp>
        <p:nvSpPr>
          <p:cNvPr id="8" name="CuadroTexto 7">
            <a:extLst>
              <a:ext uri="{FF2B5EF4-FFF2-40B4-BE49-F238E27FC236}">
                <a16:creationId xmlns:a16="http://schemas.microsoft.com/office/drawing/2014/main" id="{9671A572-013C-7F33-5AC0-8FDE624E9223}"/>
              </a:ext>
            </a:extLst>
          </p:cNvPr>
          <p:cNvSpPr txBox="1"/>
          <p:nvPr/>
        </p:nvSpPr>
        <p:spPr>
          <a:xfrm>
            <a:off x="709746" y="1902252"/>
            <a:ext cx="7949512" cy="307777"/>
          </a:xfrm>
          <a:prstGeom prst="rect">
            <a:avLst/>
          </a:prstGeom>
          <a:noFill/>
        </p:spPr>
        <p:txBody>
          <a:bodyPr wrap="square">
            <a:spAutoFit/>
          </a:bodyPr>
          <a:lstStyle/>
          <a:p>
            <a:r>
              <a:rPr lang="es-419" sz="1400" dirty="0">
                <a:solidFill>
                  <a:schemeClr val="bg1"/>
                </a:solidFill>
                <a:effectLst/>
                <a:ea typeface="Calibri" panose="020F0502020204030204" pitchFamily="34" charset="0"/>
                <a:cs typeface="Times New Roman" panose="02020603050405020304" pitchFamily="18" charset="0"/>
              </a:rPr>
              <a:t>El SEM tiene varias ventajas que lo hacen una estrategia de marketing digital muy efectiva (</a:t>
            </a:r>
            <a:r>
              <a:rPr lang="es-MX" sz="1400" dirty="0">
                <a:solidFill>
                  <a:schemeClr val="bg1"/>
                </a:solidFill>
              </a:rPr>
              <a:t>Santos, 2023).</a:t>
            </a:r>
          </a:p>
        </p:txBody>
      </p:sp>
      <p:pic>
        <p:nvPicPr>
          <p:cNvPr id="10" name="Imagen 9">
            <a:extLst>
              <a:ext uri="{FF2B5EF4-FFF2-40B4-BE49-F238E27FC236}">
                <a16:creationId xmlns:a16="http://schemas.microsoft.com/office/drawing/2014/main" id="{EC0DEB3E-D4B4-80D0-34C1-245FA8E66ED4}"/>
              </a:ext>
            </a:extLst>
          </p:cNvPr>
          <p:cNvPicPr>
            <a:picLocks noChangeAspect="1"/>
          </p:cNvPicPr>
          <p:nvPr/>
        </p:nvPicPr>
        <p:blipFill>
          <a:blip r:embed="rId2"/>
          <a:stretch>
            <a:fillRect/>
          </a:stretch>
        </p:blipFill>
        <p:spPr>
          <a:xfrm>
            <a:off x="5822394" y="4149851"/>
            <a:ext cx="1589719" cy="1822941"/>
          </a:xfrm>
          <a:prstGeom prst="rect">
            <a:avLst/>
          </a:prstGeom>
        </p:spPr>
      </p:pic>
    </p:spTree>
    <p:extLst>
      <p:ext uri="{BB962C8B-B14F-4D97-AF65-F5344CB8AC3E}">
        <p14:creationId xmlns:p14="http://schemas.microsoft.com/office/powerpoint/2010/main" val="3509299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429844C-F045-007A-3100-C51DEC2379FF}"/>
              </a:ext>
            </a:extLst>
          </p:cNvPr>
          <p:cNvSpPr txBox="1"/>
          <p:nvPr/>
        </p:nvSpPr>
        <p:spPr>
          <a:xfrm>
            <a:off x="709747" y="1225144"/>
            <a:ext cx="3474978" cy="830997"/>
          </a:xfrm>
          <a:prstGeom prst="rect">
            <a:avLst/>
          </a:prstGeom>
          <a:noFill/>
        </p:spPr>
        <p:txBody>
          <a:bodyPr wrap="square" rtlCol="0">
            <a:spAutoFit/>
          </a:bodyPr>
          <a:lstStyle/>
          <a:p>
            <a:r>
              <a:rPr lang="es-419" sz="2400" dirty="0">
                <a:solidFill>
                  <a:schemeClr val="bg1"/>
                </a:solidFill>
                <a:effectLst/>
                <a:latin typeface="+mj-lt"/>
                <a:ea typeface="Calibri" panose="020F0502020204030204" pitchFamily="34" charset="0"/>
                <a:cs typeface="Times New Roman" panose="02020603050405020304" pitchFamily="18" charset="0"/>
              </a:rPr>
              <a:t>Ventajas</a:t>
            </a:r>
            <a:br>
              <a:rPr lang="es-MX" sz="2400" dirty="0">
                <a:solidFill>
                  <a:schemeClr val="bg1"/>
                </a:solidFill>
                <a:effectLst/>
                <a:latin typeface="+mj-lt"/>
                <a:ea typeface="Calibri" panose="020F0502020204030204" pitchFamily="34" charset="0"/>
                <a:cs typeface="Times New Roman" panose="02020603050405020304" pitchFamily="18" charset="0"/>
              </a:rPr>
            </a:br>
            <a:endParaRPr lang="es-MX" sz="2400" dirty="0">
              <a:solidFill>
                <a:schemeClr val="bg1"/>
              </a:solidFill>
              <a:latin typeface="+mj-lt"/>
            </a:endParaRPr>
          </a:p>
        </p:txBody>
      </p:sp>
      <p:sp>
        <p:nvSpPr>
          <p:cNvPr id="6" name="CuadroTexto 5">
            <a:extLst>
              <a:ext uri="{FF2B5EF4-FFF2-40B4-BE49-F238E27FC236}">
                <a16:creationId xmlns:a16="http://schemas.microsoft.com/office/drawing/2014/main" id="{F373DCFC-DFE5-3D3E-D927-CFE2C34D8E76}"/>
              </a:ext>
            </a:extLst>
          </p:cNvPr>
          <p:cNvSpPr txBox="1"/>
          <p:nvPr/>
        </p:nvSpPr>
        <p:spPr>
          <a:xfrm>
            <a:off x="792163" y="1989138"/>
            <a:ext cx="3474978" cy="2246769"/>
          </a:xfrm>
          <a:prstGeom prst="rect">
            <a:avLst/>
          </a:prstGeom>
          <a:noFill/>
        </p:spPr>
        <p:txBody>
          <a:bodyPr wrap="square">
            <a:spAutoFit/>
          </a:bodyPr>
          <a:lstStyle/>
          <a:p>
            <a:r>
              <a:rPr lang="es-MX" sz="1400" dirty="0">
                <a:solidFill>
                  <a:schemeClr val="bg1"/>
                </a:solidFill>
                <a:ea typeface="Calibri" panose="020F0502020204030204" pitchFamily="34" charset="0"/>
                <a:cs typeface="Times New Roman" panose="02020603050405020304" pitchFamily="18" charset="0"/>
              </a:rPr>
              <a:t>4</a:t>
            </a:r>
            <a:r>
              <a:rPr lang="es-MX" sz="1400" dirty="0">
                <a:solidFill>
                  <a:schemeClr val="bg1"/>
                </a:solidFill>
                <a:effectLst/>
                <a:ea typeface="Calibri" panose="020F0502020204030204" pitchFamily="34" charset="0"/>
                <a:cs typeface="Times New Roman" panose="02020603050405020304" pitchFamily="18" charset="0"/>
              </a:rPr>
              <a:t>. </a:t>
            </a:r>
            <a:r>
              <a:rPr lang="es-419" sz="1400" b="1" dirty="0">
                <a:solidFill>
                  <a:schemeClr val="bg1"/>
                </a:solidFill>
                <a:effectLst/>
                <a:ea typeface="Calibri" panose="020F0502020204030204" pitchFamily="34" charset="0"/>
                <a:cs typeface="Times New Roman" panose="02020603050405020304" pitchFamily="18" charset="0"/>
              </a:rPr>
              <a:t>Resultados rápidos: </a:t>
            </a:r>
            <a:r>
              <a:rPr lang="es-419" sz="1400" dirty="0">
                <a:solidFill>
                  <a:schemeClr val="bg1"/>
                </a:solidFill>
                <a:effectLst/>
                <a:ea typeface="Calibri" panose="020F0502020204030204" pitchFamily="34" charset="0"/>
                <a:cs typeface="Times New Roman" panose="02020603050405020304" pitchFamily="18" charset="0"/>
              </a:rPr>
              <a:t>la publicidad en motores de búsqueda ofrece resultados rápidos y los anunciantes pueden ver el impacto de sus campañas en tiempo real.</a:t>
            </a:r>
            <a:br>
              <a:rPr lang="es-MX" sz="1400" dirty="0">
                <a:solidFill>
                  <a:schemeClr val="bg1"/>
                </a:solidFill>
                <a:effectLst/>
                <a:ea typeface="Calibri" panose="020F0502020204030204" pitchFamily="34" charset="0"/>
                <a:cs typeface="Times New Roman" panose="02020603050405020304" pitchFamily="18" charset="0"/>
              </a:rPr>
            </a:br>
            <a:r>
              <a:rPr lang="es-419" sz="1400" dirty="0">
                <a:solidFill>
                  <a:schemeClr val="bg1"/>
                </a:solidFill>
                <a:effectLst/>
                <a:ea typeface="Calibri" panose="020F0502020204030204" pitchFamily="34" charset="0"/>
                <a:cs typeface="Times New Roman" panose="02020603050405020304" pitchFamily="18" charset="0"/>
              </a:rPr>
              <a:t> </a:t>
            </a:r>
            <a:br>
              <a:rPr lang="es-MX" sz="1400" dirty="0">
                <a:solidFill>
                  <a:schemeClr val="bg1"/>
                </a:solidFill>
                <a:effectLst/>
                <a:ea typeface="Calibri" panose="020F0502020204030204" pitchFamily="34" charset="0"/>
                <a:cs typeface="Times New Roman" panose="02020603050405020304" pitchFamily="18" charset="0"/>
              </a:rPr>
            </a:br>
            <a:r>
              <a:rPr lang="es-MX" sz="1400" dirty="0">
                <a:solidFill>
                  <a:schemeClr val="bg1"/>
                </a:solidFill>
                <a:ea typeface="Calibri" panose="020F0502020204030204" pitchFamily="34" charset="0"/>
                <a:cs typeface="Times New Roman" panose="02020603050405020304" pitchFamily="18" charset="0"/>
              </a:rPr>
              <a:t>5</a:t>
            </a:r>
            <a:r>
              <a:rPr lang="es-MX" sz="1400" dirty="0">
                <a:solidFill>
                  <a:schemeClr val="bg1"/>
                </a:solidFill>
                <a:effectLst/>
                <a:ea typeface="Calibri" panose="020F0502020204030204" pitchFamily="34" charset="0"/>
                <a:cs typeface="Times New Roman" panose="02020603050405020304" pitchFamily="18" charset="0"/>
              </a:rPr>
              <a:t>. </a:t>
            </a:r>
            <a:r>
              <a:rPr lang="es-419" sz="1400" b="1" dirty="0">
                <a:solidFill>
                  <a:schemeClr val="bg1"/>
                </a:solidFill>
                <a:effectLst/>
                <a:ea typeface="Calibri" panose="020F0502020204030204" pitchFamily="34" charset="0"/>
                <a:cs typeface="Times New Roman" panose="02020603050405020304" pitchFamily="18" charset="0"/>
              </a:rPr>
              <a:t>Aumenta las conversiones: </a:t>
            </a:r>
            <a:r>
              <a:rPr lang="es-419" sz="1400" dirty="0">
                <a:solidFill>
                  <a:schemeClr val="bg1"/>
                </a:solidFill>
                <a:effectLst/>
                <a:ea typeface="Calibri" panose="020F0502020204030204" pitchFamily="34" charset="0"/>
                <a:cs typeface="Times New Roman" panose="02020603050405020304" pitchFamily="18" charset="0"/>
              </a:rPr>
              <a:t>puede mejorar las conversiones y ventas de un sitio web, ya que los usuarios que hacen clic en los anuncios son más propensos a realizar una acción en el sitio web.</a:t>
            </a:r>
            <a:endParaRPr lang="es-MX" sz="1400" dirty="0">
              <a:solidFill>
                <a:schemeClr val="bg1"/>
              </a:solidFill>
            </a:endParaRPr>
          </a:p>
        </p:txBody>
      </p:sp>
      <p:sp>
        <p:nvSpPr>
          <p:cNvPr id="7" name="CuadroTexto 6">
            <a:extLst>
              <a:ext uri="{FF2B5EF4-FFF2-40B4-BE49-F238E27FC236}">
                <a16:creationId xmlns:a16="http://schemas.microsoft.com/office/drawing/2014/main" id="{E4331AB9-80EB-4130-4DE7-B6FAADE7938F}"/>
              </a:ext>
            </a:extLst>
          </p:cNvPr>
          <p:cNvSpPr txBox="1"/>
          <p:nvPr/>
        </p:nvSpPr>
        <p:spPr>
          <a:xfrm>
            <a:off x="4879765" y="1989138"/>
            <a:ext cx="3474978" cy="1169551"/>
          </a:xfrm>
          <a:prstGeom prst="rect">
            <a:avLst/>
          </a:prstGeom>
          <a:noFill/>
        </p:spPr>
        <p:txBody>
          <a:bodyPr wrap="square">
            <a:spAutoFit/>
          </a:bodyPr>
          <a:lstStyle/>
          <a:p>
            <a:r>
              <a:rPr lang="es-MX" sz="1400" dirty="0">
                <a:solidFill>
                  <a:schemeClr val="bg1"/>
                </a:solidFill>
                <a:ea typeface="Calibri" panose="020F0502020204030204" pitchFamily="34" charset="0"/>
                <a:cs typeface="Times New Roman" panose="02020603050405020304" pitchFamily="18" charset="0"/>
              </a:rPr>
              <a:t>6</a:t>
            </a:r>
            <a:r>
              <a:rPr lang="es-MX" sz="1400" dirty="0">
                <a:solidFill>
                  <a:schemeClr val="bg1"/>
                </a:solidFill>
                <a:effectLst/>
                <a:ea typeface="Calibri" panose="020F0502020204030204" pitchFamily="34" charset="0"/>
                <a:cs typeface="Times New Roman" panose="02020603050405020304" pitchFamily="18" charset="0"/>
              </a:rPr>
              <a:t>. </a:t>
            </a:r>
            <a:r>
              <a:rPr lang="es-419" sz="1400" b="1" dirty="0">
                <a:solidFill>
                  <a:schemeClr val="bg1"/>
                </a:solidFill>
                <a:effectLst/>
                <a:ea typeface="Calibri" panose="020F0502020204030204" pitchFamily="34" charset="0"/>
                <a:cs typeface="Times New Roman" panose="02020603050405020304" pitchFamily="18" charset="0"/>
              </a:rPr>
              <a:t>Mejora la medición y el análisis: </a:t>
            </a:r>
            <a:r>
              <a:rPr lang="es-419" sz="1400" dirty="0">
                <a:solidFill>
                  <a:schemeClr val="bg1"/>
                </a:solidFill>
                <a:effectLst/>
                <a:ea typeface="Calibri" panose="020F0502020204030204" pitchFamily="34" charset="0"/>
                <a:cs typeface="Times New Roman" panose="02020603050405020304" pitchFamily="18" charset="0"/>
              </a:rPr>
              <a:t>proporciona herramientas de seguimiento y análisis para medir el éxito de una campaña publicitaria y realizar ajustes para mejorar su eficacia.</a:t>
            </a:r>
            <a:endParaRPr lang="es-MX" sz="1400" dirty="0">
              <a:solidFill>
                <a:schemeClr val="bg1"/>
              </a:solidFill>
            </a:endParaRPr>
          </a:p>
        </p:txBody>
      </p:sp>
      <p:pic>
        <p:nvPicPr>
          <p:cNvPr id="4" name="Imagen 3">
            <a:extLst>
              <a:ext uri="{FF2B5EF4-FFF2-40B4-BE49-F238E27FC236}">
                <a16:creationId xmlns:a16="http://schemas.microsoft.com/office/drawing/2014/main" id="{41DEC703-8506-62E4-02AD-DD9C80FDB67F}"/>
              </a:ext>
            </a:extLst>
          </p:cNvPr>
          <p:cNvPicPr>
            <a:picLocks noChangeAspect="1"/>
          </p:cNvPicPr>
          <p:nvPr/>
        </p:nvPicPr>
        <p:blipFill>
          <a:blip r:embed="rId2"/>
          <a:stretch>
            <a:fillRect/>
          </a:stretch>
        </p:blipFill>
        <p:spPr>
          <a:xfrm>
            <a:off x="6075741" y="3584843"/>
            <a:ext cx="1083026" cy="872757"/>
          </a:xfrm>
          <a:prstGeom prst="rect">
            <a:avLst/>
          </a:prstGeom>
        </p:spPr>
      </p:pic>
      <p:sp>
        <p:nvSpPr>
          <p:cNvPr id="2" name="CuadroTexto 1">
            <a:extLst>
              <a:ext uri="{FF2B5EF4-FFF2-40B4-BE49-F238E27FC236}">
                <a16:creationId xmlns:a16="http://schemas.microsoft.com/office/drawing/2014/main" id="{EC25E967-DAB0-F757-01DB-C82E915C5FD7}"/>
              </a:ext>
            </a:extLst>
          </p:cNvPr>
          <p:cNvSpPr txBox="1"/>
          <p:nvPr/>
        </p:nvSpPr>
        <p:spPr>
          <a:xfrm>
            <a:off x="709746" y="4618307"/>
            <a:ext cx="7183753" cy="1846659"/>
          </a:xfrm>
          <a:prstGeom prst="rect">
            <a:avLst/>
          </a:prstGeom>
          <a:noFill/>
        </p:spPr>
        <p:txBody>
          <a:bodyPr wrap="square" rtlCol="0">
            <a:spAutoFit/>
          </a:bodyPr>
          <a:lstStyle/>
          <a:p>
            <a:r>
              <a:rPr lang="es-419" sz="2400" dirty="0">
                <a:solidFill>
                  <a:schemeClr val="bg1"/>
                </a:solidFill>
                <a:ea typeface="Calibri" panose="020F0502020204030204" pitchFamily="34" charset="0"/>
                <a:cs typeface="Times New Roman" panose="02020603050405020304" pitchFamily="18" charset="0"/>
              </a:rPr>
              <a:t>Desv</a:t>
            </a:r>
            <a:r>
              <a:rPr lang="es-419" sz="2400" dirty="0">
                <a:solidFill>
                  <a:schemeClr val="bg1"/>
                </a:solidFill>
                <a:effectLst/>
                <a:ea typeface="Calibri" panose="020F0502020204030204" pitchFamily="34" charset="0"/>
                <a:cs typeface="Times New Roman" panose="02020603050405020304" pitchFamily="18" charset="0"/>
              </a:rPr>
              <a:t>entajas</a:t>
            </a:r>
          </a:p>
          <a:p>
            <a:endParaRPr lang="es-419" sz="2400" dirty="0">
              <a:solidFill>
                <a:schemeClr val="bg1"/>
              </a:solidFill>
              <a:effectLst/>
              <a:ea typeface="Calibri" panose="020F0502020204030204" pitchFamily="34" charset="0"/>
              <a:cs typeface="Times New Roman" panose="02020603050405020304" pitchFamily="18" charset="0"/>
            </a:endParaRPr>
          </a:p>
          <a:p>
            <a:r>
              <a:rPr lang="es-MX" sz="1400" dirty="0">
                <a:solidFill>
                  <a:schemeClr val="bg1"/>
                </a:solidFill>
                <a:effectLst/>
                <a:ea typeface="Calibri" panose="020F0502020204030204" pitchFamily="34" charset="0"/>
                <a:cs typeface="Times New Roman" panose="02020603050405020304" pitchFamily="18" charset="0"/>
              </a:rPr>
              <a:t>Los resultados </a:t>
            </a:r>
            <a:r>
              <a:rPr lang="es-MX" sz="1400" b="1" dirty="0">
                <a:solidFill>
                  <a:schemeClr val="bg1"/>
                </a:solidFill>
                <a:effectLst/>
                <a:ea typeface="Calibri" panose="020F0502020204030204" pitchFamily="34" charset="0"/>
                <a:cs typeface="Times New Roman" panose="02020603050405020304" pitchFamily="18" charset="0"/>
              </a:rPr>
              <a:t>dependen de la inversión, </a:t>
            </a:r>
            <a:r>
              <a:rPr lang="es-MX" sz="1400" dirty="0">
                <a:solidFill>
                  <a:schemeClr val="bg1"/>
                </a:solidFill>
                <a:effectLst/>
                <a:ea typeface="Calibri" panose="020F0502020204030204" pitchFamily="34" charset="0"/>
                <a:cs typeface="Times New Roman" panose="02020603050405020304" pitchFamily="18" charset="0"/>
              </a:rPr>
              <a:t>si se destina poco presupuesto puede que no se vea un impacto importante. Sin embargo, si está bien realizado, tiene un alto retorno de inversión (ROI).</a:t>
            </a:r>
            <a:br>
              <a:rPr lang="es-MX" sz="2400" dirty="0">
                <a:solidFill>
                  <a:schemeClr val="bg1"/>
                </a:solidFill>
                <a:effectLst/>
                <a:ea typeface="Calibri" panose="020F0502020204030204" pitchFamily="34" charset="0"/>
                <a:cs typeface="Times New Roman" panose="02020603050405020304" pitchFamily="18" charset="0"/>
              </a:rPr>
            </a:br>
            <a:endParaRPr lang="es-MX" sz="2400" dirty="0">
              <a:solidFill>
                <a:schemeClr val="bg1"/>
              </a:solidFill>
            </a:endParaRPr>
          </a:p>
        </p:txBody>
      </p:sp>
    </p:spTree>
    <p:extLst>
      <p:ext uri="{BB962C8B-B14F-4D97-AF65-F5344CB8AC3E}">
        <p14:creationId xmlns:p14="http://schemas.microsoft.com/office/powerpoint/2010/main" val="983537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6" y="1754278"/>
            <a:ext cx="396140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Inspírate</a:t>
            </a:r>
            <a:endParaRPr lang="es-MX" sz="3600"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A1C969C4-81E4-7AAA-8B02-D5F6FA39317E}"/>
              </a:ext>
            </a:extLst>
          </p:cNvPr>
          <p:cNvSpPr txBox="1"/>
          <p:nvPr/>
        </p:nvSpPr>
        <p:spPr>
          <a:xfrm>
            <a:off x="5436135" y="5047836"/>
            <a:ext cx="3474978" cy="954107"/>
          </a:xfrm>
          <a:prstGeom prst="rect">
            <a:avLst/>
          </a:prstGeom>
          <a:noFill/>
        </p:spPr>
        <p:txBody>
          <a:bodyPr wrap="square">
            <a:spAutoFit/>
          </a:bodyPr>
          <a:lstStyle/>
          <a:p>
            <a:endParaRPr lang="es-MX" sz="1400" dirty="0">
              <a:solidFill>
                <a:schemeClr val="bg1"/>
              </a:solidFill>
              <a:latin typeface="Corbel" panose="020B0503020204020204" pitchFamily="34" charset="0"/>
            </a:endParaRPr>
          </a:p>
          <a:p>
            <a:r>
              <a:rPr lang="es-MX" sz="1400" dirty="0">
                <a:solidFill>
                  <a:schemeClr val="bg1"/>
                </a:solidFill>
                <a:latin typeface="Corbel" panose="020B0503020204020204" pitchFamily="34" charset="0"/>
              </a:rPr>
              <a:t>Al finalizar:</a:t>
            </a:r>
          </a:p>
          <a:p>
            <a:r>
              <a:rPr lang="es-MX" sz="1400" dirty="0">
                <a:solidFill>
                  <a:schemeClr val="bg1"/>
                </a:solidFill>
                <a:latin typeface="Corbel" panose="020B0503020204020204" pitchFamily="34" charset="0"/>
              </a:rPr>
              <a:t>Reflexiona sobre la importancia de una campaña de SEM.</a:t>
            </a: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6" y="2370180"/>
            <a:ext cx="3474978" cy="2677656"/>
          </a:xfrm>
          <a:prstGeom prst="rect">
            <a:avLst/>
          </a:prstGeom>
          <a:noFill/>
        </p:spPr>
        <p:txBody>
          <a:bodyPr wrap="square">
            <a:spAutoFit/>
          </a:bodyPr>
          <a:lstStyle/>
          <a:p>
            <a:r>
              <a:rPr lang="es-MX" sz="1400" dirty="0">
                <a:solidFill>
                  <a:srgbClr val="00524C"/>
                </a:solidFill>
              </a:rPr>
              <a:t>Investiga el caso de éxito de una campaña </a:t>
            </a:r>
            <a:r>
              <a:rPr lang="es-MX" sz="1400" dirty="0">
                <a:solidFill>
                  <a:srgbClr val="01514A"/>
                </a:solidFill>
              </a:rPr>
              <a:t>publicitaria de Google </a:t>
            </a:r>
            <a:r>
              <a:rPr lang="es-MX" sz="1400" dirty="0" err="1">
                <a:solidFill>
                  <a:srgbClr val="01514A"/>
                </a:solidFill>
              </a:rPr>
              <a:t>Ads</a:t>
            </a:r>
            <a:r>
              <a:rPr lang="es-MX" sz="1400" dirty="0">
                <a:solidFill>
                  <a:srgbClr val="01514A"/>
                </a:solidFill>
              </a:rPr>
              <a:t> para una empresa o producto.</a:t>
            </a:r>
          </a:p>
          <a:p>
            <a:endParaRPr lang="es-MX" sz="1400" dirty="0">
              <a:solidFill>
                <a:srgbClr val="01514A"/>
              </a:solidFill>
            </a:endParaRPr>
          </a:p>
          <a:p>
            <a:r>
              <a:rPr lang="es-MX" sz="1400" dirty="0">
                <a:solidFill>
                  <a:srgbClr val="01514A"/>
                </a:solidFill>
              </a:rPr>
              <a:t>Identifica los siguientes elementos:</a:t>
            </a:r>
          </a:p>
          <a:p>
            <a:endParaRPr lang="es-MX" sz="1400" dirty="0">
              <a:solidFill>
                <a:srgbClr val="01514A"/>
              </a:solidFill>
            </a:endParaRPr>
          </a:p>
          <a:p>
            <a:pPr marL="342900" indent="-342900" algn="l">
              <a:buClr>
                <a:srgbClr val="03C7BE"/>
              </a:buClr>
              <a:buFont typeface="+mj-lt"/>
              <a:buAutoNum type="arabicPeriod"/>
            </a:pPr>
            <a:r>
              <a:rPr lang="es-MX" sz="1400" i="0" dirty="0">
                <a:solidFill>
                  <a:srgbClr val="01514A"/>
                </a:solidFill>
                <a:effectLst/>
              </a:rPr>
              <a:t>Objetivo de la campaña </a:t>
            </a:r>
          </a:p>
          <a:p>
            <a:pPr marL="342900" indent="-342900" algn="l">
              <a:buClr>
                <a:srgbClr val="03C7BE"/>
              </a:buClr>
              <a:buFont typeface="+mj-lt"/>
              <a:buAutoNum type="arabicPeriod"/>
            </a:pPr>
            <a:r>
              <a:rPr lang="es-MX" sz="1400" i="0" dirty="0">
                <a:solidFill>
                  <a:srgbClr val="01514A"/>
                </a:solidFill>
                <a:effectLst/>
              </a:rPr>
              <a:t>Selección de palabras clave </a:t>
            </a:r>
          </a:p>
          <a:p>
            <a:pPr marL="342900" indent="-342900" algn="l">
              <a:buClr>
                <a:srgbClr val="03C7BE"/>
              </a:buClr>
              <a:buFont typeface="+mj-lt"/>
              <a:buAutoNum type="arabicPeriod"/>
            </a:pPr>
            <a:r>
              <a:rPr lang="es-MX" sz="1400" i="0" dirty="0">
                <a:solidFill>
                  <a:srgbClr val="01514A"/>
                </a:solidFill>
                <a:effectLst/>
              </a:rPr>
              <a:t>Configuración de la campaña </a:t>
            </a:r>
          </a:p>
          <a:p>
            <a:pPr marL="342900" indent="-342900" algn="l">
              <a:buClr>
                <a:srgbClr val="03C7BE"/>
              </a:buClr>
              <a:buFont typeface="+mj-lt"/>
              <a:buAutoNum type="arabicPeriod"/>
            </a:pPr>
            <a:r>
              <a:rPr lang="es-MX" sz="1400" i="0" dirty="0">
                <a:solidFill>
                  <a:srgbClr val="01514A"/>
                </a:solidFill>
                <a:effectLst/>
              </a:rPr>
              <a:t>Diseño de los anuncios </a:t>
            </a:r>
          </a:p>
          <a:p>
            <a:pPr marL="342900" indent="-342900" algn="l">
              <a:buClr>
                <a:srgbClr val="03C7BE"/>
              </a:buClr>
              <a:buFont typeface="+mj-lt"/>
              <a:buAutoNum type="arabicPeriod"/>
            </a:pPr>
            <a:r>
              <a:rPr lang="es-MX" sz="1400" i="0" dirty="0">
                <a:solidFill>
                  <a:srgbClr val="01514A"/>
                </a:solidFill>
                <a:effectLst/>
              </a:rPr>
              <a:t>Presupuesto y oferta </a:t>
            </a:r>
          </a:p>
          <a:p>
            <a:pPr marL="342900" indent="-342900" algn="l">
              <a:buClr>
                <a:srgbClr val="03C7BE"/>
              </a:buClr>
              <a:buFont typeface="+mj-lt"/>
              <a:buAutoNum type="arabicPeriod"/>
            </a:pPr>
            <a:r>
              <a:rPr lang="es-MX" sz="1400" i="0" dirty="0">
                <a:solidFill>
                  <a:srgbClr val="01514A"/>
                </a:solidFill>
                <a:effectLst/>
              </a:rPr>
              <a:t>Seguimiento y análisis. </a:t>
            </a:r>
          </a:p>
        </p:txBody>
      </p:sp>
    </p:spTree>
    <p:extLst>
      <p:ext uri="{BB962C8B-B14F-4D97-AF65-F5344CB8AC3E}">
        <p14:creationId xmlns:p14="http://schemas.microsoft.com/office/powerpoint/2010/main" val="15665490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0B68545-14BC-822C-C280-C61659A30C2A}"/>
              </a:ext>
            </a:extLst>
          </p:cNvPr>
          <p:cNvPicPr>
            <a:picLocks noChangeAspect="1"/>
          </p:cNvPicPr>
          <p:nvPr/>
        </p:nvPicPr>
        <p:blipFill rotWithShape="1">
          <a:blip r:embed="rId2"/>
          <a:srcRect l="19004" r="53992"/>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6A69173D-65B6-CDF6-A1E6-BBFA7173D1B1}"/>
              </a:ext>
            </a:extLst>
          </p:cNvPr>
          <p:cNvSpPr txBox="1"/>
          <p:nvPr/>
        </p:nvSpPr>
        <p:spPr>
          <a:xfrm>
            <a:off x="709748" y="2359162"/>
            <a:ext cx="3474978" cy="3323987"/>
          </a:xfrm>
          <a:prstGeom prst="rect">
            <a:avLst/>
          </a:prstGeom>
          <a:noFill/>
        </p:spPr>
        <p:txBody>
          <a:bodyPr wrap="square">
            <a:spAutoFit/>
          </a:bodyPr>
          <a:lstStyle/>
          <a:p>
            <a:r>
              <a:rPr lang="es-MX" sz="1400" dirty="0">
                <a:solidFill>
                  <a:srgbClr val="00524C"/>
                </a:solidFill>
                <a:latin typeface="Corbel" panose="020B0503020204020204" pitchFamily="34" charset="0"/>
              </a:rPr>
              <a:t>La publicidad en línea cuenta con la ventaja de darnos una gran cantidad de información de los usuarios que ven la publicidad, junto con sus características.</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A final de cuentas, si lo que buscamos es que el usuario tome una acción con respecto a nuestra marca, es la opción ideal. </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Estas formas de comunicar el mensaje de nuestra marca han permitido que se haga un uso más eficiente del presupuesto de mercadotecnia, además de estar presentes en el momento adecuado cuando un cliente requiere información de nuestro producto.</a:t>
            </a:r>
          </a:p>
        </p:txBody>
      </p:sp>
      <p:sp>
        <p:nvSpPr>
          <p:cNvPr id="4" name="CuadroTexto 3">
            <a:extLst>
              <a:ext uri="{FF2B5EF4-FFF2-40B4-BE49-F238E27FC236}">
                <a16:creationId xmlns:a16="http://schemas.microsoft.com/office/drawing/2014/main" id="{04558EBB-1B4E-8429-3A7E-2306C2A1B2DA}"/>
              </a:ext>
            </a:extLst>
          </p:cNvPr>
          <p:cNvSpPr txBox="1"/>
          <p:nvPr/>
        </p:nvSpPr>
        <p:spPr>
          <a:xfrm>
            <a:off x="709746" y="1897497"/>
            <a:ext cx="3377511"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Momento adecuado</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4043517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305A7A0-1BBA-1CE5-3ED2-164739C6DF54}"/>
              </a:ext>
            </a:extLst>
          </p:cNvPr>
          <p:cNvSpPr txBox="1"/>
          <p:nvPr/>
        </p:nvSpPr>
        <p:spPr>
          <a:xfrm>
            <a:off x="602428" y="2869200"/>
            <a:ext cx="4475181" cy="1015663"/>
          </a:xfrm>
          <a:prstGeom prst="rect">
            <a:avLst/>
          </a:prstGeom>
          <a:noFill/>
        </p:spPr>
        <p:txBody>
          <a:bodyPr wrap="square">
            <a:spAutoFit/>
          </a:bodyPr>
          <a:lstStyle/>
          <a:p>
            <a:pPr marL="171450" indent="-171450">
              <a:buClr>
                <a:srgbClr val="03C7BE"/>
              </a:buClr>
              <a:buFont typeface="Courier New" panose="02070309020205020404" pitchFamily="49" charset="0"/>
              <a:buChar char="o"/>
            </a:pPr>
            <a:r>
              <a:rPr lang="es-MX" sz="1200" dirty="0">
                <a:solidFill>
                  <a:schemeClr val="bg1"/>
                </a:solidFill>
              </a:rPr>
              <a:t>HubSpot. (2023). </a:t>
            </a:r>
            <a:r>
              <a:rPr lang="es-MX" sz="1200" i="1" dirty="0" err="1">
                <a:solidFill>
                  <a:schemeClr val="bg1"/>
                </a:solidFill>
              </a:rPr>
              <a:t>The</a:t>
            </a:r>
            <a:r>
              <a:rPr lang="es-MX" sz="1200" i="1" dirty="0">
                <a:solidFill>
                  <a:schemeClr val="bg1"/>
                </a:solidFill>
              </a:rPr>
              <a:t> Ultimate Guide </a:t>
            </a:r>
            <a:r>
              <a:rPr lang="es-MX" sz="1200" i="1" dirty="0" err="1">
                <a:solidFill>
                  <a:schemeClr val="bg1"/>
                </a:solidFill>
              </a:rPr>
              <a:t>to</a:t>
            </a:r>
            <a:r>
              <a:rPr lang="es-MX" sz="1200" i="1" dirty="0">
                <a:solidFill>
                  <a:schemeClr val="bg1"/>
                </a:solidFill>
              </a:rPr>
              <a:t> SEO in 2023.</a:t>
            </a:r>
            <a:r>
              <a:rPr lang="es-MX" sz="1200" dirty="0">
                <a:solidFill>
                  <a:schemeClr val="bg1"/>
                </a:solidFill>
              </a:rPr>
              <a:t> Recuperado de https://blog.hubspot.com/marketing/seo</a:t>
            </a:r>
          </a:p>
          <a:p>
            <a:pPr marL="171450" indent="-171450">
              <a:buClr>
                <a:srgbClr val="03C7BE"/>
              </a:buClr>
              <a:buFont typeface="Courier New" panose="02070309020205020404" pitchFamily="49" charset="0"/>
              <a:buChar char="o"/>
            </a:pPr>
            <a:endParaRPr lang="es-MX" sz="1200" dirty="0">
              <a:solidFill>
                <a:schemeClr val="bg1"/>
              </a:solidFill>
            </a:endParaRPr>
          </a:p>
          <a:p>
            <a:pPr marL="171450" indent="-171450">
              <a:buClr>
                <a:srgbClr val="03C7BE"/>
              </a:buClr>
              <a:buFont typeface="Courier New" panose="02070309020205020404" pitchFamily="49" charset="0"/>
              <a:buChar char="o"/>
            </a:pPr>
            <a:r>
              <a:rPr lang="es-MX" sz="1200" dirty="0">
                <a:solidFill>
                  <a:schemeClr val="bg1"/>
                </a:solidFill>
              </a:rPr>
              <a:t>Santos, D. (2023). Qué es el SEM, para qué sirve y cómo funciona. Recuperado de https://blog.hubspot.es/marketing/que-es-sem </a:t>
            </a:r>
          </a:p>
        </p:txBody>
      </p:sp>
    </p:spTree>
    <p:extLst>
      <p:ext uri="{BB962C8B-B14F-4D97-AF65-F5344CB8AC3E}">
        <p14:creationId xmlns:p14="http://schemas.microsoft.com/office/powerpoint/2010/main" val="646947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550918"/>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9</a:t>
            </a:r>
          </a:p>
          <a:p>
            <a:pPr algn="ctr"/>
            <a:r>
              <a:rPr lang="es-MX" sz="2000" dirty="0">
                <a:solidFill>
                  <a:srgbClr val="03C7BE"/>
                </a:solidFill>
                <a:latin typeface="Corbel" panose="020B0503020204020204" pitchFamily="34" charset="0"/>
              </a:rPr>
              <a:t>SEO</a:t>
            </a:r>
          </a:p>
        </p:txBody>
      </p:sp>
      <p:sp>
        <p:nvSpPr>
          <p:cNvPr id="2" name="CuadroTexto 1">
            <a:extLst>
              <a:ext uri="{FF2B5EF4-FFF2-40B4-BE49-F238E27FC236}">
                <a16:creationId xmlns:a16="http://schemas.microsoft.com/office/drawing/2014/main" id="{86D6A4DD-3FF7-CF47-16CC-F6D1283C4E13}"/>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1 </a:t>
            </a:r>
            <a:r>
              <a:rPr lang="es-MX" sz="2000" dirty="0">
                <a:solidFill>
                  <a:schemeClr val="bg1"/>
                </a:solidFill>
                <a:latin typeface="Corbel" panose="020B0503020204020204" pitchFamily="34" charset="0"/>
              </a:rPr>
              <a:t>/ Semana 4</a:t>
            </a:r>
          </a:p>
        </p:txBody>
      </p:sp>
    </p:spTree>
    <p:extLst>
      <p:ext uri="{BB962C8B-B14F-4D97-AF65-F5344CB8AC3E}">
        <p14:creationId xmlns:p14="http://schemas.microsoft.com/office/powerpoint/2010/main" val="1706365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8">
            <a:extLst>
              <a:ext uri="{FF2B5EF4-FFF2-40B4-BE49-F238E27FC236}">
                <a16:creationId xmlns:a16="http://schemas.microsoft.com/office/drawing/2014/main" id="{B9BF964E-23EF-E933-2D3F-8D66D432B0E6}"/>
              </a:ext>
            </a:extLst>
          </p:cNvPr>
          <p:cNvSpPr txBox="1"/>
          <p:nvPr/>
        </p:nvSpPr>
        <p:spPr>
          <a:xfrm>
            <a:off x="840796" y="5002461"/>
            <a:ext cx="3116317" cy="1077218"/>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r>
              <a:rPr lang="es-MX" sz="1600" b="1" kern="0" dirty="0">
                <a:solidFill>
                  <a:schemeClr val="bg1"/>
                </a:solidFill>
                <a:latin typeface="Corbel" panose="020B0503020204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https://youtu.be/zmGogSbH5FQ</a:t>
            </a:r>
            <a:endParaRPr lang="es-MX" sz="1600" b="1" kern="0" dirty="0">
              <a:solidFill>
                <a:schemeClr val="bg1"/>
              </a:solidFill>
              <a:latin typeface="Corbel" panose="020B0503020204020204" pitchFamily="34" charset="0"/>
              <a:ea typeface="Times New Roman" panose="02020603050405020304" pitchFamily="18" charset="0"/>
              <a:cs typeface="Times New Roman" panose="02020603050405020304" pitchFamily="18" charset="0"/>
            </a:endParaRPr>
          </a:p>
          <a:p>
            <a:pPr algn="ctr" defTabSz="914400"/>
            <a:endParaRPr lang="es-MX" sz="1600" b="1" kern="0" dirty="0">
              <a:solidFill>
                <a:schemeClr val="bg1"/>
              </a:solidFill>
              <a:latin typeface="Corbel" panose="020B0503020204020204" pitchFamily="34" charset="0"/>
              <a:ea typeface="Times New Roman" panose="02020603050405020304" pitchFamily="18" charset="0"/>
              <a:cs typeface="Times New Roman" panose="02020603050405020304" pitchFamily="18" charset="0"/>
            </a:endParaRPr>
          </a:p>
          <a:p>
            <a:pPr algn="ctr" defTabSz="914400"/>
            <a:endParaRPr lang="es-MX" sz="1600" b="1" kern="0" dirty="0">
              <a:solidFill>
                <a:schemeClr val="bg1"/>
              </a:solidFill>
              <a:latin typeface="Corbel" panose="020B0503020204020204" pitchFamily="34" charset="0"/>
              <a:ea typeface="Times New Roman" panose="02020603050405020304" pitchFamily="18" charset="0"/>
              <a:cs typeface="Times New Roman" panose="02020603050405020304" pitchFamily="18" charset="0"/>
            </a:endParaRPr>
          </a:p>
          <a:p>
            <a:pPr algn="ctr" defTabSz="914400"/>
            <a:endParaRPr lang="es-MX" sz="1600" b="1" kern="0" dirty="0">
              <a:solidFill>
                <a:schemeClr val="bg1"/>
              </a:solidFill>
              <a:latin typeface="Corbel" panose="020B0503020204020204" pitchFamily="34" charset="0"/>
              <a:ea typeface="Times New Roman" panose="02020603050405020304" pitchFamily="18" charset="0"/>
              <a:cs typeface="Times New Roman" panose="02020603050405020304" pitchFamily="18" charset="0"/>
            </a:endParaRPr>
          </a:p>
        </p:txBody>
      </p:sp>
      <p:pic>
        <p:nvPicPr>
          <p:cNvPr id="4" name="Imagen 3">
            <a:hlinkClick r:id="rId2"/>
            <a:extLst>
              <a:ext uri="{FF2B5EF4-FFF2-40B4-BE49-F238E27FC236}">
                <a16:creationId xmlns:a16="http://schemas.microsoft.com/office/drawing/2014/main" id="{A87D3733-3C9B-2CAB-F567-63908501E8C0}"/>
              </a:ext>
            </a:extLst>
          </p:cNvPr>
          <p:cNvPicPr>
            <a:picLocks noChangeAspect="1"/>
          </p:cNvPicPr>
          <p:nvPr/>
        </p:nvPicPr>
        <p:blipFill>
          <a:blip r:embed="rId3"/>
          <a:srcRect/>
          <a:stretch/>
        </p:blipFill>
        <p:spPr>
          <a:xfrm>
            <a:off x="5435055" y="4770179"/>
            <a:ext cx="749102" cy="749102"/>
          </a:xfrm>
          <a:prstGeom prst="rect">
            <a:avLst/>
          </a:prstGeom>
        </p:spPr>
      </p:pic>
    </p:spTree>
    <p:extLst>
      <p:ext uri="{BB962C8B-B14F-4D97-AF65-F5344CB8AC3E}">
        <p14:creationId xmlns:p14="http://schemas.microsoft.com/office/powerpoint/2010/main" val="1759728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356261"/>
            <a:ext cx="3474978" cy="3754874"/>
          </a:xfrm>
          <a:prstGeom prst="rect">
            <a:avLst/>
          </a:prstGeom>
          <a:noFill/>
        </p:spPr>
        <p:txBody>
          <a:bodyPr wrap="square">
            <a:spAutoFit/>
          </a:bodyPr>
          <a:lstStyle/>
          <a:p>
            <a:r>
              <a:rPr lang="es-MX" sz="1400" dirty="0">
                <a:solidFill>
                  <a:srgbClr val="00524C"/>
                </a:solidFill>
                <a:latin typeface="Corbel" panose="020B0503020204020204" pitchFamily="34" charset="0"/>
              </a:rPr>
              <a:t>La razón de ser de Google y de todos los motores de búsqueda, es indexar la información disponible en la Web para que los usuarios encuentren lo que necesitan rápidamente, a través de un criterio de búsqueda - palabras clave (HubSpot, 2019). </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Una vez que el buscador te muestra los resultados, seguramente no pasas de la primera página, por esto es muy importante que nuestro sitio Web o cualquier propiedad digital que estemos utilizando en la estrategia digital, esté diseñada de manera óptima para que aparezca en los primeros resultados de la búsqueda del target. A esto le llamamos Optimización de Motores de </a:t>
            </a:r>
            <a:r>
              <a:rPr lang="es-MX" sz="1400" spc="-30" dirty="0">
                <a:solidFill>
                  <a:srgbClr val="00524C"/>
                </a:solidFill>
                <a:latin typeface="Corbel" panose="020B0503020204020204" pitchFamily="34" charset="0"/>
              </a:rPr>
              <a:t>Búsqueda o SEO (Search Engine Optimization).</a:t>
            </a:r>
          </a:p>
        </p:txBody>
      </p:sp>
      <p:sp>
        <p:nvSpPr>
          <p:cNvPr id="3" name="CuadroTexto 2">
            <a:extLst>
              <a:ext uri="{FF2B5EF4-FFF2-40B4-BE49-F238E27FC236}">
                <a16:creationId xmlns:a16="http://schemas.microsoft.com/office/drawing/2014/main" id="{6D232577-4B05-B3C2-72B4-09954DC9383F}"/>
              </a:ext>
            </a:extLst>
          </p:cNvPr>
          <p:cNvSpPr txBox="1"/>
          <p:nvPr/>
        </p:nvSpPr>
        <p:spPr>
          <a:xfrm>
            <a:off x="709747" y="1894596"/>
            <a:ext cx="2514600"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Optimización</a:t>
            </a:r>
            <a:endParaRPr lang="es-MX" sz="3600" dirty="0">
              <a:solidFill>
                <a:srgbClr val="00524C"/>
              </a:solidFill>
              <a:latin typeface="Corbel" panose="020B0503020204020204" pitchFamily="34" charset="0"/>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a:blip r:embed="rId3"/>
          <a:srcRect l="30802" r="30802"/>
          <a:stretch/>
        </p:blipFill>
        <p:spPr>
          <a:xfrm>
            <a:off x="5184775" y="-2901"/>
            <a:ext cx="3959225" cy="6860901"/>
          </a:xfrm>
          <a:prstGeom prst="rect">
            <a:avLst/>
          </a:prstGeom>
        </p:spPr>
      </p:pic>
    </p:spTree>
    <p:extLst>
      <p:ext uri="{BB962C8B-B14F-4D97-AF65-F5344CB8AC3E}">
        <p14:creationId xmlns:p14="http://schemas.microsoft.com/office/powerpoint/2010/main" val="20943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a:extLst>
              <a:ext uri="{FF2B5EF4-FFF2-40B4-BE49-F238E27FC236}">
                <a16:creationId xmlns:a16="http://schemas.microsoft.com/office/drawing/2014/main" id="{C5ABEB3C-88FE-D28F-F02E-39622F568AD7}"/>
              </a:ext>
            </a:extLst>
          </p:cNvPr>
          <p:cNvSpPr/>
          <p:nvPr/>
        </p:nvSpPr>
        <p:spPr>
          <a:xfrm>
            <a:off x="3784850" y="0"/>
            <a:ext cx="5359150" cy="2341418"/>
          </a:xfrm>
          <a:prstGeom prst="rect">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a:blip r:embed="rId2"/>
          <a:srcRect l="32230" r="32230"/>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7" name="Grupo 6">
            <a:extLst>
              <a:ext uri="{FF2B5EF4-FFF2-40B4-BE49-F238E27FC236}">
                <a16:creationId xmlns:a16="http://schemas.microsoft.com/office/drawing/2014/main" id="{BC9B0ED4-464F-8411-AAF1-D4BB8F29496C}"/>
              </a:ext>
            </a:extLst>
          </p:cNvPr>
          <p:cNvGrpSpPr/>
          <p:nvPr/>
        </p:nvGrpSpPr>
        <p:grpSpPr>
          <a:xfrm>
            <a:off x="-678873" y="0"/>
            <a:ext cx="452524" cy="3153536"/>
            <a:chOff x="-678873" y="0"/>
            <a:chExt cx="452524" cy="3153536"/>
          </a:xfrm>
        </p:grpSpPr>
        <p:sp>
          <p:nvSpPr>
            <p:cNvPr id="9" name="Rectángulo 8">
              <a:extLst>
                <a:ext uri="{FF2B5EF4-FFF2-40B4-BE49-F238E27FC236}">
                  <a16:creationId xmlns:a16="http://schemas.microsoft.com/office/drawing/2014/main" id="{D4AEA56E-4619-890E-6C6B-D1AB74CACBB6}"/>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ángulo 9">
              <a:extLst>
                <a:ext uri="{FF2B5EF4-FFF2-40B4-BE49-F238E27FC236}">
                  <a16:creationId xmlns:a16="http://schemas.microsoft.com/office/drawing/2014/main" id="{B4EC594F-804E-67DE-FA46-6DB82DAD3EDA}"/>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ángulo 10">
              <a:extLst>
                <a:ext uri="{FF2B5EF4-FFF2-40B4-BE49-F238E27FC236}">
                  <a16:creationId xmlns:a16="http://schemas.microsoft.com/office/drawing/2014/main" id="{D3188D6B-88C3-7A44-4EE6-E1FF09DA90CF}"/>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 name="Rectángulo 11">
              <a:extLst>
                <a:ext uri="{FF2B5EF4-FFF2-40B4-BE49-F238E27FC236}">
                  <a16:creationId xmlns:a16="http://schemas.microsoft.com/office/drawing/2014/main" id="{1C7C99C4-AADD-02CB-CF6F-FBDE1E1F917B}"/>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Rectángulo 12">
              <a:extLst>
                <a:ext uri="{FF2B5EF4-FFF2-40B4-BE49-F238E27FC236}">
                  <a16:creationId xmlns:a16="http://schemas.microsoft.com/office/drawing/2014/main" id="{93314D4B-EA5A-2C38-6619-C92E51B0661C}"/>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sp>
        <p:nvSpPr>
          <p:cNvPr id="3" name="CuadroTexto 2">
            <a:extLst>
              <a:ext uri="{FF2B5EF4-FFF2-40B4-BE49-F238E27FC236}">
                <a16:creationId xmlns:a16="http://schemas.microsoft.com/office/drawing/2014/main" id="{56320740-63D2-A624-D8A0-FDCF8543C935}"/>
              </a:ext>
            </a:extLst>
          </p:cNvPr>
          <p:cNvSpPr txBox="1"/>
          <p:nvPr/>
        </p:nvSpPr>
        <p:spPr>
          <a:xfrm>
            <a:off x="4227498" y="809159"/>
            <a:ext cx="4529044" cy="738664"/>
          </a:xfrm>
          <a:prstGeom prst="rect">
            <a:avLst/>
          </a:prstGeom>
          <a:noFill/>
        </p:spPr>
        <p:txBody>
          <a:bodyPr wrap="square">
            <a:spAutoFit/>
          </a:bodyPr>
          <a:lstStyle/>
          <a:p>
            <a:r>
              <a:rPr lang="es-MX" sz="1400" dirty="0">
                <a:solidFill>
                  <a:schemeClr val="bg1"/>
                </a:solidFill>
                <a:effectLst/>
                <a:ea typeface="Times New Roman" panose="02020603050405020304" pitchFamily="18" charset="0"/>
                <a:cs typeface="Times New Roman" panose="02020603050405020304" pitchFamily="18" charset="0"/>
              </a:rPr>
              <a:t>De acuerdo con HubSpot (2019), en general requerimos de </a:t>
            </a:r>
            <a:r>
              <a:rPr lang="es-MX" sz="1400" b="1" dirty="0">
                <a:solidFill>
                  <a:schemeClr val="bg1"/>
                </a:solidFill>
                <a:effectLst/>
                <a:ea typeface="Times New Roman" panose="02020603050405020304" pitchFamily="18" charset="0"/>
                <a:cs typeface="Times New Roman" panose="02020603050405020304" pitchFamily="18" charset="0"/>
              </a:rPr>
              <a:t>tres aspectos fundamentales </a:t>
            </a:r>
            <a:r>
              <a:rPr lang="es-MX" sz="1400" dirty="0">
                <a:solidFill>
                  <a:schemeClr val="bg1"/>
                </a:solidFill>
                <a:effectLst/>
                <a:ea typeface="Times New Roman" panose="02020603050405020304" pitchFamily="18" charset="0"/>
                <a:cs typeface="Times New Roman" panose="02020603050405020304" pitchFamily="18" charset="0"/>
              </a:rPr>
              <a:t>para el posicionamiento en </a:t>
            </a:r>
            <a:r>
              <a:rPr lang="es-MX" sz="1400" spc="-20" dirty="0">
                <a:solidFill>
                  <a:schemeClr val="bg1"/>
                </a:solidFill>
                <a:effectLst/>
                <a:ea typeface="Times New Roman" panose="02020603050405020304" pitchFamily="18" charset="0"/>
                <a:cs typeface="Times New Roman" panose="02020603050405020304" pitchFamily="18" charset="0"/>
              </a:rPr>
              <a:t>la página de resultados (SERP – </a:t>
            </a:r>
            <a:r>
              <a:rPr lang="es-MX" sz="1400" spc="-20" dirty="0" err="1">
                <a:solidFill>
                  <a:schemeClr val="bg1"/>
                </a:solidFill>
                <a:effectLst/>
                <a:ea typeface="Times New Roman" panose="02020603050405020304" pitchFamily="18" charset="0"/>
                <a:cs typeface="Times New Roman" panose="02020603050405020304" pitchFamily="18" charset="0"/>
              </a:rPr>
              <a:t>Search</a:t>
            </a:r>
            <a:r>
              <a:rPr lang="es-MX" sz="1400" spc="-20" dirty="0">
                <a:solidFill>
                  <a:schemeClr val="bg1"/>
                </a:solidFill>
                <a:effectLst/>
                <a:ea typeface="Times New Roman" panose="02020603050405020304" pitchFamily="18" charset="0"/>
                <a:cs typeface="Times New Roman" panose="02020603050405020304" pitchFamily="18" charset="0"/>
              </a:rPr>
              <a:t> </a:t>
            </a:r>
            <a:r>
              <a:rPr lang="es-MX" sz="1400" spc="-20" dirty="0" err="1">
                <a:solidFill>
                  <a:schemeClr val="bg1"/>
                </a:solidFill>
                <a:effectLst/>
                <a:ea typeface="Times New Roman" panose="02020603050405020304" pitchFamily="18" charset="0"/>
                <a:cs typeface="Times New Roman" panose="02020603050405020304" pitchFamily="18" charset="0"/>
              </a:rPr>
              <a:t>Engine</a:t>
            </a:r>
            <a:r>
              <a:rPr lang="es-MX" sz="1400" spc="-20" dirty="0">
                <a:solidFill>
                  <a:schemeClr val="bg1"/>
                </a:solidFill>
                <a:effectLst/>
                <a:ea typeface="Times New Roman" panose="02020603050405020304" pitchFamily="18" charset="0"/>
                <a:cs typeface="Times New Roman" panose="02020603050405020304" pitchFamily="18" charset="0"/>
              </a:rPr>
              <a:t> </a:t>
            </a:r>
            <a:r>
              <a:rPr lang="es-MX" sz="1400" spc="-20" dirty="0" err="1">
                <a:solidFill>
                  <a:schemeClr val="bg1"/>
                </a:solidFill>
                <a:effectLst/>
                <a:ea typeface="Times New Roman" panose="02020603050405020304" pitchFamily="18" charset="0"/>
                <a:cs typeface="Times New Roman" panose="02020603050405020304" pitchFamily="18" charset="0"/>
              </a:rPr>
              <a:t>Results</a:t>
            </a:r>
            <a:r>
              <a:rPr lang="es-MX" sz="1400" spc="-20" dirty="0">
                <a:solidFill>
                  <a:schemeClr val="bg1"/>
                </a:solidFill>
                <a:effectLst/>
                <a:ea typeface="Times New Roman" panose="02020603050405020304" pitchFamily="18" charset="0"/>
                <a:cs typeface="Times New Roman" panose="02020603050405020304" pitchFamily="18" charset="0"/>
              </a:rPr>
              <a:t> Page):</a:t>
            </a:r>
          </a:p>
        </p:txBody>
      </p:sp>
      <p:sp>
        <p:nvSpPr>
          <p:cNvPr id="16" name="CuadroTexto 15">
            <a:extLst>
              <a:ext uri="{FF2B5EF4-FFF2-40B4-BE49-F238E27FC236}">
                <a16:creationId xmlns:a16="http://schemas.microsoft.com/office/drawing/2014/main" id="{BED274EA-038E-C2D8-FC72-19EA56EA058C}"/>
              </a:ext>
            </a:extLst>
          </p:cNvPr>
          <p:cNvSpPr txBox="1"/>
          <p:nvPr/>
        </p:nvSpPr>
        <p:spPr>
          <a:xfrm>
            <a:off x="4227498" y="2701012"/>
            <a:ext cx="4529044" cy="2462213"/>
          </a:xfrm>
          <a:prstGeom prst="rect">
            <a:avLst/>
          </a:prstGeom>
          <a:noFill/>
        </p:spPr>
        <p:txBody>
          <a:bodyPr wrap="square">
            <a:spAutoFit/>
          </a:bodyPr>
          <a:lstStyle/>
          <a:p>
            <a:pPr marL="342900" indent="-342900">
              <a:buClr>
                <a:srgbClr val="03C7BE"/>
              </a:buClr>
              <a:buFont typeface="+mj-lt"/>
              <a:buAutoNum type="arabicPeriod"/>
            </a:pPr>
            <a:r>
              <a:rPr lang="es-MX" sz="1400" b="1" dirty="0">
                <a:solidFill>
                  <a:srgbClr val="01514A"/>
                </a:solidFill>
                <a:effectLst/>
                <a:ea typeface="Times New Roman" panose="02020603050405020304" pitchFamily="18" charset="0"/>
                <a:cs typeface="Times New Roman" panose="02020603050405020304" pitchFamily="18" charset="0"/>
              </a:rPr>
              <a:t>Mejorar el descubrimiento: </a:t>
            </a:r>
            <a:r>
              <a:rPr lang="es-MX" sz="1400" dirty="0">
                <a:solidFill>
                  <a:srgbClr val="01514A"/>
                </a:solidFill>
                <a:effectLst/>
                <a:ea typeface="Times New Roman" panose="02020603050405020304" pitchFamily="18" charset="0"/>
                <a:cs typeface="Times New Roman" panose="02020603050405020304" pitchFamily="18" charset="0"/>
              </a:rPr>
              <a:t>consiste en que los </a:t>
            </a:r>
            <a:r>
              <a:rPr lang="es-MX" sz="1400" dirty="0" err="1">
                <a:solidFill>
                  <a:srgbClr val="01514A"/>
                </a:solidFill>
                <a:effectLst/>
                <a:ea typeface="Times New Roman" panose="02020603050405020304" pitchFamily="18" charset="0"/>
                <a:cs typeface="Times New Roman" panose="02020603050405020304" pitchFamily="18" charset="0"/>
              </a:rPr>
              <a:t>bots</a:t>
            </a:r>
            <a:r>
              <a:rPr lang="es-MX" sz="1400" dirty="0">
                <a:solidFill>
                  <a:srgbClr val="01514A"/>
                </a:solidFill>
                <a:effectLst/>
                <a:ea typeface="Times New Roman" panose="02020603050405020304" pitchFamily="18" charset="0"/>
                <a:cs typeface="Times New Roman" panose="02020603050405020304" pitchFamily="18" charset="0"/>
              </a:rPr>
              <a:t> te encuentren a través del contenido del sitio Web.</a:t>
            </a:r>
          </a:p>
          <a:p>
            <a:pPr marL="342900" indent="-342900">
              <a:buClr>
                <a:srgbClr val="03C7BE"/>
              </a:buClr>
              <a:buFont typeface="+mj-lt"/>
              <a:buAutoNum type="arabicPeriod"/>
            </a:pPr>
            <a:r>
              <a:rPr lang="es-MX" sz="1400" b="1" dirty="0">
                <a:solidFill>
                  <a:srgbClr val="01514A"/>
                </a:solidFill>
                <a:effectLst/>
                <a:ea typeface="Times New Roman" panose="02020603050405020304" pitchFamily="18" charset="0"/>
                <a:cs typeface="Times New Roman" panose="02020603050405020304" pitchFamily="18" charset="0"/>
              </a:rPr>
              <a:t>Relevancia: </a:t>
            </a:r>
            <a:r>
              <a:rPr lang="es-MX" sz="1400" dirty="0">
                <a:solidFill>
                  <a:srgbClr val="01514A"/>
                </a:solidFill>
                <a:effectLst/>
                <a:ea typeface="Times New Roman" panose="02020603050405020304" pitchFamily="18" charset="0"/>
                <a:cs typeface="Times New Roman" panose="02020603050405020304" pitchFamily="18" charset="0"/>
              </a:rPr>
              <a:t>una vez que el </a:t>
            </a:r>
            <a:r>
              <a:rPr lang="es-MX" sz="1400" dirty="0" err="1">
                <a:solidFill>
                  <a:srgbClr val="01514A"/>
                </a:solidFill>
                <a:effectLst/>
                <a:ea typeface="Times New Roman" panose="02020603050405020304" pitchFamily="18" charset="0"/>
                <a:cs typeface="Times New Roman" panose="02020603050405020304" pitchFamily="18" charset="0"/>
              </a:rPr>
              <a:t>bot</a:t>
            </a:r>
            <a:r>
              <a:rPr lang="es-MX" sz="1400" dirty="0">
                <a:solidFill>
                  <a:srgbClr val="01514A"/>
                </a:solidFill>
                <a:effectLst/>
                <a:ea typeface="Times New Roman" panose="02020603050405020304" pitchFamily="18" charset="0"/>
                <a:cs typeface="Times New Roman" panose="02020603050405020304" pitchFamily="18" charset="0"/>
              </a:rPr>
              <a:t> descubre tu contenido, analiza la relevancia de este para el usuario que busca información.</a:t>
            </a:r>
          </a:p>
          <a:p>
            <a:pPr marL="342900" indent="-342900">
              <a:buClr>
                <a:srgbClr val="03C7BE"/>
              </a:buClr>
              <a:buFont typeface="+mj-lt"/>
              <a:buAutoNum type="arabicPeriod"/>
            </a:pPr>
            <a:r>
              <a:rPr lang="es-MX" sz="1400" b="1" dirty="0">
                <a:solidFill>
                  <a:srgbClr val="01514A"/>
                </a:solidFill>
                <a:effectLst/>
                <a:ea typeface="Times New Roman" panose="02020603050405020304" pitchFamily="18" charset="0"/>
                <a:cs typeface="Times New Roman" panose="02020603050405020304" pitchFamily="18" charset="0"/>
              </a:rPr>
              <a:t>Autoridad: </a:t>
            </a:r>
            <a:r>
              <a:rPr lang="es-MX" sz="1400" dirty="0">
                <a:solidFill>
                  <a:srgbClr val="01514A"/>
                </a:solidFill>
                <a:effectLst/>
                <a:ea typeface="Times New Roman" panose="02020603050405020304" pitchFamily="18" charset="0"/>
                <a:cs typeface="Times New Roman" panose="02020603050405020304" pitchFamily="18" charset="0"/>
              </a:rPr>
              <a:t>significa que sea creíble, esto se logra a través de links conectados, historia del sitio, reputación en la Web, entre otros factores.</a:t>
            </a:r>
          </a:p>
          <a:p>
            <a:pPr>
              <a:buClr>
                <a:srgbClr val="03C7BE"/>
              </a:buClr>
            </a:pPr>
            <a:endParaRPr lang="es-MX" sz="1400" dirty="0">
              <a:solidFill>
                <a:srgbClr val="01514A"/>
              </a:solidFill>
              <a:effectLst/>
              <a:ea typeface="Times New Roman" panose="02020603050405020304" pitchFamily="18" charset="0"/>
              <a:cs typeface="Times New Roman" panose="02020603050405020304" pitchFamily="18" charset="0"/>
            </a:endParaRPr>
          </a:p>
          <a:p>
            <a:pPr>
              <a:buClr>
                <a:srgbClr val="03C7BE"/>
              </a:buClr>
            </a:pPr>
            <a:r>
              <a:rPr lang="es-MX" sz="1400" dirty="0">
                <a:solidFill>
                  <a:srgbClr val="01514A"/>
                </a:solidFill>
                <a:effectLst/>
                <a:ea typeface="Times New Roman" panose="02020603050405020304" pitchFamily="18" charset="0"/>
                <a:cs typeface="Times New Roman" panose="02020603050405020304" pitchFamily="18" charset="0"/>
              </a:rPr>
              <a:t>Esto no nos cuesta dinero, solamente requerimos de un buen diseño y calidad en la información. </a:t>
            </a:r>
            <a:endParaRPr lang="es-MX" sz="1400" dirty="0">
              <a:solidFill>
                <a:srgbClr val="01514A"/>
              </a:solidFill>
            </a:endParaRPr>
          </a:p>
        </p:txBody>
      </p:sp>
    </p:spTree>
    <p:extLst>
      <p:ext uri="{BB962C8B-B14F-4D97-AF65-F5344CB8AC3E}">
        <p14:creationId xmlns:p14="http://schemas.microsoft.com/office/powerpoint/2010/main" val="2215364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4E783B-EAFA-535B-AA5C-8905C510CFC4}"/>
              </a:ext>
            </a:extLst>
          </p:cNvPr>
          <p:cNvSpPr txBox="1"/>
          <p:nvPr/>
        </p:nvSpPr>
        <p:spPr>
          <a:xfrm>
            <a:off x="709748" y="2836240"/>
            <a:ext cx="3474978" cy="1384995"/>
          </a:xfrm>
          <a:prstGeom prst="rect">
            <a:avLst/>
          </a:prstGeom>
          <a:noFill/>
        </p:spPr>
        <p:txBody>
          <a:bodyPr wrap="square">
            <a:spAutoFit/>
          </a:bodyPr>
          <a:lstStyle/>
          <a:p>
            <a:r>
              <a:rPr lang="es-MX" sz="1400" dirty="0">
                <a:solidFill>
                  <a:srgbClr val="01514A"/>
                </a:solidFill>
                <a:effectLst/>
                <a:ea typeface="Times New Roman" panose="02020603050405020304" pitchFamily="18" charset="0"/>
                <a:cs typeface="Times New Roman" panose="02020603050405020304" pitchFamily="18" charset="0"/>
              </a:rPr>
              <a:t>Google Analytics es una herramienta gratuita de análisis web de Google que permite a los propietarios de sitios web y aplicaciones móviles recopilar y analizar datos sobre el tráfico y el comportamiento de los usuarios en su sitio web o aplicación.</a:t>
            </a:r>
            <a:endParaRPr lang="es-MX" sz="1400" dirty="0">
              <a:solidFill>
                <a:srgbClr val="01514A"/>
              </a:solidFill>
            </a:endParaRPr>
          </a:p>
        </p:txBody>
      </p:sp>
      <p:sp>
        <p:nvSpPr>
          <p:cNvPr id="3" name="CuadroTexto 2">
            <a:extLst>
              <a:ext uri="{FF2B5EF4-FFF2-40B4-BE49-F238E27FC236}">
                <a16:creationId xmlns:a16="http://schemas.microsoft.com/office/drawing/2014/main" id="{0D82DCBB-A623-1193-1319-97C769E19BC7}"/>
              </a:ext>
            </a:extLst>
          </p:cNvPr>
          <p:cNvSpPr txBox="1"/>
          <p:nvPr/>
        </p:nvSpPr>
        <p:spPr>
          <a:xfrm>
            <a:off x="709746" y="2374575"/>
            <a:ext cx="3862253" cy="461665"/>
          </a:xfrm>
          <a:prstGeom prst="rect">
            <a:avLst/>
          </a:prstGeom>
          <a:noFill/>
        </p:spPr>
        <p:txBody>
          <a:bodyPr wrap="square" rtlCol="0">
            <a:spAutoFit/>
          </a:bodyPr>
          <a:lstStyle/>
          <a:p>
            <a:r>
              <a:rPr lang="es-MX" sz="2400" dirty="0">
                <a:solidFill>
                  <a:srgbClr val="01514A"/>
                </a:solidFill>
                <a:effectLst/>
                <a:latin typeface="+mj-lt"/>
                <a:ea typeface="Times New Roman" panose="02020603050405020304" pitchFamily="18" charset="0"/>
                <a:cs typeface="Times New Roman" panose="02020603050405020304" pitchFamily="18" charset="0"/>
              </a:rPr>
              <a:t>Medición y estrategias</a:t>
            </a:r>
            <a:endParaRPr lang="es-MX" sz="2400" dirty="0">
              <a:solidFill>
                <a:srgbClr val="01514A"/>
              </a:solidFill>
              <a:latin typeface="+mj-lt"/>
            </a:endParaRPr>
          </a:p>
        </p:txBody>
      </p:sp>
      <p:pic>
        <p:nvPicPr>
          <p:cNvPr id="4" name="Imagen 3">
            <a:extLst>
              <a:ext uri="{FF2B5EF4-FFF2-40B4-BE49-F238E27FC236}">
                <a16:creationId xmlns:a16="http://schemas.microsoft.com/office/drawing/2014/main" id="{77184966-4242-334F-153D-DA2601EC3DCD}"/>
              </a:ext>
            </a:extLst>
          </p:cNvPr>
          <p:cNvPicPr>
            <a:picLocks noChangeAspect="1"/>
          </p:cNvPicPr>
          <p:nvPr/>
        </p:nvPicPr>
        <p:blipFill rotWithShape="1">
          <a:blip r:embed="rId2"/>
          <a:srcRect l="42358" r="19170"/>
          <a:stretch/>
        </p:blipFill>
        <p:spPr>
          <a:xfrm>
            <a:off x="5186449" y="0"/>
            <a:ext cx="3957551" cy="6858000"/>
          </a:xfrm>
          <a:prstGeom prst="rect">
            <a:avLst/>
          </a:prstGeom>
        </p:spPr>
      </p:pic>
    </p:spTree>
    <p:extLst>
      <p:ext uri="{BB962C8B-B14F-4D97-AF65-F5344CB8AC3E}">
        <p14:creationId xmlns:p14="http://schemas.microsoft.com/office/powerpoint/2010/main" val="160129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a:extLst>
              <a:ext uri="{FF2B5EF4-FFF2-40B4-BE49-F238E27FC236}">
                <a16:creationId xmlns:a16="http://schemas.microsoft.com/office/drawing/2014/main" id="{C5ABEB3C-88FE-D28F-F02E-39622F568AD7}"/>
              </a:ext>
            </a:extLst>
          </p:cNvPr>
          <p:cNvSpPr/>
          <p:nvPr/>
        </p:nvSpPr>
        <p:spPr>
          <a:xfrm>
            <a:off x="3784850" y="0"/>
            <a:ext cx="5359150" cy="2341418"/>
          </a:xfrm>
          <a:prstGeom prst="rect">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2246" r="50000"/>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7" name="Grupo 6">
            <a:extLst>
              <a:ext uri="{FF2B5EF4-FFF2-40B4-BE49-F238E27FC236}">
                <a16:creationId xmlns:a16="http://schemas.microsoft.com/office/drawing/2014/main" id="{BC9B0ED4-464F-8411-AAF1-D4BB8F29496C}"/>
              </a:ext>
            </a:extLst>
          </p:cNvPr>
          <p:cNvGrpSpPr/>
          <p:nvPr/>
        </p:nvGrpSpPr>
        <p:grpSpPr>
          <a:xfrm>
            <a:off x="-678873" y="0"/>
            <a:ext cx="452524" cy="3153536"/>
            <a:chOff x="-678873" y="0"/>
            <a:chExt cx="452524" cy="3153536"/>
          </a:xfrm>
        </p:grpSpPr>
        <p:sp>
          <p:nvSpPr>
            <p:cNvPr id="9" name="Rectángulo 8">
              <a:extLst>
                <a:ext uri="{FF2B5EF4-FFF2-40B4-BE49-F238E27FC236}">
                  <a16:creationId xmlns:a16="http://schemas.microsoft.com/office/drawing/2014/main" id="{D4AEA56E-4619-890E-6C6B-D1AB74CACBB6}"/>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ángulo 9">
              <a:extLst>
                <a:ext uri="{FF2B5EF4-FFF2-40B4-BE49-F238E27FC236}">
                  <a16:creationId xmlns:a16="http://schemas.microsoft.com/office/drawing/2014/main" id="{B4EC594F-804E-67DE-FA46-6DB82DAD3EDA}"/>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ángulo 10">
              <a:extLst>
                <a:ext uri="{FF2B5EF4-FFF2-40B4-BE49-F238E27FC236}">
                  <a16:creationId xmlns:a16="http://schemas.microsoft.com/office/drawing/2014/main" id="{D3188D6B-88C3-7A44-4EE6-E1FF09DA90CF}"/>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 name="Rectángulo 11">
              <a:extLst>
                <a:ext uri="{FF2B5EF4-FFF2-40B4-BE49-F238E27FC236}">
                  <a16:creationId xmlns:a16="http://schemas.microsoft.com/office/drawing/2014/main" id="{1C7C99C4-AADD-02CB-CF6F-FBDE1E1F917B}"/>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Rectángulo 12">
              <a:extLst>
                <a:ext uri="{FF2B5EF4-FFF2-40B4-BE49-F238E27FC236}">
                  <a16:creationId xmlns:a16="http://schemas.microsoft.com/office/drawing/2014/main" id="{93314D4B-EA5A-2C38-6619-C92E51B0661C}"/>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sp>
        <p:nvSpPr>
          <p:cNvPr id="3" name="CuadroTexto 2">
            <a:extLst>
              <a:ext uri="{FF2B5EF4-FFF2-40B4-BE49-F238E27FC236}">
                <a16:creationId xmlns:a16="http://schemas.microsoft.com/office/drawing/2014/main" id="{56320740-63D2-A624-D8A0-FDCF8543C935}"/>
              </a:ext>
            </a:extLst>
          </p:cNvPr>
          <p:cNvSpPr txBox="1"/>
          <p:nvPr/>
        </p:nvSpPr>
        <p:spPr>
          <a:xfrm>
            <a:off x="4227498" y="900440"/>
            <a:ext cx="4529044" cy="523220"/>
          </a:xfrm>
          <a:prstGeom prst="rect">
            <a:avLst/>
          </a:prstGeom>
          <a:noFill/>
        </p:spPr>
        <p:txBody>
          <a:bodyPr wrap="square">
            <a:spAutoFit/>
          </a:bodyPr>
          <a:lstStyle/>
          <a:p>
            <a:r>
              <a:rPr lang="es-MX" sz="1400" dirty="0">
                <a:solidFill>
                  <a:schemeClr val="bg1"/>
                </a:solidFill>
                <a:effectLst/>
                <a:ea typeface="Times New Roman" panose="02020603050405020304" pitchFamily="18" charset="0"/>
                <a:cs typeface="Times New Roman" panose="02020603050405020304" pitchFamily="18" charset="0"/>
              </a:rPr>
              <a:t>Para medir el desempeño de una estrategia en Google Analytics, puedes seguir los siguientes pasos.</a:t>
            </a:r>
            <a:endParaRPr lang="es-MX" sz="1400" dirty="0">
              <a:solidFill>
                <a:schemeClr val="bg1"/>
              </a:solidFill>
            </a:endParaRPr>
          </a:p>
        </p:txBody>
      </p:sp>
      <p:sp>
        <p:nvSpPr>
          <p:cNvPr id="16" name="CuadroTexto 15">
            <a:extLst>
              <a:ext uri="{FF2B5EF4-FFF2-40B4-BE49-F238E27FC236}">
                <a16:creationId xmlns:a16="http://schemas.microsoft.com/office/drawing/2014/main" id="{BED274EA-038E-C2D8-FC72-19EA56EA058C}"/>
              </a:ext>
            </a:extLst>
          </p:cNvPr>
          <p:cNvSpPr txBox="1"/>
          <p:nvPr/>
        </p:nvSpPr>
        <p:spPr>
          <a:xfrm>
            <a:off x="4227498" y="3061306"/>
            <a:ext cx="4529044" cy="2462213"/>
          </a:xfrm>
          <a:prstGeom prst="rect">
            <a:avLst/>
          </a:prstGeom>
          <a:noFill/>
        </p:spPr>
        <p:txBody>
          <a:bodyPr wrap="square">
            <a:spAutoFit/>
          </a:bodyPr>
          <a:lstStyle/>
          <a:p>
            <a:pPr marL="342900" indent="-342900">
              <a:buClr>
                <a:srgbClr val="03C7BE"/>
              </a:buClr>
              <a:buFont typeface="+mj-lt"/>
              <a:buAutoNum type="arabicPeriod"/>
            </a:pPr>
            <a:r>
              <a:rPr lang="es-MX" sz="1400" b="1" dirty="0">
                <a:solidFill>
                  <a:srgbClr val="01514A"/>
                </a:solidFill>
                <a:effectLst/>
                <a:ea typeface="Times New Roman" panose="02020603050405020304" pitchFamily="18" charset="0"/>
                <a:cs typeface="Times New Roman" panose="02020603050405020304" pitchFamily="18" charset="0"/>
              </a:rPr>
              <a:t>Configura tus objetivos: </a:t>
            </a:r>
            <a:r>
              <a:rPr lang="es-MX" sz="1400" dirty="0">
                <a:solidFill>
                  <a:srgbClr val="01514A"/>
                </a:solidFill>
                <a:effectLst/>
                <a:ea typeface="Times New Roman" panose="02020603050405020304" pitchFamily="18" charset="0"/>
                <a:cs typeface="Times New Roman" panose="02020603050405020304" pitchFamily="18" charset="0"/>
              </a:rPr>
              <a:t>antes de comenzar a medir, es importante que establezcas los objetivos específicos que deseas lograr con tu estrategia. Por ejemplo, si estás promocionando un producto, tu objetivo podría ser aumentar las ventas en un 20%.</a:t>
            </a:r>
            <a:br>
              <a:rPr lang="es-MX" sz="1400" dirty="0">
                <a:solidFill>
                  <a:srgbClr val="01514A"/>
                </a:solidFill>
                <a:effectLst/>
                <a:ea typeface="Calibri" panose="020F0502020204030204" pitchFamily="34" charset="0"/>
                <a:cs typeface="Times New Roman" panose="02020603050405020304" pitchFamily="18" charset="0"/>
              </a:rPr>
            </a:br>
            <a:endParaRPr lang="es-MX" sz="1400" b="1"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a:pPr>
            <a:r>
              <a:rPr lang="es-MX" sz="1400" b="1" dirty="0">
                <a:solidFill>
                  <a:srgbClr val="01514A"/>
                </a:solidFill>
                <a:effectLst/>
                <a:ea typeface="Times New Roman" panose="02020603050405020304" pitchFamily="18" charset="0"/>
                <a:cs typeface="Times New Roman" panose="02020603050405020304" pitchFamily="18" charset="0"/>
              </a:rPr>
              <a:t>Configura Google Analytics: </a:t>
            </a:r>
            <a:r>
              <a:rPr lang="es-MX" sz="1400" dirty="0">
                <a:solidFill>
                  <a:srgbClr val="01514A"/>
                </a:solidFill>
                <a:ea typeface="Times New Roman" panose="02020603050405020304" pitchFamily="18" charset="0"/>
                <a:cs typeface="Times New Roman" panose="02020603050405020304" pitchFamily="18" charset="0"/>
              </a:rPr>
              <a:t>a</a:t>
            </a:r>
            <a:r>
              <a:rPr lang="es-MX" sz="1400" dirty="0">
                <a:solidFill>
                  <a:srgbClr val="01514A"/>
                </a:solidFill>
                <a:effectLst/>
                <a:ea typeface="Times New Roman" panose="02020603050405020304" pitchFamily="18" charset="0"/>
                <a:cs typeface="Times New Roman" panose="02020603050405020304" pitchFamily="18" charset="0"/>
              </a:rPr>
              <a:t>segúrate de que tu sitio web o aplicación esté configurado correctamente en Google Analytics. Esto incluye agregar el código de seguimiento a tu sitio web o aplicación y configurar los objetivos que deseas medir.</a:t>
            </a:r>
            <a:endParaRPr lang="es-MX" sz="1400" dirty="0">
              <a:solidFill>
                <a:srgbClr val="01514A"/>
              </a:solidFill>
            </a:endParaRPr>
          </a:p>
        </p:txBody>
      </p:sp>
    </p:spTree>
    <p:extLst>
      <p:ext uri="{BB962C8B-B14F-4D97-AF65-F5344CB8AC3E}">
        <p14:creationId xmlns:p14="http://schemas.microsoft.com/office/powerpoint/2010/main" val="2814591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D40A1D3-9C92-88A2-85A0-6008027CFE48}"/>
              </a:ext>
            </a:extLst>
          </p:cNvPr>
          <p:cNvSpPr txBox="1"/>
          <p:nvPr/>
        </p:nvSpPr>
        <p:spPr>
          <a:xfrm>
            <a:off x="709748" y="1219475"/>
            <a:ext cx="3474978" cy="5262979"/>
          </a:xfrm>
          <a:prstGeom prst="rect">
            <a:avLst/>
          </a:prstGeom>
          <a:noFill/>
        </p:spPr>
        <p:txBody>
          <a:bodyPr wrap="square">
            <a:spAutoFit/>
          </a:bodyPr>
          <a:lstStyle/>
          <a:p>
            <a:pPr marL="342900" indent="-342900">
              <a:buClr>
                <a:srgbClr val="03C7BE"/>
              </a:buClr>
              <a:buFont typeface="+mj-lt"/>
              <a:buAutoNum type="arabicPeriod" startAt="3"/>
            </a:pPr>
            <a:r>
              <a:rPr lang="es-MX" sz="1400" b="1" dirty="0">
                <a:solidFill>
                  <a:srgbClr val="01514A"/>
                </a:solidFill>
                <a:effectLst/>
                <a:ea typeface="Times New Roman" panose="02020603050405020304" pitchFamily="18" charset="0"/>
                <a:cs typeface="Times New Roman" panose="02020603050405020304" pitchFamily="18" charset="0"/>
              </a:rPr>
              <a:t>Realiza un seguimiento de las métricas clave: </a:t>
            </a:r>
            <a:r>
              <a:rPr lang="es-MX" sz="1400" dirty="0">
                <a:solidFill>
                  <a:srgbClr val="01514A"/>
                </a:solidFill>
                <a:effectLst/>
                <a:ea typeface="Times New Roman" panose="02020603050405020304" pitchFamily="18" charset="0"/>
                <a:cs typeface="Times New Roman" panose="02020603050405020304" pitchFamily="18" charset="0"/>
              </a:rPr>
              <a:t>utiliza las métricas de Google Analytics para medir el rendimiento de tu estrategia. Algunas métricas clave pueden incluir el número de visitantes, el tiempo de permanencia en el sitio web, la tasa de rebote, la tasa de conversión y los ingresos generados.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startAt="3"/>
            </a:pPr>
            <a:r>
              <a:rPr lang="es-MX" sz="1400" b="1" dirty="0">
                <a:solidFill>
                  <a:srgbClr val="01514A"/>
                </a:solidFill>
                <a:effectLst/>
                <a:ea typeface="Times New Roman" panose="02020603050405020304" pitchFamily="18" charset="0"/>
                <a:cs typeface="Times New Roman" panose="02020603050405020304" pitchFamily="18" charset="0"/>
              </a:rPr>
              <a:t>Analiza los informes: </a:t>
            </a:r>
            <a:r>
              <a:rPr lang="es-MX" sz="1400" dirty="0">
                <a:solidFill>
                  <a:srgbClr val="01514A"/>
                </a:solidFill>
                <a:effectLst/>
                <a:ea typeface="Times New Roman" panose="02020603050405020304" pitchFamily="18" charset="0"/>
                <a:cs typeface="Times New Roman" panose="02020603050405020304" pitchFamily="18" charset="0"/>
              </a:rPr>
              <a:t>Google Analytics te proporcionará informes detallados sobre el rendimiento de tu estrategia. Analiza estos informes para identificar áreas donde puedes mejorar y ajustar tu estrategia en consecuencia.</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pPr marL="342900" indent="-342900">
              <a:buClr>
                <a:srgbClr val="03C7BE"/>
              </a:buClr>
              <a:buFont typeface="+mj-lt"/>
              <a:buAutoNum type="arabicPeriod" startAt="3"/>
            </a:pPr>
            <a:r>
              <a:rPr lang="es-MX" sz="1400" b="1" dirty="0">
                <a:solidFill>
                  <a:srgbClr val="01514A"/>
                </a:solidFill>
                <a:effectLst/>
                <a:ea typeface="Times New Roman" panose="02020603050405020304" pitchFamily="18" charset="0"/>
                <a:cs typeface="Times New Roman" panose="02020603050405020304" pitchFamily="18" charset="0"/>
              </a:rPr>
              <a:t>Realiza un seguimiento continuo: </a:t>
            </a:r>
            <a:r>
              <a:rPr lang="es-MX" sz="1400" dirty="0">
                <a:solidFill>
                  <a:srgbClr val="01514A"/>
                </a:solidFill>
                <a:effectLst/>
                <a:ea typeface="Times New Roman" panose="02020603050405020304" pitchFamily="18" charset="0"/>
                <a:cs typeface="Times New Roman" panose="02020603050405020304" pitchFamily="18" charset="0"/>
              </a:rPr>
              <a:t>es importante realizar un seguimiento continuo del rendimiento de tu estrategia. Utiliza los informes de Google Analytics para monitorear el rendimiento y hacer ajustes según sea necesario.</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ndParaRPr>
          </a:p>
        </p:txBody>
      </p:sp>
      <p:pic>
        <p:nvPicPr>
          <p:cNvPr id="2" name="Imagen 1">
            <a:extLst>
              <a:ext uri="{FF2B5EF4-FFF2-40B4-BE49-F238E27FC236}">
                <a16:creationId xmlns:a16="http://schemas.microsoft.com/office/drawing/2014/main" id="{EFF5AADB-EBC9-FC2A-A3D5-8CA06365439F}"/>
              </a:ext>
            </a:extLst>
          </p:cNvPr>
          <p:cNvPicPr>
            <a:picLocks noChangeAspect="1"/>
          </p:cNvPicPr>
          <p:nvPr/>
        </p:nvPicPr>
        <p:blipFill rotWithShape="1">
          <a:blip r:embed="rId2"/>
          <a:srcRect l="20140" r="41388"/>
          <a:stretch/>
        </p:blipFill>
        <p:spPr>
          <a:xfrm>
            <a:off x="5184775" y="-2901"/>
            <a:ext cx="3959225" cy="6860901"/>
          </a:xfrm>
          <a:prstGeom prst="rect">
            <a:avLst/>
          </a:prstGeom>
        </p:spPr>
      </p:pic>
    </p:spTree>
    <p:extLst>
      <p:ext uri="{BB962C8B-B14F-4D97-AF65-F5344CB8AC3E}">
        <p14:creationId xmlns:p14="http://schemas.microsoft.com/office/powerpoint/2010/main" val="3443126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4103" r="51405"/>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 name="CuadroTexto 2">
            <a:extLst>
              <a:ext uri="{FF2B5EF4-FFF2-40B4-BE49-F238E27FC236}">
                <a16:creationId xmlns:a16="http://schemas.microsoft.com/office/drawing/2014/main" id="{E8E6C94A-A72D-E575-C271-EB80A12F7871}"/>
              </a:ext>
            </a:extLst>
          </p:cNvPr>
          <p:cNvSpPr txBox="1"/>
          <p:nvPr/>
        </p:nvSpPr>
        <p:spPr>
          <a:xfrm>
            <a:off x="4848566" y="1683301"/>
            <a:ext cx="3907975" cy="4401205"/>
          </a:xfrm>
          <a:prstGeom prst="rect">
            <a:avLst/>
          </a:prstGeom>
          <a:noFill/>
        </p:spPr>
        <p:txBody>
          <a:bodyPr wrap="square">
            <a:spAutoFit/>
          </a:bodyPr>
          <a:lstStyle/>
          <a:p>
            <a:r>
              <a:rPr lang="es-419" sz="1400" b="1" dirty="0">
                <a:effectLst/>
                <a:ea typeface="Calibri" panose="020F0502020204030204" pitchFamily="34" charset="0"/>
                <a:cs typeface="Times New Roman" panose="02020603050405020304" pitchFamily="18" charset="0"/>
              </a:rPr>
              <a:t>Aumento del tráfico orgánico: </a:t>
            </a:r>
            <a:r>
              <a:rPr lang="es-419" sz="1400" dirty="0">
                <a:effectLst/>
                <a:ea typeface="Calibri" panose="020F0502020204030204" pitchFamily="34" charset="0"/>
                <a:cs typeface="Times New Roman" panose="02020603050405020304" pitchFamily="18" charset="0"/>
              </a:rPr>
              <a:t>el SEO ayuda a </a:t>
            </a:r>
            <a:r>
              <a:rPr lang="es-419" sz="1400" spc="-30" dirty="0">
                <a:effectLst/>
                <a:ea typeface="Calibri" panose="020F0502020204030204" pitchFamily="34" charset="0"/>
                <a:cs typeface="Times New Roman" panose="02020603050405020304" pitchFamily="18" charset="0"/>
              </a:rPr>
              <a:t>mejorar la posición de un sitio web en los resultados </a:t>
            </a:r>
            <a:r>
              <a:rPr lang="es-419" sz="1400" dirty="0">
                <a:effectLst/>
                <a:ea typeface="Calibri" panose="020F0502020204030204" pitchFamily="34" charset="0"/>
                <a:cs typeface="Times New Roman" panose="02020603050405020304" pitchFamily="18" charset="0"/>
              </a:rPr>
              <a:t>de búsqueda y, por lo tanto, aumenta el tráfico orgánico.</a:t>
            </a:r>
            <a:br>
              <a:rPr lang="es-MX" sz="1400" dirty="0">
                <a:effectLst/>
                <a:ea typeface="Calibri" panose="020F0502020204030204" pitchFamily="34" charset="0"/>
                <a:cs typeface="Times New Roman" panose="02020603050405020304" pitchFamily="18" charset="0"/>
              </a:rPr>
            </a:br>
            <a:r>
              <a:rPr lang="es-419" sz="1400" dirty="0">
                <a:effectLst/>
                <a:ea typeface="Calibri" panose="020F0502020204030204" pitchFamily="34" charset="0"/>
                <a:cs typeface="Times New Roman" panose="02020603050405020304" pitchFamily="18" charset="0"/>
              </a:rPr>
              <a:t> </a:t>
            </a:r>
            <a:br>
              <a:rPr lang="es-MX" sz="1400" dirty="0">
                <a:effectLst/>
                <a:ea typeface="Calibri" panose="020F0502020204030204" pitchFamily="34" charset="0"/>
                <a:cs typeface="Times New Roman" panose="02020603050405020304" pitchFamily="18" charset="0"/>
              </a:rPr>
            </a:br>
            <a:r>
              <a:rPr lang="es-419" sz="1400" b="1" dirty="0">
                <a:effectLst/>
                <a:ea typeface="Calibri" panose="020F0502020204030204" pitchFamily="34" charset="0"/>
                <a:cs typeface="Times New Roman" panose="02020603050405020304" pitchFamily="18" charset="0"/>
              </a:rPr>
              <a:t>Mejora de la visibilidad y la reputación en línea: </a:t>
            </a:r>
            <a:r>
              <a:rPr lang="es-419" sz="1400" spc="-30" dirty="0">
                <a:effectLst/>
                <a:ea typeface="Calibri" panose="020F0502020204030204" pitchFamily="34" charset="0"/>
                <a:cs typeface="Times New Roman" panose="02020603050405020304" pitchFamily="18" charset="0"/>
              </a:rPr>
              <a:t>al aparecer en los primeros resultados de búsqueda, </a:t>
            </a:r>
            <a:r>
              <a:rPr lang="es-419" sz="1400" dirty="0">
                <a:effectLst/>
                <a:ea typeface="Calibri" panose="020F0502020204030204" pitchFamily="34" charset="0"/>
                <a:cs typeface="Times New Roman" panose="02020603050405020304" pitchFamily="18" charset="0"/>
              </a:rPr>
              <a:t>las empresas pueden mejorar su visibilidad y reputación en línea.</a:t>
            </a:r>
            <a:br>
              <a:rPr lang="es-MX" sz="1400" dirty="0">
                <a:effectLst/>
                <a:ea typeface="Calibri" panose="020F0502020204030204" pitchFamily="34" charset="0"/>
                <a:cs typeface="Times New Roman" panose="02020603050405020304" pitchFamily="18" charset="0"/>
              </a:rPr>
            </a:br>
            <a:r>
              <a:rPr lang="es-419" sz="1400" dirty="0">
                <a:effectLst/>
                <a:ea typeface="Calibri" panose="020F0502020204030204" pitchFamily="34" charset="0"/>
                <a:cs typeface="Times New Roman" panose="02020603050405020304" pitchFamily="18" charset="0"/>
              </a:rPr>
              <a:t> </a:t>
            </a:r>
            <a:br>
              <a:rPr lang="es-MX" sz="1400" dirty="0">
                <a:effectLst/>
                <a:ea typeface="Calibri" panose="020F0502020204030204" pitchFamily="34" charset="0"/>
                <a:cs typeface="Times New Roman" panose="02020603050405020304" pitchFamily="18" charset="0"/>
              </a:rPr>
            </a:br>
            <a:r>
              <a:rPr lang="es-419" sz="1400" b="1" dirty="0">
                <a:effectLst/>
                <a:ea typeface="Calibri" panose="020F0502020204030204" pitchFamily="34" charset="0"/>
                <a:cs typeface="Times New Roman" panose="02020603050405020304" pitchFamily="18" charset="0"/>
              </a:rPr>
              <a:t>Mayor retorno de inversión: </a:t>
            </a:r>
            <a:r>
              <a:rPr lang="es-419" sz="1400" dirty="0">
                <a:effectLst/>
                <a:ea typeface="Calibri" panose="020F0502020204030204" pitchFamily="34" charset="0"/>
                <a:cs typeface="Times New Roman" panose="02020603050405020304" pitchFamily="18" charset="0"/>
              </a:rPr>
              <a:t>en comparación con otras formas de marketing, el SEO tiene un ROI (retorno de inversión) más alto, ya que los resultados son duraderos y no dependen de un presupuesto publicitario constante.</a:t>
            </a:r>
            <a:br>
              <a:rPr lang="es-MX" sz="1400" dirty="0">
                <a:effectLst/>
                <a:ea typeface="Calibri" panose="020F0502020204030204" pitchFamily="34" charset="0"/>
                <a:cs typeface="Times New Roman" panose="02020603050405020304" pitchFamily="18" charset="0"/>
              </a:rPr>
            </a:br>
            <a:r>
              <a:rPr lang="es-419" sz="1400" dirty="0">
                <a:effectLst/>
                <a:ea typeface="Calibri" panose="020F0502020204030204" pitchFamily="34" charset="0"/>
                <a:cs typeface="Times New Roman" panose="02020603050405020304" pitchFamily="18" charset="0"/>
              </a:rPr>
              <a:t> </a:t>
            </a:r>
            <a:br>
              <a:rPr lang="es-MX" sz="1400" dirty="0">
                <a:effectLst/>
                <a:ea typeface="Calibri" panose="020F0502020204030204" pitchFamily="34" charset="0"/>
                <a:cs typeface="Times New Roman" panose="02020603050405020304" pitchFamily="18" charset="0"/>
              </a:rPr>
            </a:br>
            <a:r>
              <a:rPr lang="es-419" sz="1400" b="1" dirty="0">
                <a:effectLst/>
                <a:ea typeface="Calibri" panose="020F0502020204030204" pitchFamily="34" charset="0"/>
                <a:cs typeface="Times New Roman" panose="02020603050405020304" pitchFamily="18" charset="0"/>
              </a:rPr>
              <a:t>Optimización de la experiencia del usuario: </a:t>
            </a:r>
            <a:r>
              <a:rPr lang="es-419" sz="1400" dirty="0">
                <a:effectLst/>
                <a:ea typeface="Calibri" panose="020F0502020204030204" pitchFamily="34" charset="0"/>
                <a:cs typeface="Times New Roman" panose="02020603050405020304" pitchFamily="18" charset="0"/>
              </a:rPr>
              <a:t>el SEO también ayuda a optimizar la experiencia del usuario, mejorando la velocidad de carga del sitio web, la navegación y la estructura del contenido.</a:t>
            </a:r>
            <a:endParaRPr lang="es-MX" sz="1400" dirty="0">
              <a:solidFill>
                <a:srgbClr val="00524C"/>
              </a:solidFill>
            </a:endParaRPr>
          </a:p>
        </p:txBody>
      </p:sp>
      <p:sp>
        <p:nvSpPr>
          <p:cNvPr id="7" name="CuadroTexto 6">
            <a:extLst>
              <a:ext uri="{FF2B5EF4-FFF2-40B4-BE49-F238E27FC236}">
                <a16:creationId xmlns:a16="http://schemas.microsoft.com/office/drawing/2014/main" id="{401C5AC5-FEE7-7E65-5C1C-D39B13408844}"/>
              </a:ext>
            </a:extLst>
          </p:cNvPr>
          <p:cNvSpPr txBox="1"/>
          <p:nvPr/>
        </p:nvSpPr>
        <p:spPr>
          <a:xfrm>
            <a:off x="4227497" y="983097"/>
            <a:ext cx="3907974" cy="461665"/>
          </a:xfrm>
          <a:prstGeom prst="rect">
            <a:avLst/>
          </a:prstGeom>
          <a:noFill/>
        </p:spPr>
        <p:txBody>
          <a:bodyPr wrap="square" rtlCol="0">
            <a:spAutoFit/>
          </a:bodyPr>
          <a:lstStyle/>
          <a:p>
            <a:r>
              <a:rPr lang="es-419" sz="2400" dirty="0">
                <a:effectLst/>
                <a:latin typeface="+mj-lt"/>
                <a:ea typeface="Calibri" panose="020F0502020204030204" pitchFamily="34" charset="0"/>
                <a:cs typeface="Times New Roman" panose="02020603050405020304" pitchFamily="18" charset="0"/>
              </a:rPr>
              <a:t>Ventajas del SEO</a:t>
            </a:r>
            <a:endParaRPr lang="es-MX" sz="2400" dirty="0">
              <a:latin typeface="+mj-lt"/>
            </a:endParaRPr>
          </a:p>
        </p:txBody>
      </p:sp>
      <p:grpSp>
        <p:nvGrpSpPr>
          <p:cNvPr id="31" name="Grupo 30">
            <a:extLst>
              <a:ext uri="{FF2B5EF4-FFF2-40B4-BE49-F238E27FC236}">
                <a16:creationId xmlns:a16="http://schemas.microsoft.com/office/drawing/2014/main" id="{7FAFAB55-EA14-9FA0-AD22-5EB2DDD91BF9}"/>
              </a:ext>
            </a:extLst>
          </p:cNvPr>
          <p:cNvGrpSpPr/>
          <p:nvPr/>
        </p:nvGrpSpPr>
        <p:grpSpPr>
          <a:xfrm>
            <a:off x="4448645" y="1744261"/>
            <a:ext cx="355838" cy="355838"/>
            <a:chOff x="4295435" y="1744261"/>
            <a:chExt cx="509048" cy="509048"/>
          </a:xfrm>
        </p:grpSpPr>
        <p:sp>
          <p:nvSpPr>
            <p:cNvPr id="28" name="Elipse 27">
              <a:extLst>
                <a:ext uri="{FF2B5EF4-FFF2-40B4-BE49-F238E27FC236}">
                  <a16:creationId xmlns:a16="http://schemas.microsoft.com/office/drawing/2014/main" id="{7E7277C0-4089-FB5E-792A-A9E129296529}"/>
                </a:ext>
              </a:extLst>
            </p:cNvPr>
            <p:cNvSpPr/>
            <p:nvPr/>
          </p:nvSpPr>
          <p:spPr>
            <a:xfrm>
              <a:off x="4295435" y="1744261"/>
              <a:ext cx="509048" cy="509048"/>
            </a:xfrm>
            <a:prstGeom prst="ellipse">
              <a:avLst/>
            </a:prstGeom>
            <a:solidFill>
              <a:srgbClr val="03C7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0" name="Estrella de 5 puntas 29">
              <a:extLst>
                <a:ext uri="{FF2B5EF4-FFF2-40B4-BE49-F238E27FC236}">
                  <a16:creationId xmlns:a16="http://schemas.microsoft.com/office/drawing/2014/main" id="{B7AB16F5-204A-C7B8-2E21-093658726B58}"/>
                </a:ext>
              </a:extLst>
            </p:cNvPr>
            <p:cNvSpPr/>
            <p:nvPr/>
          </p:nvSpPr>
          <p:spPr>
            <a:xfrm>
              <a:off x="4422697" y="1864992"/>
              <a:ext cx="254524" cy="254524"/>
            </a:xfrm>
            <a:prstGeom prst="star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32" name="Grupo 31">
            <a:extLst>
              <a:ext uri="{FF2B5EF4-FFF2-40B4-BE49-F238E27FC236}">
                <a16:creationId xmlns:a16="http://schemas.microsoft.com/office/drawing/2014/main" id="{F5621152-6E84-7236-642D-5EE23F135377}"/>
              </a:ext>
            </a:extLst>
          </p:cNvPr>
          <p:cNvGrpSpPr/>
          <p:nvPr/>
        </p:nvGrpSpPr>
        <p:grpSpPr>
          <a:xfrm>
            <a:off x="4448645" y="2818838"/>
            <a:ext cx="355838" cy="355838"/>
            <a:chOff x="4295435" y="1744261"/>
            <a:chExt cx="509048" cy="509048"/>
          </a:xfrm>
        </p:grpSpPr>
        <p:sp>
          <p:nvSpPr>
            <p:cNvPr id="33" name="Elipse 32">
              <a:extLst>
                <a:ext uri="{FF2B5EF4-FFF2-40B4-BE49-F238E27FC236}">
                  <a16:creationId xmlns:a16="http://schemas.microsoft.com/office/drawing/2014/main" id="{6F6A49C4-E31C-57AE-F880-A384A0854E2D}"/>
                </a:ext>
              </a:extLst>
            </p:cNvPr>
            <p:cNvSpPr/>
            <p:nvPr/>
          </p:nvSpPr>
          <p:spPr>
            <a:xfrm>
              <a:off x="4295435" y="1744261"/>
              <a:ext cx="509048" cy="509048"/>
            </a:xfrm>
            <a:prstGeom prst="ellipse">
              <a:avLst/>
            </a:prstGeom>
            <a:solidFill>
              <a:srgbClr val="03C7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4" name="Estrella de 5 puntas 33">
              <a:extLst>
                <a:ext uri="{FF2B5EF4-FFF2-40B4-BE49-F238E27FC236}">
                  <a16:creationId xmlns:a16="http://schemas.microsoft.com/office/drawing/2014/main" id="{719D84C2-2708-2BDC-BCB2-2ED70090BC82}"/>
                </a:ext>
              </a:extLst>
            </p:cNvPr>
            <p:cNvSpPr/>
            <p:nvPr/>
          </p:nvSpPr>
          <p:spPr>
            <a:xfrm>
              <a:off x="4422697" y="1864992"/>
              <a:ext cx="254524" cy="254524"/>
            </a:xfrm>
            <a:prstGeom prst="star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35" name="Grupo 34">
            <a:extLst>
              <a:ext uri="{FF2B5EF4-FFF2-40B4-BE49-F238E27FC236}">
                <a16:creationId xmlns:a16="http://schemas.microsoft.com/office/drawing/2014/main" id="{8EDB7B96-0707-8FF8-D84F-28E52A02A8E9}"/>
              </a:ext>
            </a:extLst>
          </p:cNvPr>
          <p:cNvGrpSpPr/>
          <p:nvPr/>
        </p:nvGrpSpPr>
        <p:grpSpPr>
          <a:xfrm>
            <a:off x="4448645" y="3885918"/>
            <a:ext cx="355838" cy="355838"/>
            <a:chOff x="4295435" y="1744261"/>
            <a:chExt cx="509048" cy="509048"/>
          </a:xfrm>
        </p:grpSpPr>
        <p:sp>
          <p:nvSpPr>
            <p:cNvPr id="36" name="Elipse 35">
              <a:extLst>
                <a:ext uri="{FF2B5EF4-FFF2-40B4-BE49-F238E27FC236}">
                  <a16:creationId xmlns:a16="http://schemas.microsoft.com/office/drawing/2014/main" id="{8AD50230-6D8E-4EBC-EA12-FC1222910A82}"/>
                </a:ext>
              </a:extLst>
            </p:cNvPr>
            <p:cNvSpPr/>
            <p:nvPr/>
          </p:nvSpPr>
          <p:spPr>
            <a:xfrm>
              <a:off x="4295435" y="1744261"/>
              <a:ext cx="509048" cy="509048"/>
            </a:xfrm>
            <a:prstGeom prst="ellipse">
              <a:avLst/>
            </a:prstGeom>
            <a:solidFill>
              <a:srgbClr val="03C7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7" name="Estrella de 5 puntas 36">
              <a:extLst>
                <a:ext uri="{FF2B5EF4-FFF2-40B4-BE49-F238E27FC236}">
                  <a16:creationId xmlns:a16="http://schemas.microsoft.com/office/drawing/2014/main" id="{E59ED1F9-F3C8-3B00-376C-72867234520C}"/>
                </a:ext>
              </a:extLst>
            </p:cNvPr>
            <p:cNvSpPr/>
            <p:nvPr/>
          </p:nvSpPr>
          <p:spPr>
            <a:xfrm>
              <a:off x="4422697" y="1864992"/>
              <a:ext cx="254524" cy="254524"/>
            </a:xfrm>
            <a:prstGeom prst="star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grpSp>
      <p:grpSp>
        <p:nvGrpSpPr>
          <p:cNvPr id="38" name="Grupo 37">
            <a:extLst>
              <a:ext uri="{FF2B5EF4-FFF2-40B4-BE49-F238E27FC236}">
                <a16:creationId xmlns:a16="http://schemas.microsoft.com/office/drawing/2014/main" id="{1AB1D53F-A0B0-76CF-5FDE-6A99A0A6B0D0}"/>
              </a:ext>
            </a:extLst>
          </p:cNvPr>
          <p:cNvGrpSpPr/>
          <p:nvPr/>
        </p:nvGrpSpPr>
        <p:grpSpPr>
          <a:xfrm>
            <a:off x="4448645" y="5204990"/>
            <a:ext cx="355838" cy="355838"/>
            <a:chOff x="4295435" y="1744261"/>
            <a:chExt cx="509048" cy="509048"/>
          </a:xfrm>
        </p:grpSpPr>
        <p:sp>
          <p:nvSpPr>
            <p:cNvPr id="39" name="Elipse 38">
              <a:extLst>
                <a:ext uri="{FF2B5EF4-FFF2-40B4-BE49-F238E27FC236}">
                  <a16:creationId xmlns:a16="http://schemas.microsoft.com/office/drawing/2014/main" id="{065E1F7C-2F53-C6B7-D5D9-C08C89B19C28}"/>
                </a:ext>
              </a:extLst>
            </p:cNvPr>
            <p:cNvSpPr/>
            <p:nvPr/>
          </p:nvSpPr>
          <p:spPr>
            <a:xfrm>
              <a:off x="4295435" y="1744261"/>
              <a:ext cx="509048" cy="509048"/>
            </a:xfrm>
            <a:prstGeom prst="ellipse">
              <a:avLst/>
            </a:prstGeom>
            <a:solidFill>
              <a:srgbClr val="03C7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0" name="Estrella de 5 puntas 39">
              <a:extLst>
                <a:ext uri="{FF2B5EF4-FFF2-40B4-BE49-F238E27FC236}">
                  <a16:creationId xmlns:a16="http://schemas.microsoft.com/office/drawing/2014/main" id="{2CC196D8-1FB9-A3C2-C670-FF6B2393934F}"/>
                </a:ext>
              </a:extLst>
            </p:cNvPr>
            <p:cNvSpPr/>
            <p:nvPr/>
          </p:nvSpPr>
          <p:spPr>
            <a:xfrm>
              <a:off x="4422697" y="1864992"/>
              <a:ext cx="254524" cy="254524"/>
            </a:xfrm>
            <a:prstGeom prst="star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Tree>
    <p:extLst>
      <p:ext uri="{BB962C8B-B14F-4D97-AF65-F5344CB8AC3E}">
        <p14:creationId xmlns:p14="http://schemas.microsoft.com/office/powerpoint/2010/main" val="4082565851"/>
      </p:ext>
    </p:extLst>
  </p:cSld>
  <p:clrMapOvr>
    <a:masterClrMapping/>
  </p:clrMapOvr>
</p:sld>
</file>

<file path=ppt/theme/theme1.xml><?xml version="1.0" encoding="utf-8"?>
<a:theme xmlns:a="http://schemas.openxmlformats.org/drawingml/2006/main" name="Tema de Office">
  <a:themeElements>
    <a:clrScheme name="CDC">
      <a:dk1>
        <a:srgbClr val="00534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3634</TotalTime>
  <Words>1630</Words>
  <Application>Microsoft Macintosh PowerPoint</Application>
  <PresentationFormat>Presentación en pantalla (4:3)</PresentationFormat>
  <Paragraphs>95</Paragraphs>
  <Slides>19</Slides>
  <Notes>2</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19</vt:i4>
      </vt:variant>
    </vt:vector>
  </HeadingPairs>
  <TitlesOfParts>
    <vt:vector size="24" baseType="lpstr">
      <vt:lpstr>Corbel</vt:lpstr>
      <vt:lpstr>Courier New</vt:lpstr>
      <vt:lpstr>Arial</vt:lpstr>
      <vt:lpstr>Calibri</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YHULIANA REQUENES GUAJARDO</dc:creator>
  <cp:lastModifiedBy>IVAN ALEJANDRO ROCHA MARTINEZ</cp:lastModifiedBy>
  <cp:revision>36</cp:revision>
  <dcterms:created xsi:type="dcterms:W3CDTF">2022-12-21T17:15:58Z</dcterms:created>
  <dcterms:modified xsi:type="dcterms:W3CDTF">2023-10-24T23:17:08Z</dcterms:modified>
</cp:coreProperties>
</file>