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sldIdLst>
    <p:sldId id="256" r:id="rId2"/>
    <p:sldId id="257" r:id="rId3"/>
    <p:sldId id="259" r:id="rId4"/>
    <p:sldId id="260" r:id="rId5"/>
    <p:sldId id="290" r:id="rId6"/>
    <p:sldId id="291" r:id="rId7"/>
    <p:sldId id="275" r:id="rId8"/>
    <p:sldId id="289" r:id="rId9"/>
    <p:sldId id="276" r:id="rId10"/>
    <p:sldId id="278" r:id="rId11"/>
    <p:sldId id="262" r:id="rId12"/>
    <p:sldId id="271" r:id="rId13"/>
    <p:sldId id="273" r:id="rId14"/>
    <p:sldId id="269" r:id="rId15"/>
    <p:sldId id="274" r:id="rId16"/>
    <p:sldId id="288" r:id="rId17"/>
    <p:sldId id="268" r:id="rId18"/>
    <p:sldId id="265" r:id="rId19"/>
  </p:sldIdLst>
  <p:sldSz cx="9144000" cy="6858000" type="screen4x3"/>
  <p:notesSz cx="6858000" cy="9144000"/>
  <p:embeddedFontLst>
    <p:embeddedFont>
      <p:font typeface="Corbel" panose="020B0503020204020204" pitchFamily="34" charset="0"/>
      <p:regular r:id="rId20"/>
      <p:bold r:id="rId21"/>
      <p:italic r:id="rId22"/>
      <p:boldItalic r:id="rId23"/>
    </p:embeddedFont>
    <p:embeddedFont>
      <p:font typeface="Open Sans" panose="020B0606030504020204" pitchFamily="34" charset="0"/>
      <p:regular r:id="rId24"/>
      <p:bold r:id="rId25"/>
      <p:italic r:id="rId26"/>
      <p:boldItalic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880" userDrawn="1">
          <p15:clr>
            <a:srgbClr val="A4A3A4"/>
          </p15:clr>
        </p15:guide>
        <p15:guide id="3" pos="499" userDrawn="1">
          <p15:clr>
            <a:srgbClr val="A4A3A4"/>
          </p15:clr>
        </p15:guide>
        <p15:guide id="4" pos="526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8BB76B3-E15E-A965-5F8D-0630502C693B}" name="GABRIELA AQUINO CARDENAS" initials="GA" userId="S::gabriela.aquino@tecmilenio.mx::6e002ff6-500f-46fc-af4c-3b420fa6dd0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1514A"/>
    <a:srgbClr val="005D85"/>
    <a:srgbClr val="008498"/>
    <a:srgbClr val="03C7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ECFAAC-F7CC-47B2-BC10-23EA8556272E}" v="11" dt="2023-10-17T04:33:20.6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83"/>
    <p:restoredTop sz="95567"/>
  </p:normalViewPr>
  <p:slideViewPr>
    <p:cSldViewPr snapToGrid="0" showGuides="1">
      <p:cViewPr varScale="1">
        <p:scale>
          <a:sx n="95" d="100"/>
          <a:sy n="95" d="100"/>
        </p:scale>
        <p:origin x="1752" y="192"/>
      </p:cViewPr>
      <p:guideLst>
        <p:guide orient="horz" pos="2183"/>
        <p:guide pos="2880"/>
        <p:guide pos="499"/>
        <p:guide pos="52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AQUINO CARDENAS" userId="6e002ff6-500f-46fc-af4c-3b420fa6dd0c" providerId="ADAL" clId="{D3ECFAAC-F7CC-47B2-BC10-23EA8556272E}"/>
    <pc:docChg chg="undo redo custSel addSld delSld modSld sldOrd">
      <pc:chgData name="GABRIELA AQUINO CARDENAS" userId="6e002ff6-500f-46fc-af4c-3b420fa6dd0c" providerId="ADAL" clId="{D3ECFAAC-F7CC-47B2-BC10-23EA8556272E}" dt="2023-10-17T04:59:19.212" v="870" actId="114"/>
      <pc:docMkLst>
        <pc:docMk/>
      </pc:docMkLst>
      <pc:sldChg chg="modSp mod addCm">
        <pc:chgData name="GABRIELA AQUINO CARDENAS" userId="6e002ff6-500f-46fc-af4c-3b420fa6dd0c" providerId="ADAL" clId="{D3ECFAAC-F7CC-47B2-BC10-23EA8556272E}" dt="2023-10-17T03:51:35.217" v="4"/>
        <pc:sldMkLst>
          <pc:docMk/>
          <pc:sldMk cId="1759728231" sldId="259"/>
        </pc:sldMkLst>
        <pc:spChg chg="mod">
          <ac:chgData name="GABRIELA AQUINO CARDENAS" userId="6e002ff6-500f-46fc-af4c-3b420fa6dd0c" providerId="ADAL" clId="{D3ECFAAC-F7CC-47B2-BC10-23EA8556272E}" dt="2023-10-17T03:50:17.750" v="3" actId="20577"/>
          <ac:spMkLst>
            <pc:docMk/>
            <pc:sldMk cId="1759728231" sldId="259"/>
            <ac:spMk id="2" creationId="{B9BF964E-23EF-E933-2D3F-8D66D432B0E6}"/>
          </ac:spMkLst>
        </pc:spChg>
        <pc:extLst>
          <p:ext xmlns:p="http://schemas.openxmlformats.org/presentationml/2006/main" uri="{D6D511B9-2390-475A-947B-AFAB55BFBCF1}">
            <pc226:cmChg xmlns:pc226="http://schemas.microsoft.com/office/powerpoint/2022/06/main/command" chg="add">
              <pc226:chgData name="GABRIELA AQUINO CARDENAS" userId="6e002ff6-500f-46fc-af4c-3b420fa6dd0c" providerId="ADAL" clId="{D3ECFAAC-F7CC-47B2-BC10-23EA8556272E}" dt="2023-10-17T03:51:35.217" v="4"/>
              <pc2:cmMkLst xmlns:pc2="http://schemas.microsoft.com/office/powerpoint/2019/9/main/command">
                <pc:docMk/>
                <pc:sldMk cId="1759728231" sldId="259"/>
                <pc2:cmMk id="{11BFEEA8-F362-402E-94E1-571D760856FE}"/>
              </pc2:cmMkLst>
            </pc226:cmChg>
          </p:ext>
        </pc:extLst>
      </pc:sldChg>
      <pc:sldChg chg="modSp mod">
        <pc:chgData name="GABRIELA AQUINO CARDENAS" userId="6e002ff6-500f-46fc-af4c-3b420fa6dd0c" providerId="ADAL" clId="{D3ECFAAC-F7CC-47B2-BC10-23EA8556272E}" dt="2023-10-17T03:53:56.056" v="47" actId="1076"/>
        <pc:sldMkLst>
          <pc:docMk/>
          <pc:sldMk cId="2094374663" sldId="260"/>
        </pc:sldMkLst>
        <pc:spChg chg="mod">
          <ac:chgData name="GABRIELA AQUINO CARDENAS" userId="6e002ff6-500f-46fc-af4c-3b420fa6dd0c" providerId="ADAL" clId="{D3ECFAAC-F7CC-47B2-BC10-23EA8556272E}" dt="2023-10-17T03:53:56.056" v="47" actId="1076"/>
          <ac:spMkLst>
            <pc:docMk/>
            <pc:sldMk cId="2094374663" sldId="260"/>
            <ac:spMk id="2" creationId="{4BFFA71B-3648-051A-83D1-56118886F470}"/>
          </ac:spMkLst>
        </pc:spChg>
        <pc:spChg chg="mod">
          <ac:chgData name="GABRIELA AQUINO CARDENAS" userId="6e002ff6-500f-46fc-af4c-3b420fa6dd0c" providerId="ADAL" clId="{D3ECFAAC-F7CC-47B2-BC10-23EA8556272E}" dt="2023-10-17T03:53:43.228" v="46" actId="20577"/>
          <ac:spMkLst>
            <pc:docMk/>
            <pc:sldMk cId="2094374663" sldId="260"/>
            <ac:spMk id="3" creationId="{6D232577-4B05-B3C2-72B4-09954DC9383F}"/>
          </ac:spMkLst>
        </pc:spChg>
      </pc:sldChg>
      <pc:sldChg chg="addSp delSp modSp mod ord">
        <pc:chgData name="GABRIELA AQUINO CARDENAS" userId="6e002ff6-500f-46fc-af4c-3b420fa6dd0c" providerId="ADAL" clId="{D3ECFAAC-F7CC-47B2-BC10-23EA8556272E}" dt="2023-10-17T04:40:48.850" v="605"/>
        <pc:sldMkLst>
          <pc:docMk/>
          <pc:sldMk cId="2215364073" sldId="262"/>
        </pc:sldMkLst>
        <pc:spChg chg="add del mod">
          <ac:chgData name="GABRIELA AQUINO CARDENAS" userId="6e002ff6-500f-46fc-af4c-3b420fa6dd0c" providerId="ADAL" clId="{D3ECFAAC-F7CC-47B2-BC10-23EA8556272E}" dt="2023-10-17T03:58:46.697" v="79" actId="113"/>
          <ac:spMkLst>
            <pc:docMk/>
            <pc:sldMk cId="2215364073" sldId="262"/>
            <ac:spMk id="2" creationId="{295A20F9-B37D-D5FA-CC29-77B977BEB5DC}"/>
          </ac:spMkLst>
        </pc:spChg>
        <pc:spChg chg="add del mod">
          <ac:chgData name="GABRIELA AQUINO CARDENAS" userId="6e002ff6-500f-46fc-af4c-3b420fa6dd0c" providerId="ADAL" clId="{D3ECFAAC-F7CC-47B2-BC10-23EA8556272E}" dt="2023-10-17T03:58:36.035" v="77" actId="20577"/>
          <ac:spMkLst>
            <pc:docMk/>
            <pc:sldMk cId="2215364073" sldId="262"/>
            <ac:spMk id="6" creationId="{771FCF88-8CCB-591E-F028-B0DB08F22A1D}"/>
          </ac:spMkLst>
        </pc:spChg>
      </pc:sldChg>
      <pc:sldChg chg="modSp mod">
        <pc:chgData name="GABRIELA AQUINO CARDENAS" userId="6e002ff6-500f-46fc-af4c-3b420fa6dd0c" providerId="ADAL" clId="{D3ECFAAC-F7CC-47B2-BC10-23EA8556272E}" dt="2023-10-17T04:19:49.996" v="272" actId="20577"/>
        <pc:sldMkLst>
          <pc:docMk/>
          <pc:sldMk cId="646947356" sldId="265"/>
        </pc:sldMkLst>
        <pc:spChg chg="mod">
          <ac:chgData name="GABRIELA AQUINO CARDENAS" userId="6e002ff6-500f-46fc-af4c-3b420fa6dd0c" providerId="ADAL" clId="{D3ECFAAC-F7CC-47B2-BC10-23EA8556272E}" dt="2023-10-17T04:19:49.996" v="272" actId="20577"/>
          <ac:spMkLst>
            <pc:docMk/>
            <pc:sldMk cId="646947356" sldId="265"/>
            <ac:spMk id="2" creationId="{D305A7A0-1BBA-1CE5-3ED2-164739C6DF54}"/>
          </ac:spMkLst>
        </pc:spChg>
      </pc:sldChg>
      <pc:sldChg chg="addSp delSp modSp mod">
        <pc:chgData name="GABRIELA AQUINO CARDENAS" userId="6e002ff6-500f-46fc-af4c-3b420fa6dd0c" providerId="ADAL" clId="{D3ECFAAC-F7CC-47B2-BC10-23EA8556272E}" dt="2023-10-17T04:15:39.382" v="267" actId="20577"/>
        <pc:sldMkLst>
          <pc:docMk/>
          <pc:sldMk cId="404351710" sldId="268"/>
        </pc:sldMkLst>
        <pc:spChg chg="mod">
          <ac:chgData name="GABRIELA AQUINO CARDENAS" userId="6e002ff6-500f-46fc-af4c-3b420fa6dd0c" providerId="ADAL" clId="{D3ECFAAC-F7CC-47B2-BC10-23EA8556272E}" dt="2023-10-17T04:15:32.551" v="266" actId="1076"/>
          <ac:spMkLst>
            <pc:docMk/>
            <pc:sldMk cId="404351710" sldId="268"/>
            <ac:spMk id="3" creationId="{6A69173D-65B6-CDF6-A1E6-BBFA7173D1B1}"/>
          </ac:spMkLst>
        </pc:spChg>
        <pc:spChg chg="mod">
          <ac:chgData name="GABRIELA AQUINO CARDENAS" userId="6e002ff6-500f-46fc-af4c-3b420fa6dd0c" providerId="ADAL" clId="{D3ECFAAC-F7CC-47B2-BC10-23EA8556272E}" dt="2023-10-17T04:15:39.382" v="267" actId="20577"/>
          <ac:spMkLst>
            <pc:docMk/>
            <pc:sldMk cId="404351710" sldId="268"/>
            <ac:spMk id="4" creationId="{04558EBB-1B4E-8429-3A7E-2306C2A1B2DA}"/>
          </ac:spMkLst>
        </pc:spChg>
        <pc:spChg chg="add del">
          <ac:chgData name="GABRIELA AQUINO CARDENAS" userId="6e002ff6-500f-46fc-af4c-3b420fa6dd0c" providerId="ADAL" clId="{D3ECFAAC-F7CC-47B2-BC10-23EA8556272E}" dt="2023-10-17T04:11:33.955" v="211"/>
          <ac:spMkLst>
            <pc:docMk/>
            <pc:sldMk cId="404351710" sldId="268"/>
            <ac:spMk id="5" creationId="{35259945-A0AA-06DA-DD5B-E683979BA777}"/>
          </ac:spMkLst>
        </pc:spChg>
        <pc:picChg chg="add del">
          <ac:chgData name="GABRIELA AQUINO CARDENAS" userId="6e002ff6-500f-46fc-af4c-3b420fa6dd0c" providerId="ADAL" clId="{D3ECFAAC-F7CC-47B2-BC10-23EA8556272E}" dt="2023-10-17T04:11:33.955" v="211"/>
          <ac:picMkLst>
            <pc:docMk/>
            <pc:sldMk cId="404351710" sldId="268"/>
            <ac:picMk id="1026" creationId="{3DBB1C71-50AF-D3E3-7682-A46A9CDAE980}"/>
          </ac:picMkLst>
        </pc:picChg>
      </pc:sldChg>
      <pc:sldChg chg="modSp mod">
        <pc:chgData name="GABRIELA AQUINO CARDENAS" userId="6e002ff6-500f-46fc-af4c-3b420fa6dd0c" providerId="ADAL" clId="{D3ECFAAC-F7CC-47B2-BC10-23EA8556272E}" dt="2023-10-17T04:05:37.069" v="126" actId="113"/>
        <pc:sldMkLst>
          <pc:docMk/>
          <pc:sldMk cId="1577230710" sldId="269"/>
        </pc:sldMkLst>
        <pc:spChg chg="mod">
          <ac:chgData name="GABRIELA AQUINO CARDENAS" userId="6e002ff6-500f-46fc-af4c-3b420fa6dd0c" providerId="ADAL" clId="{D3ECFAAC-F7CC-47B2-BC10-23EA8556272E}" dt="2023-10-17T04:05:20.060" v="124" actId="113"/>
          <ac:spMkLst>
            <pc:docMk/>
            <pc:sldMk cId="1577230710" sldId="269"/>
            <ac:spMk id="2" creationId="{D36FA924-D5D1-8160-64C7-85A3870DDC39}"/>
          </ac:spMkLst>
        </pc:spChg>
        <pc:spChg chg="mod">
          <ac:chgData name="GABRIELA AQUINO CARDENAS" userId="6e002ff6-500f-46fc-af4c-3b420fa6dd0c" providerId="ADAL" clId="{D3ECFAAC-F7CC-47B2-BC10-23EA8556272E}" dt="2023-10-17T04:05:31.677" v="125" actId="113"/>
          <ac:spMkLst>
            <pc:docMk/>
            <pc:sldMk cId="1577230710" sldId="269"/>
            <ac:spMk id="6" creationId="{52E25B59-DB5E-0F95-3771-90A3B97E3FDC}"/>
          </ac:spMkLst>
        </pc:spChg>
        <pc:spChg chg="mod">
          <ac:chgData name="GABRIELA AQUINO CARDENAS" userId="6e002ff6-500f-46fc-af4c-3b420fa6dd0c" providerId="ADAL" clId="{D3ECFAAC-F7CC-47B2-BC10-23EA8556272E}" dt="2023-10-17T04:05:37.069" v="126" actId="113"/>
          <ac:spMkLst>
            <pc:docMk/>
            <pc:sldMk cId="1577230710" sldId="269"/>
            <ac:spMk id="7" creationId="{D684796C-ACFE-E943-B8F6-65BC7AF4AA6D}"/>
          </ac:spMkLst>
        </pc:spChg>
      </pc:sldChg>
      <pc:sldChg chg="modSp mod">
        <pc:chgData name="GABRIELA AQUINO CARDENAS" userId="6e002ff6-500f-46fc-af4c-3b420fa6dd0c" providerId="ADAL" clId="{D3ECFAAC-F7CC-47B2-BC10-23EA8556272E}" dt="2023-10-17T03:59:12.172" v="82" actId="113"/>
        <pc:sldMkLst>
          <pc:docMk/>
          <pc:sldMk cId="3443126819" sldId="271"/>
        </pc:sldMkLst>
        <pc:spChg chg="mod">
          <ac:chgData name="GABRIELA AQUINO CARDENAS" userId="6e002ff6-500f-46fc-af4c-3b420fa6dd0c" providerId="ADAL" clId="{D3ECFAAC-F7CC-47B2-BC10-23EA8556272E}" dt="2023-10-17T03:59:12.172" v="82" actId="113"/>
          <ac:spMkLst>
            <pc:docMk/>
            <pc:sldMk cId="3443126819" sldId="271"/>
            <ac:spMk id="7" creationId="{6D40A1D3-9C92-88A2-85A0-6008027CFE48}"/>
          </ac:spMkLst>
        </pc:spChg>
      </pc:sldChg>
      <pc:sldChg chg="modSp mod">
        <pc:chgData name="GABRIELA AQUINO CARDENAS" userId="6e002ff6-500f-46fc-af4c-3b420fa6dd0c" providerId="ADAL" clId="{D3ECFAAC-F7CC-47B2-BC10-23EA8556272E}" dt="2023-10-17T04:00:07.540" v="88" actId="113"/>
        <pc:sldMkLst>
          <pc:docMk/>
          <pc:sldMk cId="4082565851" sldId="273"/>
        </pc:sldMkLst>
        <pc:spChg chg="mod">
          <ac:chgData name="GABRIELA AQUINO CARDENAS" userId="6e002ff6-500f-46fc-af4c-3b420fa6dd0c" providerId="ADAL" clId="{D3ECFAAC-F7CC-47B2-BC10-23EA8556272E}" dt="2023-10-17T04:00:07.540" v="88" actId="113"/>
          <ac:spMkLst>
            <pc:docMk/>
            <pc:sldMk cId="4082565851" sldId="273"/>
            <ac:spMk id="6" creationId="{AE82CE83-0771-085D-FE47-916A6D8D5C32}"/>
          </ac:spMkLst>
        </pc:spChg>
      </pc:sldChg>
      <pc:sldChg chg="modSp mod">
        <pc:chgData name="GABRIELA AQUINO CARDENAS" userId="6e002ff6-500f-46fc-af4c-3b420fa6dd0c" providerId="ADAL" clId="{D3ECFAAC-F7CC-47B2-BC10-23EA8556272E}" dt="2023-10-17T04:06:05.472" v="129" actId="113"/>
        <pc:sldMkLst>
          <pc:docMk/>
          <pc:sldMk cId="3509299595" sldId="274"/>
        </pc:sldMkLst>
        <pc:spChg chg="mod">
          <ac:chgData name="GABRIELA AQUINO CARDENAS" userId="6e002ff6-500f-46fc-af4c-3b420fa6dd0c" providerId="ADAL" clId="{D3ECFAAC-F7CC-47B2-BC10-23EA8556272E}" dt="2023-10-17T04:05:59.182" v="128" actId="113"/>
          <ac:spMkLst>
            <pc:docMk/>
            <pc:sldMk cId="3509299595" sldId="274"/>
            <ac:spMk id="2" creationId="{D36FA924-D5D1-8160-64C7-85A3870DDC39}"/>
          </ac:spMkLst>
        </pc:spChg>
        <pc:spChg chg="mod">
          <ac:chgData name="GABRIELA AQUINO CARDENAS" userId="6e002ff6-500f-46fc-af4c-3b420fa6dd0c" providerId="ADAL" clId="{D3ECFAAC-F7CC-47B2-BC10-23EA8556272E}" dt="2023-10-17T04:06:05.472" v="129" actId="113"/>
          <ac:spMkLst>
            <pc:docMk/>
            <pc:sldMk cId="3509299595" sldId="274"/>
            <ac:spMk id="3" creationId="{3528C563-BE2A-6363-4C95-BBA9C4FC9A0D}"/>
          </ac:spMkLst>
        </pc:spChg>
      </pc:sldChg>
      <pc:sldChg chg="modSp mod">
        <pc:chgData name="GABRIELA AQUINO CARDENAS" userId="6e002ff6-500f-46fc-af4c-3b420fa6dd0c" providerId="ADAL" clId="{D3ECFAAC-F7CC-47B2-BC10-23EA8556272E}" dt="2023-10-17T03:55:05.930" v="48" actId="113"/>
        <pc:sldMkLst>
          <pc:docMk/>
          <pc:sldMk cId="160129521" sldId="275"/>
        </pc:sldMkLst>
        <pc:spChg chg="mod">
          <ac:chgData name="GABRIELA AQUINO CARDENAS" userId="6e002ff6-500f-46fc-af4c-3b420fa6dd0c" providerId="ADAL" clId="{D3ECFAAC-F7CC-47B2-BC10-23EA8556272E}" dt="2023-10-17T03:55:05.930" v="48" actId="113"/>
          <ac:spMkLst>
            <pc:docMk/>
            <pc:sldMk cId="160129521" sldId="275"/>
            <ac:spMk id="47" creationId="{82CF3B7E-2EAF-5BA7-D756-AC03BBE3CDEC}"/>
          </ac:spMkLst>
        </pc:spChg>
      </pc:sldChg>
      <pc:sldChg chg="modSp add mod">
        <pc:chgData name="GABRIELA AQUINO CARDENAS" userId="6e002ff6-500f-46fc-af4c-3b420fa6dd0c" providerId="ADAL" clId="{D3ECFAAC-F7CC-47B2-BC10-23EA8556272E}" dt="2023-10-17T04:02:40.342" v="95"/>
        <pc:sldMkLst>
          <pc:docMk/>
          <pc:sldMk cId="489928647" sldId="276"/>
        </pc:sldMkLst>
        <pc:spChg chg="mod">
          <ac:chgData name="GABRIELA AQUINO CARDENAS" userId="6e002ff6-500f-46fc-af4c-3b420fa6dd0c" providerId="ADAL" clId="{D3ECFAAC-F7CC-47B2-BC10-23EA8556272E}" dt="2023-10-17T04:02:40.342" v="95"/>
          <ac:spMkLst>
            <pc:docMk/>
            <pc:sldMk cId="489928647" sldId="276"/>
            <ac:spMk id="4" creationId="{34FF8721-8B8A-DE7C-A373-3FB9BBBE6F63}"/>
          </ac:spMkLst>
        </pc:spChg>
      </pc:sldChg>
      <pc:sldChg chg="add del">
        <pc:chgData name="GABRIELA AQUINO CARDENAS" userId="6e002ff6-500f-46fc-af4c-3b420fa6dd0c" providerId="ADAL" clId="{D3ECFAAC-F7CC-47B2-BC10-23EA8556272E}" dt="2023-10-17T04:01:37.428" v="90" actId="47"/>
        <pc:sldMkLst>
          <pc:docMk/>
          <pc:sldMk cId="2676495325" sldId="277"/>
        </pc:sldMkLst>
      </pc:sldChg>
      <pc:sldChg chg="modSp add mod">
        <pc:chgData name="GABRIELA AQUINO CARDENAS" userId="6e002ff6-500f-46fc-af4c-3b420fa6dd0c" providerId="ADAL" clId="{D3ECFAAC-F7CC-47B2-BC10-23EA8556272E}" dt="2023-10-17T04:04:13.311" v="123" actId="113"/>
        <pc:sldMkLst>
          <pc:docMk/>
          <pc:sldMk cId="4091363705" sldId="278"/>
        </pc:sldMkLst>
        <pc:spChg chg="mod">
          <ac:chgData name="GABRIELA AQUINO CARDENAS" userId="6e002ff6-500f-46fc-af4c-3b420fa6dd0c" providerId="ADAL" clId="{D3ECFAAC-F7CC-47B2-BC10-23EA8556272E}" dt="2023-10-17T04:04:13.311" v="123" actId="113"/>
          <ac:spMkLst>
            <pc:docMk/>
            <pc:sldMk cId="4091363705" sldId="278"/>
            <ac:spMk id="2" creationId="{4BFFA71B-3648-051A-83D1-56118886F470}"/>
          </ac:spMkLst>
        </pc:spChg>
        <pc:spChg chg="mod">
          <ac:chgData name="GABRIELA AQUINO CARDENAS" userId="6e002ff6-500f-46fc-af4c-3b420fa6dd0c" providerId="ADAL" clId="{D3ECFAAC-F7CC-47B2-BC10-23EA8556272E}" dt="2023-10-17T04:03:39.642" v="119" actId="14100"/>
          <ac:spMkLst>
            <pc:docMk/>
            <pc:sldMk cId="4091363705" sldId="278"/>
            <ac:spMk id="3" creationId="{6D232577-4B05-B3C2-72B4-09954DC9383F}"/>
          </ac:spMkLst>
        </pc:spChg>
      </pc:sldChg>
      <pc:sldChg chg="delSp modSp add mod">
        <pc:chgData name="GABRIELA AQUINO CARDENAS" userId="6e002ff6-500f-46fc-af4c-3b420fa6dd0c" providerId="ADAL" clId="{D3ECFAAC-F7CC-47B2-BC10-23EA8556272E}" dt="2023-10-17T04:10:54.208" v="209" actId="478"/>
        <pc:sldMkLst>
          <pc:docMk/>
          <pc:sldMk cId="2939041520" sldId="288"/>
        </pc:sldMkLst>
        <pc:spChg chg="mod">
          <ac:chgData name="GABRIELA AQUINO CARDENAS" userId="6e002ff6-500f-46fc-af4c-3b420fa6dd0c" providerId="ADAL" clId="{D3ECFAAC-F7CC-47B2-BC10-23EA8556272E}" dt="2023-10-17T04:10:22.203" v="207" actId="20577"/>
          <ac:spMkLst>
            <pc:docMk/>
            <pc:sldMk cId="2939041520" sldId="288"/>
            <ac:spMk id="3" creationId="{01EFBF88-D350-B13C-0D47-0CA9FD1BE918}"/>
          </ac:spMkLst>
        </pc:spChg>
        <pc:spChg chg="mod">
          <ac:chgData name="GABRIELA AQUINO CARDENAS" userId="6e002ff6-500f-46fc-af4c-3b420fa6dd0c" providerId="ADAL" clId="{D3ECFAAC-F7CC-47B2-BC10-23EA8556272E}" dt="2023-10-17T04:08:02.892" v="154" actId="114"/>
          <ac:spMkLst>
            <pc:docMk/>
            <pc:sldMk cId="2939041520" sldId="288"/>
            <ac:spMk id="4" creationId="{8EF367EE-4DC3-9104-C0CF-E3A403F0C542}"/>
          </ac:spMkLst>
        </pc:spChg>
        <pc:spChg chg="del">
          <ac:chgData name="GABRIELA AQUINO CARDENAS" userId="6e002ff6-500f-46fc-af4c-3b420fa6dd0c" providerId="ADAL" clId="{D3ECFAAC-F7CC-47B2-BC10-23EA8556272E}" dt="2023-10-17T04:10:54.208" v="209" actId="478"/>
          <ac:spMkLst>
            <pc:docMk/>
            <pc:sldMk cId="2939041520" sldId="288"/>
            <ac:spMk id="6" creationId="{A1C969C4-81E4-7AAA-8B02-D5F6FA39317E}"/>
          </ac:spMkLst>
        </pc:spChg>
        <pc:picChg chg="del">
          <ac:chgData name="GABRIELA AQUINO CARDENAS" userId="6e002ff6-500f-46fc-af4c-3b420fa6dd0c" providerId="ADAL" clId="{D3ECFAAC-F7CC-47B2-BC10-23EA8556272E}" dt="2023-10-17T04:07:27.161" v="131" actId="478"/>
          <ac:picMkLst>
            <pc:docMk/>
            <pc:sldMk cId="2939041520" sldId="288"/>
            <ac:picMk id="5" creationId="{65C1F551-A6CD-148E-764E-32C921A7D68F}"/>
          </ac:picMkLst>
        </pc:picChg>
      </pc:sldChg>
      <pc:sldChg chg="modSp add mod">
        <pc:chgData name="GABRIELA AQUINO CARDENAS" userId="6e002ff6-500f-46fc-af4c-3b420fa6dd0c" providerId="ADAL" clId="{D3ECFAAC-F7CC-47B2-BC10-23EA8556272E}" dt="2023-10-17T04:29:09.862" v="389" actId="20577"/>
        <pc:sldMkLst>
          <pc:docMk/>
          <pc:sldMk cId="3922621112" sldId="289"/>
        </pc:sldMkLst>
        <pc:spChg chg="mod">
          <ac:chgData name="GABRIELA AQUINO CARDENAS" userId="6e002ff6-500f-46fc-af4c-3b420fa6dd0c" providerId="ADAL" clId="{D3ECFAAC-F7CC-47B2-BC10-23EA8556272E}" dt="2023-10-17T04:29:09.862" v="389" actId="20577"/>
          <ac:spMkLst>
            <pc:docMk/>
            <pc:sldMk cId="3922621112" sldId="289"/>
            <ac:spMk id="3" creationId="{01EFBF88-D350-B13C-0D47-0CA9FD1BE918}"/>
          </ac:spMkLst>
        </pc:spChg>
        <pc:spChg chg="mod">
          <ac:chgData name="GABRIELA AQUINO CARDENAS" userId="6e002ff6-500f-46fc-af4c-3b420fa6dd0c" providerId="ADAL" clId="{D3ECFAAC-F7CC-47B2-BC10-23EA8556272E}" dt="2023-10-17T04:26:13.545" v="307" actId="20577"/>
          <ac:spMkLst>
            <pc:docMk/>
            <pc:sldMk cId="3922621112" sldId="289"/>
            <ac:spMk id="6" creationId="{A1C969C4-81E4-7AAA-8B02-D5F6FA39317E}"/>
          </ac:spMkLst>
        </pc:spChg>
      </pc:sldChg>
      <pc:sldChg chg="addSp delSp modSp add del">
        <pc:chgData name="GABRIELA AQUINO CARDENAS" userId="6e002ff6-500f-46fc-af4c-3b420fa6dd0c" providerId="ADAL" clId="{D3ECFAAC-F7CC-47B2-BC10-23EA8556272E}" dt="2023-10-17T04:32:25.001" v="393" actId="47"/>
        <pc:sldMkLst>
          <pc:docMk/>
          <pc:sldMk cId="109650438" sldId="290"/>
        </pc:sldMkLst>
        <pc:spChg chg="add del mod">
          <ac:chgData name="GABRIELA AQUINO CARDENAS" userId="6e002ff6-500f-46fc-af4c-3b420fa6dd0c" providerId="ADAL" clId="{D3ECFAAC-F7CC-47B2-BC10-23EA8556272E}" dt="2023-10-17T04:32:16.339" v="392"/>
          <ac:spMkLst>
            <pc:docMk/>
            <pc:sldMk cId="109650438" sldId="290"/>
            <ac:spMk id="3" creationId="{64A2E3F0-64D8-3141-6BF7-D71313F3C612}"/>
          </ac:spMkLst>
        </pc:spChg>
      </pc:sldChg>
      <pc:sldChg chg="modSp add mod">
        <pc:chgData name="GABRIELA AQUINO CARDENAS" userId="6e002ff6-500f-46fc-af4c-3b420fa6dd0c" providerId="ADAL" clId="{D3ECFAAC-F7CC-47B2-BC10-23EA8556272E}" dt="2023-10-17T04:50:12.463" v="755"/>
        <pc:sldMkLst>
          <pc:docMk/>
          <pc:sldMk cId="2022103990" sldId="290"/>
        </pc:sldMkLst>
        <pc:spChg chg="mod">
          <ac:chgData name="GABRIELA AQUINO CARDENAS" userId="6e002ff6-500f-46fc-af4c-3b420fa6dd0c" providerId="ADAL" clId="{D3ECFAAC-F7CC-47B2-BC10-23EA8556272E}" dt="2023-10-17T04:50:12.463" v="755"/>
          <ac:spMkLst>
            <pc:docMk/>
            <pc:sldMk cId="2022103990" sldId="290"/>
            <ac:spMk id="2" creationId="{295A20F9-B37D-D5FA-CC29-77B977BEB5DC}"/>
          </ac:spMkLst>
        </pc:spChg>
        <pc:spChg chg="mod">
          <ac:chgData name="GABRIELA AQUINO CARDENAS" userId="6e002ff6-500f-46fc-af4c-3b420fa6dd0c" providerId="ADAL" clId="{D3ECFAAC-F7CC-47B2-BC10-23EA8556272E}" dt="2023-10-17T04:43:32.378" v="625" actId="114"/>
          <ac:spMkLst>
            <pc:docMk/>
            <pc:sldMk cId="2022103990" sldId="290"/>
            <ac:spMk id="3" creationId="{37F7C055-8B0F-4127-3850-F18EC22F42D3}"/>
          </ac:spMkLst>
        </pc:spChg>
      </pc:sldChg>
      <pc:sldChg chg="modSp add mod">
        <pc:chgData name="GABRIELA AQUINO CARDENAS" userId="6e002ff6-500f-46fc-af4c-3b420fa6dd0c" providerId="ADAL" clId="{D3ECFAAC-F7CC-47B2-BC10-23EA8556272E}" dt="2023-10-17T04:59:19.212" v="870" actId="114"/>
        <pc:sldMkLst>
          <pc:docMk/>
          <pc:sldMk cId="1350971184" sldId="291"/>
        </pc:sldMkLst>
        <pc:spChg chg="mod">
          <ac:chgData name="GABRIELA AQUINO CARDENAS" userId="6e002ff6-500f-46fc-af4c-3b420fa6dd0c" providerId="ADAL" clId="{D3ECFAAC-F7CC-47B2-BC10-23EA8556272E}" dt="2023-10-17T04:59:19.212" v="870" actId="114"/>
          <ac:spMkLst>
            <pc:docMk/>
            <pc:sldMk cId="1350971184" sldId="291"/>
            <ac:spMk id="2" creationId="{295A20F9-B37D-D5FA-CC29-77B977BEB5DC}"/>
          </ac:spMkLst>
        </pc:spChg>
        <pc:spChg chg="mod">
          <ac:chgData name="GABRIELA AQUINO CARDENAS" userId="6e002ff6-500f-46fc-af4c-3b420fa6dd0c" providerId="ADAL" clId="{D3ECFAAC-F7CC-47B2-BC10-23EA8556272E}" dt="2023-10-17T04:56:36.653" v="826" actId="1076"/>
          <ac:spMkLst>
            <pc:docMk/>
            <pc:sldMk cId="1350971184" sldId="291"/>
            <ac:spMk id="3" creationId="{37F7C055-8B0F-4127-3850-F18EC22F42D3}"/>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5527071-3483-E18E-B90F-D30601D26E55}"/>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5829965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ferencias">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F94B17-55C9-1E83-40F0-C9348FA471A1}"/>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F5F157C8-5F66-24F7-C7FD-64E3327B136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i="0" dirty="0">
                <a:solidFill>
                  <a:schemeClr val="bg1"/>
                </a:solidFill>
                <a:latin typeface="Corbel" panose="020B0503020204020204" pitchFamily="34" charset="0"/>
              </a:rPr>
              <a:t>Referencias</a:t>
            </a:r>
          </a:p>
          <a:p>
            <a:r>
              <a:rPr lang="es-MX" sz="2400" b="1" i="0" dirty="0">
                <a:solidFill>
                  <a:schemeClr val="bg1"/>
                </a:solidFill>
                <a:latin typeface="Corbel" panose="020B0503020204020204" pitchFamily="34" charset="0"/>
              </a:rPr>
              <a:t>bibliográficas</a:t>
            </a:r>
          </a:p>
        </p:txBody>
      </p:sp>
    </p:spTree>
    <p:extLst>
      <p:ext uri="{BB962C8B-B14F-4D97-AF65-F5344CB8AC3E}">
        <p14:creationId xmlns:p14="http://schemas.microsoft.com/office/powerpoint/2010/main" val="2838725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57A4A75-C599-6A69-FC08-95C7D17F84FA}"/>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538ECEC7-0005-6B04-82FA-1F04A066DDEB}"/>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519008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774592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ma">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5C23367-A83F-EDB3-7467-DFE573C1D7E3}"/>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438886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ndfulness">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F47357EC-0CDA-BD3C-1FB8-D9F56A146F90}"/>
              </a:ext>
            </a:extLst>
          </p:cNvPr>
          <p:cNvPicPr>
            <a:picLocks noChangeAspect="1"/>
          </p:cNvPicPr>
          <p:nvPr userDrawn="1"/>
        </p:nvPicPr>
        <p:blipFill>
          <a:blip r:embed="rId2"/>
          <a:srcRect/>
          <a:stretch/>
        </p:blipFill>
        <p:spPr>
          <a:xfrm>
            <a:off x="0" y="0"/>
            <a:ext cx="9144000" cy="6858000"/>
          </a:xfrm>
          <a:prstGeom prst="rect">
            <a:avLst/>
          </a:prstGeom>
        </p:spPr>
      </p:pic>
      <p:sp>
        <p:nvSpPr>
          <p:cNvPr id="7" name="CuadroTexto 6">
            <a:extLst>
              <a:ext uri="{FF2B5EF4-FFF2-40B4-BE49-F238E27FC236}">
                <a16:creationId xmlns:a16="http://schemas.microsoft.com/office/drawing/2014/main" id="{9D3CF681-E21E-EDBC-83ED-B3BE2F7503C8}"/>
              </a:ext>
            </a:extLst>
          </p:cNvPr>
          <p:cNvSpPr txBox="1"/>
          <p:nvPr userDrawn="1"/>
        </p:nvSpPr>
        <p:spPr>
          <a:xfrm>
            <a:off x="719175" y="2951946"/>
            <a:ext cx="3153238" cy="954107"/>
          </a:xfrm>
          <a:prstGeom prst="rect">
            <a:avLst/>
          </a:prstGeom>
          <a:noFill/>
        </p:spPr>
        <p:txBody>
          <a:bodyPr wrap="square">
            <a:spAutoFit/>
          </a:bodyPr>
          <a:lstStyle/>
          <a:p>
            <a:r>
              <a:rPr lang="es-MX" sz="1400" dirty="0">
                <a:solidFill>
                  <a:schemeClr val="tx1"/>
                </a:solidFill>
                <a:latin typeface="Corbel" panose="020B0503020204020204" pitchFamily="34" charset="0"/>
              </a:rPr>
              <a:t>Te invito a realizar la siguiente actividad de bienestar-mindfulness antes de comenzar a revisar el tema. </a:t>
            </a:r>
          </a:p>
          <a:p>
            <a:endParaRPr lang="es-MX" sz="1400" dirty="0">
              <a:solidFill>
                <a:schemeClr val="tx1"/>
              </a:solidFill>
              <a:latin typeface="Corbel" panose="020B0503020204020204" pitchFamily="34" charset="0"/>
            </a:endParaRPr>
          </a:p>
        </p:txBody>
      </p:sp>
      <p:sp>
        <p:nvSpPr>
          <p:cNvPr id="8" name="CuadroTexto 7">
            <a:extLst>
              <a:ext uri="{FF2B5EF4-FFF2-40B4-BE49-F238E27FC236}">
                <a16:creationId xmlns:a16="http://schemas.microsoft.com/office/drawing/2014/main" id="{4F91E4ED-D749-29EF-D19F-F7D4A2718AF1}"/>
              </a:ext>
            </a:extLst>
          </p:cNvPr>
          <p:cNvSpPr txBox="1"/>
          <p:nvPr userDrawn="1"/>
        </p:nvSpPr>
        <p:spPr>
          <a:xfrm>
            <a:off x="719175" y="2107181"/>
            <a:ext cx="3757132" cy="584775"/>
          </a:xfrm>
          <a:prstGeom prst="rect">
            <a:avLst/>
          </a:prstGeom>
          <a:noFill/>
        </p:spPr>
        <p:txBody>
          <a:bodyPr wrap="square" rtlCol="0">
            <a:spAutoFit/>
          </a:bodyPr>
          <a:lstStyle/>
          <a:p>
            <a:r>
              <a:rPr lang="es-MX" sz="3200" b="1" dirty="0">
                <a:solidFill>
                  <a:schemeClr val="tx1"/>
                </a:solidFill>
                <a:latin typeface="Corbel" panose="020B0503020204020204" pitchFamily="34" charset="0"/>
              </a:rPr>
              <a:t>Atención plena</a:t>
            </a:r>
          </a:p>
        </p:txBody>
      </p:sp>
      <p:sp>
        <p:nvSpPr>
          <p:cNvPr id="2" name="Rectángulo 1">
            <a:extLst>
              <a:ext uri="{FF2B5EF4-FFF2-40B4-BE49-F238E27FC236}">
                <a16:creationId xmlns:a16="http://schemas.microsoft.com/office/drawing/2014/main" id="{B9EA07BA-AD9D-48B2-149D-9F51F2B7043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Bienestar</a:t>
            </a:r>
            <a:r>
              <a:rPr lang="es-MX" sz="2400" dirty="0">
                <a:solidFill>
                  <a:srgbClr val="03C7BE"/>
                </a:solidFill>
                <a:latin typeface="Corbel" panose="020B0503020204020204" pitchFamily="34" charset="0"/>
              </a:rPr>
              <a:t> - </a:t>
            </a:r>
            <a:r>
              <a:rPr lang="es-MX" sz="2400" i="1" dirty="0">
                <a:solidFill>
                  <a:srgbClr val="03C7BE"/>
                </a:solidFill>
                <a:latin typeface="Corbel" panose="020B0503020204020204" pitchFamily="34" charset="0"/>
              </a:rPr>
              <a:t>mindfulness</a:t>
            </a:r>
          </a:p>
        </p:txBody>
      </p:sp>
    </p:spTree>
    <p:extLst>
      <p:ext uri="{BB962C8B-B14F-4D97-AF65-F5344CB8AC3E}">
        <p14:creationId xmlns:p14="http://schemas.microsoft.com/office/powerpoint/2010/main" val="12957474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ción">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87076FA-1AEF-C6FF-C53F-30AB70EA4D37}"/>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B5DFF62C-9933-9FDA-4938-D6629E7D7E31}"/>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Introducción</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940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licación">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4" name="Rectángulo 3">
            <a:extLst>
              <a:ext uri="{FF2B5EF4-FFF2-40B4-BE49-F238E27FC236}">
                <a16:creationId xmlns:a16="http://schemas.microsoft.com/office/drawing/2014/main" id="{6F6AD0CB-1A15-A2DB-FD30-81A29F454F37}"/>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Explicación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322406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7418318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Explicación 2">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7A566706-72B6-9079-3BF8-E0C60EB6BE8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46F44AD-B9AE-1475-7098-65078511822E}"/>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Tree>
    <p:extLst>
      <p:ext uri="{BB962C8B-B14F-4D97-AF65-F5344CB8AC3E}">
        <p14:creationId xmlns:p14="http://schemas.microsoft.com/office/powerpoint/2010/main" val="30933021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jercicio">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B0809D6-036C-782B-5DC1-65F1FE9E74FC}"/>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84A249E2-AE5D-ACF9-2E34-AFB2875A548A}"/>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Ejercicio</a:t>
            </a:r>
            <a:endParaRPr lang="es-MX" sz="2400" b="1" i="1" dirty="0">
              <a:solidFill>
                <a:srgbClr val="03C7BE"/>
              </a:solidFill>
              <a:latin typeface="Corbel" panose="020B0503020204020204" pitchFamily="34" charset="0"/>
            </a:endParaRPr>
          </a:p>
        </p:txBody>
      </p:sp>
      <p:pic>
        <p:nvPicPr>
          <p:cNvPr id="4" name="Imagen 3">
            <a:extLst>
              <a:ext uri="{FF2B5EF4-FFF2-40B4-BE49-F238E27FC236}">
                <a16:creationId xmlns:a16="http://schemas.microsoft.com/office/drawing/2014/main" id="{60DDCF38-DCE0-85E6-D599-55B4847C4106}"/>
              </a:ext>
            </a:extLst>
          </p:cNvPr>
          <p:cNvPicPr>
            <a:picLocks noChangeAspect="1"/>
          </p:cNvPicPr>
          <p:nvPr userDrawn="1"/>
        </p:nvPicPr>
        <p:blipFill rotWithShape="1">
          <a:blip r:embed="rId3"/>
          <a:srcRect t="6089" b="19121"/>
          <a:stretch/>
        </p:blipFill>
        <p:spPr>
          <a:xfrm>
            <a:off x="5185775" y="-2"/>
            <a:ext cx="3958225" cy="4440519"/>
          </a:xfrm>
          <a:prstGeom prst="rect">
            <a:avLst/>
          </a:prstGeom>
        </p:spPr>
      </p:pic>
    </p:spTree>
    <p:extLst>
      <p:ext uri="{BB962C8B-B14F-4D97-AF65-F5344CB8AC3E}">
        <p14:creationId xmlns:p14="http://schemas.microsoft.com/office/powerpoint/2010/main" val="26464927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82EA3E3-D05B-EAB3-1807-74ED54085057}"/>
              </a:ext>
            </a:extLst>
          </p:cNvPr>
          <p:cNvPicPr>
            <a:picLocks noChangeAspect="1"/>
          </p:cNvPicPr>
          <p:nvPr userDrawn="1"/>
        </p:nvPicPr>
        <p:blipFill>
          <a:blip r:embed="rId2"/>
          <a:srcRect/>
          <a:stretch/>
        </p:blipFill>
        <p:spPr>
          <a:xfrm>
            <a:off x="0" y="0"/>
            <a:ext cx="9144000" cy="6858000"/>
          </a:xfrm>
          <a:prstGeom prst="rect">
            <a:avLst/>
          </a:prstGeom>
        </p:spPr>
      </p:pic>
      <p:sp>
        <p:nvSpPr>
          <p:cNvPr id="3" name="Rectángulo 2">
            <a:extLst>
              <a:ext uri="{FF2B5EF4-FFF2-40B4-BE49-F238E27FC236}">
                <a16:creationId xmlns:a16="http://schemas.microsoft.com/office/drawing/2014/main" id="{999C96C7-6FE5-B64F-59B8-2349BA242EA9}"/>
              </a:ext>
            </a:extLst>
          </p:cNvPr>
          <p:cNvSpPr/>
          <p:nvPr userDrawn="1"/>
        </p:nvSpPr>
        <p:spPr>
          <a:xfrm>
            <a:off x="719175" y="637953"/>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rgbClr val="03C7BE"/>
                </a:solidFill>
                <a:latin typeface="Corbel" panose="020B0503020204020204" pitchFamily="34" charset="0"/>
              </a:rPr>
              <a:t>Cierre </a:t>
            </a:r>
            <a:endParaRPr lang="es-MX" sz="2400" b="1" i="1" dirty="0">
              <a:solidFill>
                <a:srgbClr val="03C7BE"/>
              </a:solidFill>
              <a:latin typeface="Corbel" panose="020B0503020204020204" pitchFamily="34" charset="0"/>
            </a:endParaRPr>
          </a:p>
        </p:txBody>
      </p:sp>
    </p:spTree>
    <p:extLst>
      <p:ext uri="{BB962C8B-B14F-4D97-AF65-F5344CB8AC3E}">
        <p14:creationId xmlns:p14="http://schemas.microsoft.com/office/powerpoint/2010/main" val="3424852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0284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0" r:id="rId6"/>
    <p:sldLayoutId id="2147483671" r:id="rId7"/>
    <p:sldLayoutId id="2147483667" r:id="rId8"/>
    <p:sldLayoutId id="2147483668" r:id="rId9"/>
    <p:sldLayoutId id="2147483669"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emf"/><Relationship Id="rId7" Type="http://schemas.openxmlformats.org/officeDocument/2006/relationships/image" Target="../media/image27.emf"/><Relationship Id="rId2" Type="http://schemas.openxmlformats.org/officeDocument/2006/relationships/image" Target="../media/image22.jpg"/><Relationship Id="rId1" Type="http://schemas.openxmlformats.org/officeDocument/2006/relationships/slideLayout" Target="../slideLayouts/slideLayout6.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1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youtu.be/oq-klVxvm5g"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789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2356261"/>
            <a:ext cx="3474978" cy="3539430"/>
          </a:xfrm>
          <a:prstGeom prst="rect">
            <a:avLst/>
          </a:prstGeom>
          <a:noFill/>
        </p:spPr>
        <p:txBody>
          <a:bodyPr wrap="square">
            <a:spAutoFit/>
          </a:bodyPr>
          <a:lstStyle/>
          <a:p>
            <a:r>
              <a:rPr lang="es-MX" sz="1400" dirty="0">
                <a:solidFill>
                  <a:srgbClr val="00524C"/>
                </a:solidFill>
                <a:latin typeface="Corbel" panose="020B0503020204020204" pitchFamily="34" charset="0"/>
              </a:rPr>
              <a:t>Philip Kotler, considerado el padre del marketing moderno, definió el marketing de contenidos como "la creación, publicación y promoción de contenido que atrae, informa y entretiene a un público objetivo con la meta de desarrollar una relación duradera y positiva con él".</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Kotler destaca la importancia de que el contenido sea</a:t>
            </a:r>
            <a:r>
              <a:rPr lang="es-MX" sz="1400" b="1" dirty="0">
                <a:solidFill>
                  <a:srgbClr val="00524C"/>
                </a:solidFill>
                <a:latin typeface="Corbel" panose="020B0503020204020204" pitchFamily="34" charset="0"/>
              </a:rPr>
              <a:t> relevante </a:t>
            </a:r>
            <a:r>
              <a:rPr lang="es-MX" sz="1400" dirty="0">
                <a:solidFill>
                  <a:srgbClr val="00524C"/>
                </a:solidFill>
                <a:latin typeface="Corbel" panose="020B0503020204020204" pitchFamily="34" charset="0"/>
              </a:rPr>
              <a:t>y </a:t>
            </a:r>
            <a:r>
              <a:rPr lang="es-MX" sz="1400" b="1" dirty="0">
                <a:solidFill>
                  <a:srgbClr val="00524C"/>
                </a:solidFill>
                <a:latin typeface="Corbel" panose="020B0503020204020204" pitchFamily="34" charset="0"/>
              </a:rPr>
              <a:t>útil</a:t>
            </a:r>
            <a:r>
              <a:rPr lang="es-MX" sz="1400" dirty="0">
                <a:solidFill>
                  <a:srgbClr val="00524C"/>
                </a:solidFill>
                <a:latin typeface="Corbel" panose="020B0503020204020204" pitchFamily="34" charset="0"/>
              </a:rPr>
              <a:t> para el público objetivo y que se centre en satisfacer sus necesidades e intereses. Asimismo, resalta que el marketing de contenidos debe ser una estrategia a largo plazo, con el objetivo de desarrollar una relación duradera y positiva con el público objetivo.</a:t>
            </a:r>
          </a:p>
        </p:txBody>
      </p:sp>
      <p:sp>
        <p:nvSpPr>
          <p:cNvPr id="3" name="CuadroTexto 2">
            <a:extLst>
              <a:ext uri="{FF2B5EF4-FFF2-40B4-BE49-F238E27FC236}">
                <a16:creationId xmlns:a16="http://schemas.microsoft.com/office/drawing/2014/main" id="{6D232577-4B05-B3C2-72B4-09954DC9383F}"/>
              </a:ext>
            </a:extLst>
          </p:cNvPr>
          <p:cNvSpPr txBox="1"/>
          <p:nvPr/>
        </p:nvSpPr>
        <p:spPr>
          <a:xfrm>
            <a:off x="709746" y="1894596"/>
            <a:ext cx="3019415" cy="461665"/>
          </a:xfrm>
          <a:prstGeom prst="rect">
            <a:avLst/>
          </a:prstGeom>
          <a:noFill/>
        </p:spPr>
        <p:txBody>
          <a:bodyPr wrap="square" rtlCol="0">
            <a:spAutoFit/>
          </a:bodyPr>
          <a:lstStyle/>
          <a:p>
            <a:r>
              <a:rPr lang="es-MX" sz="2400" dirty="0">
                <a:solidFill>
                  <a:srgbClr val="00524C"/>
                </a:solidFill>
                <a:latin typeface="Corbel" panose="020B0503020204020204" pitchFamily="34" charset="0"/>
              </a:rPr>
              <a:t>Contenidos digitales</a:t>
            </a:r>
            <a:endParaRPr lang="es-MX" sz="3600" dirty="0">
              <a:solidFill>
                <a:srgbClr val="00524C"/>
              </a:solidFill>
              <a:latin typeface="Corbel" panose="020B0503020204020204" pitchFamily="34" charset="0"/>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2"/>
          <a:srcRect l="38966" r="22562"/>
          <a:stretch/>
        </p:blipFill>
        <p:spPr>
          <a:xfrm>
            <a:off x="5184775" y="-2901"/>
            <a:ext cx="3959225" cy="6860901"/>
          </a:xfrm>
          <a:prstGeom prst="rect">
            <a:avLst/>
          </a:prstGeom>
        </p:spPr>
      </p:pic>
    </p:spTree>
    <p:extLst>
      <p:ext uri="{BB962C8B-B14F-4D97-AF65-F5344CB8AC3E}">
        <p14:creationId xmlns:p14="http://schemas.microsoft.com/office/powerpoint/2010/main" val="4091363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771FCF88-8CCB-591E-F028-B0DB08F22A1D}"/>
              </a:ext>
            </a:extLst>
          </p:cNvPr>
          <p:cNvSpPr/>
          <p:nvPr/>
        </p:nvSpPr>
        <p:spPr>
          <a:xfrm>
            <a:off x="3784850" y="0"/>
            <a:ext cx="5359150" cy="2341418"/>
          </a:xfrm>
          <a:prstGeom prst="rect">
            <a:avLst/>
          </a:prstGeom>
          <a:solidFill>
            <a:srgbClr val="005D85"/>
          </a:solidFill>
        </p:spPr>
        <p:style>
          <a:lnRef idx="2">
            <a:schemeClr val="accent1">
              <a:shade val="15000"/>
            </a:schemeClr>
          </a:lnRef>
          <a:fillRef idx="1">
            <a:schemeClr val="accent1"/>
          </a:fillRef>
          <a:effectRef idx="0">
            <a:schemeClr val="accent1"/>
          </a:effectRef>
          <a:fontRef idx="minor">
            <a:schemeClr val="lt1"/>
          </a:fontRef>
        </p:style>
        <p:txBody>
          <a:bodyPr lIns="576000" rIns="360000" rtlCol="0" anchor="ctr"/>
          <a:lstStyle/>
          <a:p>
            <a:r>
              <a:rPr lang="es-MX" sz="1400" dirty="0"/>
              <a:t>El contenido es una parte esencial del marketing digital y del </a:t>
            </a:r>
          </a:p>
          <a:p>
            <a:r>
              <a:rPr lang="es-MX" sz="1400" dirty="0"/>
              <a:t>éxito en línea en general. Aquí te presento algunas razones </a:t>
            </a:r>
          </a:p>
          <a:p>
            <a:r>
              <a:rPr lang="es-MX" sz="1400" dirty="0"/>
              <a:t>por las que el contenido es importante:</a:t>
            </a:r>
          </a:p>
        </p:txBody>
      </p:sp>
      <p:sp>
        <p:nvSpPr>
          <p:cNvPr id="2" name="CuadroTexto 1">
            <a:extLst>
              <a:ext uri="{FF2B5EF4-FFF2-40B4-BE49-F238E27FC236}">
                <a16:creationId xmlns:a16="http://schemas.microsoft.com/office/drawing/2014/main" id="{295A20F9-B37D-D5FA-CC29-77B977BEB5DC}"/>
              </a:ext>
            </a:extLst>
          </p:cNvPr>
          <p:cNvSpPr txBox="1"/>
          <p:nvPr/>
        </p:nvSpPr>
        <p:spPr>
          <a:xfrm>
            <a:off x="4249140" y="2440198"/>
            <a:ext cx="4545441" cy="3539430"/>
          </a:xfrm>
          <a:prstGeom prst="rect">
            <a:avLst/>
          </a:prstGeom>
          <a:noFill/>
        </p:spPr>
        <p:txBody>
          <a:bodyPr wrap="square">
            <a:spAutoFit/>
          </a:bodyPr>
          <a:lstStyle/>
          <a:p>
            <a:br>
              <a:rPr lang="es-MX" sz="1400" dirty="0">
                <a:solidFill>
                  <a:srgbClr val="01514A"/>
                </a:solidFill>
                <a:effectLst/>
                <a:ea typeface="Calibri" panose="020F0502020204030204" pitchFamily="34" charset="0"/>
                <a:cs typeface="Times New Roman" panose="02020603050405020304" pitchFamily="18" charset="0"/>
              </a:rPr>
            </a:br>
            <a:r>
              <a:rPr lang="es-MX" sz="1400" b="1" dirty="0">
                <a:solidFill>
                  <a:srgbClr val="01514A"/>
                </a:solidFill>
                <a:effectLst/>
                <a:ea typeface="Calibri" panose="020F0502020204030204" pitchFamily="34" charset="0"/>
                <a:cs typeface="Times New Roman" panose="02020603050405020304" pitchFamily="18" charset="0"/>
              </a:rPr>
              <a:t>1. </a:t>
            </a:r>
            <a:r>
              <a:rPr lang="es-419" sz="1400" b="1" dirty="0">
                <a:solidFill>
                  <a:srgbClr val="01514A"/>
                </a:solidFill>
                <a:effectLst/>
                <a:ea typeface="Calibri" panose="020F0502020204030204" pitchFamily="34" charset="0"/>
                <a:cs typeface="Times New Roman" panose="02020603050405020304" pitchFamily="18" charset="0"/>
              </a:rPr>
              <a:t>Atrae tráfico: </a:t>
            </a:r>
            <a:r>
              <a:rPr lang="es-419" sz="1400" dirty="0">
                <a:solidFill>
                  <a:srgbClr val="01514A"/>
                </a:solidFill>
                <a:effectLst/>
                <a:ea typeface="Calibri" panose="020F0502020204030204" pitchFamily="34" charset="0"/>
                <a:cs typeface="Times New Roman" panose="02020603050405020304" pitchFamily="18" charset="0"/>
              </a:rPr>
              <a:t>el contenido valioso y relevante atrae a la audiencia y aumenta la visibilidad de una marca en línea. Cuando una marca produce contenido útil, interesante y de alta calidad, es más probable que los usuarios lo compartan y lo recomienden a otros, lo que, a su vez, puede aumentar el tráfico a su sitio web y mejorar su posicionamiento en los motores de búsqueda.</a:t>
            </a:r>
            <a:br>
              <a:rPr lang="es-MX" sz="1400" dirty="0">
                <a:solidFill>
                  <a:srgbClr val="01514A"/>
                </a:solidFill>
                <a:effectLst/>
                <a:ea typeface="Calibri" panose="020F0502020204030204" pitchFamily="34" charset="0"/>
                <a:cs typeface="Times New Roman" panose="02020603050405020304" pitchFamily="18" charset="0"/>
              </a:rPr>
            </a:br>
            <a:r>
              <a:rPr lang="es-419" sz="1400" dirty="0">
                <a:solidFill>
                  <a:srgbClr val="01514A"/>
                </a:solidFill>
                <a:effectLst/>
                <a:ea typeface="Calibri" panose="020F0502020204030204" pitchFamily="34" charset="0"/>
                <a:cs typeface="Times New Roman" panose="02020603050405020304" pitchFamily="18" charset="0"/>
              </a:rPr>
              <a:t> </a:t>
            </a:r>
            <a:br>
              <a:rPr lang="es-MX" sz="1400" dirty="0">
                <a:solidFill>
                  <a:srgbClr val="01514A"/>
                </a:solidFill>
                <a:effectLst/>
                <a:ea typeface="Calibri" panose="020F0502020204030204" pitchFamily="34" charset="0"/>
                <a:cs typeface="Times New Roman" panose="02020603050405020304" pitchFamily="18" charset="0"/>
              </a:rPr>
            </a:br>
            <a:r>
              <a:rPr lang="es-MX" sz="1400" b="1" dirty="0">
                <a:solidFill>
                  <a:srgbClr val="01514A"/>
                </a:solidFill>
                <a:effectLst/>
                <a:ea typeface="Calibri" panose="020F0502020204030204" pitchFamily="34" charset="0"/>
                <a:cs typeface="Times New Roman" panose="02020603050405020304" pitchFamily="18" charset="0"/>
              </a:rPr>
              <a:t>2. </a:t>
            </a:r>
            <a:r>
              <a:rPr lang="es-419" sz="1400" b="1" dirty="0">
                <a:solidFill>
                  <a:srgbClr val="01514A"/>
                </a:solidFill>
                <a:effectLst/>
                <a:ea typeface="Calibri" panose="020F0502020204030204" pitchFamily="34" charset="0"/>
                <a:cs typeface="Times New Roman" panose="02020603050405020304" pitchFamily="18" charset="0"/>
              </a:rPr>
              <a:t>Genera confianza y credibilidad: </a:t>
            </a:r>
            <a:r>
              <a:rPr lang="es-419" sz="1400" dirty="0">
                <a:solidFill>
                  <a:srgbClr val="01514A"/>
                </a:solidFill>
                <a:effectLst/>
                <a:ea typeface="Calibri" panose="020F0502020204030204" pitchFamily="34" charset="0"/>
                <a:cs typeface="Times New Roman" panose="02020603050405020304" pitchFamily="18" charset="0"/>
              </a:rPr>
              <a:t>el contenido de calidad ayuda a establecer a una marca como un experto en su campo y genera confianza en su audiencia. Cuando una marca proporciona información útil y de calidad, los usuarios son más propensos a confiar en esa marca y a convertirse en clientes leales.</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ndParaRP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23661" r="39645"/>
          <a:stretch/>
        </p:blipFill>
        <p:spPr>
          <a:xfrm>
            <a:off x="-1598" y="-2900"/>
            <a:ext cx="3786448"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7" name="Grupo 6">
            <a:extLst>
              <a:ext uri="{FF2B5EF4-FFF2-40B4-BE49-F238E27FC236}">
                <a16:creationId xmlns:a16="http://schemas.microsoft.com/office/drawing/2014/main" id="{BC9B0ED4-464F-8411-AAF1-D4BB8F29496C}"/>
              </a:ext>
            </a:extLst>
          </p:cNvPr>
          <p:cNvGrpSpPr/>
          <p:nvPr/>
        </p:nvGrpSpPr>
        <p:grpSpPr>
          <a:xfrm>
            <a:off x="-678873" y="0"/>
            <a:ext cx="452524" cy="3153536"/>
            <a:chOff x="-678873" y="0"/>
            <a:chExt cx="452524" cy="3153536"/>
          </a:xfrm>
        </p:grpSpPr>
        <p:sp>
          <p:nvSpPr>
            <p:cNvPr id="9" name="Rectángulo 8">
              <a:extLst>
                <a:ext uri="{FF2B5EF4-FFF2-40B4-BE49-F238E27FC236}">
                  <a16:creationId xmlns:a16="http://schemas.microsoft.com/office/drawing/2014/main" id="{D4AEA56E-4619-890E-6C6B-D1AB74CACBB6}"/>
                </a:ext>
              </a:extLst>
            </p:cNvPr>
            <p:cNvSpPr/>
            <p:nvPr/>
          </p:nvSpPr>
          <p:spPr>
            <a:xfrm>
              <a:off x="-678873" y="0"/>
              <a:ext cx="452524" cy="452524"/>
            </a:xfrm>
            <a:prstGeom prst="rect">
              <a:avLst/>
            </a:prstGeom>
            <a:solidFill>
              <a:srgbClr val="0053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Rectángulo 9">
              <a:extLst>
                <a:ext uri="{FF2B5EF4-FFF2-40B4-BE49-F238E27FC236}">
                  <a16:creationId xmlns:a16="http://schemas.microsoft.com/office/drawing/2014/main" id="{B4EC594F-804E-67DE-FA46-6DB82DAD3EDA}"/>
                </a:ext>
              </a:extLst>
            </p:cNvPr>
            <p:cNvSpPr/>
            <p:nvPr/>
          </p:nvSpPr>
          <p:spPr>
            <a:xfrm>
              <a:off x="-678873" y="568036"/>
              <a:ext cx="452524" cy="452524"/>
            </a:xfrm>
            <a:prstGeom prst="rect">
              <a:avLst/>
            </a:prstGeom>
            <a:solidFill>
              <a:srgbClr val="1EC6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1" name="Rectángulo 10">
              <a:extLst>
                <a:ext uri="{FF2B5EF4-FFF2-40B4-BE49-F238E27FC236}">
                  <a16:creationId xmlns:a16="http://schemas.microsoft.com/office/drawing/2014/main" id="{D3188D6B-88C3-7A44-4EE6-E1FF09DA90CF}"/>
                </a:ext>
              </a:extLst>
            </p:cNvPr>
            <p:cNvSpPr/>
            <p:nvPr/>
          </p:nvSpPr>
          <p:spPr>
            <a:xfrm>
              <a:off x="-678873" y="1440249"/>
              <a:ext cx="452524" cy="452524"/>
            </a:xfrm>
            <a:prstGeom prst="rect">
              <a:avLst/>
            </a:prstGeom>
            <a:solidFill>
              <a:srgbClr val="A1D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2" name="Rectángulo 11">
              <a:extLst>
                <a:ext uri="{FF2B5EF4-FFF2-40B4-BE49-F238E27FC236}">
                  <a16:creationId xmlns:a16="http://schemas.microsoft.com/office/drawing/2014/main" id="{1C7C99C4-AADD-02CB-CF6F-FBDE1E1F917B}"/>
                </a:ext>
              </a:extLst>
            </p:cNvPr>
            <p:cNvSpPr/>
            <p:nvPr/>
          </p:nvSpPr>
          <p:spPr>
            <a:xfrm>
              <a:off x="-678873" y="2091412"/>
              <a:ext cx="452524" cy="452524"/>
            </a:xfrm>
            <a:prstGeom prst="rect">
              <a:avLst/>
            </a:prstGeom>
            <a:solidFill>
              <a:srgbClr val="008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3" name="Rectángulo 12">
              <a:extLst>
                <a:ext uri="{FF2B5EF4-FFF2-40B4-BE49-F238E27FC236}">
                  <a16:creationId xmlns:a16="http://schemas.microsoft.com/office/drawing/2014/main" id="{93314D4B-EA5A-2C38-6619-C92E51B0661C}"/>
                </a:ext>
              </a:extLst>
            </p:cNvPr>
            <p:cNvSpPr/>
            <p:nvPr/>
          </p:nvSpPr>
          <p:spPr>
            <a:xfrm>
              <a:off x="-678873" y="2701012"/>
              <a:ext cx="452524" cy="452524"/>
            </a:xfrm>
            <a:prstGeom prst="rect">
              <a:avLst/>
            </a:prstGeom>
            <a:solidFill>
              <a:srgbClr val="005E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spTree>
    <p:extLst>
      <p:ext uri="{BB962C8B-B14F-4D97-AF65-F5344CB8AC3E}">
        <p14:creationId xmlns:p14="http://schemas.microsoft.com/office/powerpoint/2010/main" val="2215364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D40A1D3-9C92-88A2-85A0-6008027CFE48}"/>
              </a:ext>
            </a:extLst>
          </p:cNvPr>
          <p:cNvSpPr txBox="1"/>
          <p:nvPr/>
        </p:nvSpPr>
        <p:spPr>
          <a:xfrm>
            <a:off x="709748" y="1219475"/>
            <a:ext cx="3474978" cy="5047536"/>
          </a:xfrm>
          <a:prstGeom prst="rect">
            <a:avLst/>
          </a:prstGeom>
          <a:noFill/>
        </p:spPr>
        <p:txBody>
          <a:bodyPr wrap="square">
            <a:spAutoFit/>
          </a:bodyPr>
          <a:lstStyle/>
          <a:p>
            <a:r>
              <a:rPr lang="es-419" sz="1400" b="1" spc="-20" dirty="0">
                <a:effectLst/>
                <a:ea typeface="Calibri" panose="020F0502020204030204" pitchFamily="34" charset="0"/>
                <a:cs typeface="Times New Roman" panose="02020603050405020304" pitchFamily="18" charset="0"/>
              </a:rPr>
              <a:t>3. Educa y entretiene: </a:t>
            </a:r>
            <a:r>
              <a:rPr lang="es-419" sz="1400" spc="-20" dirty="0">
                <a:effectLst/>
                <a:ea typeface="Calibri" panose="020F0502020204030204" pitchFamily="34" charset="0"/>
                <a:cs typeface="Times New Roman" panose="02020603050405020304" pitchFamily="18" charset="0"/>
              </a:rPr>
              <a:t>el contenido educativo </a:t>
            </a:r>
            <a:r>
              <a:rPr lang="es-419" sz="1400" dirty="0">
                <a:effectLst/>
                <a:ea typeface="Calibri" panose="020F0502020204030204" pitchFamily="34" charset="0"/>
                <a:cs typeface="Times New Roman" panose="02020603050405020304" pitchFamily="18" charset="0"/>
              </a:rPr>
              <a:t>y entretenido es una excelente manera de </a:t>
            </a:r>
            <a:r>
              <a:rPr lang="es-419" sz="1400" spc="-30" dirty="0">
                <a:effectLst/>
                <a:ea typeface="Calibri" panose="020F0502020204030204" pitchFamily="34" charset="0"/>
                <a:cs typeface="Times New Roman" panose="02020603050405020304" pitchFamily="18" charset="0"/>
              </a:rPr>
              <a:t>atraer a una audiencia y mantener su atención. </a:t>
            </a:r>
            <a:r>
              <a:rPr lang="es-419" sz="1400" dirty="0">
                <a:effectLst/>
                <a:ea typeface="Calibri" panose="020F0502020204030204" pitchFamily="34" charset="0"/>
                <a:cs typeface="Times New Roman" panose="02020603050405020304" pitchFamily="18" charset="0"/>
              </a:rPr>
              <a:t>Al proporcionar contenido interesante y útil, una marca puede mantener a su audiencia involucrada y aumentar su compromiso.</a:t>
            </a:r>
            <a:br>
              <a:rPr lang="es-MX" sz="1400" dirty="0">
                <a:effectLst/>
                <a:ea typeface="Calibri" panose="020F0502020204030204" pitchFamily="34" charset="0"/>
                <a:cs typeface="Times New Roman" panose="02020603050405020304" pitchFamily="18" charset="0"/>
              </a:rPr>
            </a:br>
            <a:br>
              <a:rPr lang="es-MX" sz="1400" dirty="0">
                <a:effectLst/>
                <a:ea typeface="Calibri" panose="020F0502020204030204" pitchFamily="34" charset="0"/>
                <a:cs typeface="Times New Roman" panose="02020603050405020304" pitchFamily="18" charset="0"/>
              </a:rPr>
            </a:br>
            <a:r>
              <a:rPr lang="es-MX" sz="1400" b="1" dirty="0">
                <a:effectLst/>
                <a:ea typeface="Calibri" panose="020F0502020204030204" pitchFamily="34" charset="0"/>
                <a:cs typeface="Times New Roman" panose="02020603050405020304" pitchFamily="18" charset="0"/>
              </a:rPr>
              <a:t>4. </a:t>
            </a:r>
            <a:r>
              <a:rPr lang="es-419" sz="1400" b="1" dirty="0">
                <a:effectLst/>
                <a:ea typeface="Calibri" panose="020F0502020204030204" pitchFamily="34" charset="0"/>
                <a:cs typeface="Times New Roman" panose="02020603050405020304" pitchFamily="18" charset="0"/>
              </a:rPr>
              <a:t>Aumenta el conocimiento de la marca: </a:t>
            </a:r>
            <a:r>
              <a:rPr lang="es-419" sz="1400" dirty="0">
                <a:ea typeface="Calibri" panose="020F0502020204030204" pitchFamily="34" charset="0"/>
                <a:cs typeface="Times New Roman" panose="02020603050405020304" pitchFamily="18" charset="0"/>
              </a:rPr>
              <a:t>c</a:t>
            </a:r>
            <a:r>
              <a:rPr lang="es-419" sz="1400" dirty="0">
                <a:effectLst/>
                <a:ea typeface="Calibri" panose="020F0502020204030204" pitchFamily="34" charset="0"/>
                <a:cs typeface="Times New Roman" panose="02020603050405020304" pitchFamily="18" charset="0"/>
              </a:rPr>
              <a:t>uando una marca produce contenido que se comparte ampliamente en línea, aumenta su visibilidad y conocimiento de marca.                 El contenido también puede ayudar a las empresas a llegar a nuevos públicos y expandir su alcance.</a:t>
            </a:r>
            <a:br>
              <a:rPr lang="es-MX" sz="1400" dirty="0">
                <a:effectLst/>
                <a:ea typeface="Calibri" panose="020F0502020204030204" pitchFamily="34" charset="0"/>
                <a:cs typeface="Times New Roman" panose="02020603050405020304" pitchFamily="18" charset="0"/>
              </a:rPr>
            </a:br>
            <a:r>
              <a:rPr lang="es-419" sz="1400" dirty="0">
                <a:effectLst/>
                <a:ea typeface="Calibri" panose="020F0502020204030204" pitchFamily="34" charset="0"/>
                <a:cs typeface="Times New Roman" panose="02020603050405020304" pitchFamily="18" charset="0"/>
              </a:rPr>
              <a:t> </a:t>
            </a:r>
            <a:br>
              <a:rPr lang="es-MX" sz="1400" dirty="0">
                <a:effectLst/>
                <a:ea typeface="Calibri" panose="020F0502020204030204" pitchFamily="34" charset="0"/>
                <a:cs typeface="Times New Roman" panose="02020603050405020304" pitchFamily="18" charset="0"/>
              </a:rPr>
            </a:br>
            <a:r>
              <a:rPr lang="es-MX" sz="1400" b="1" dirty="0">
                <a:effectLst/>
                <a:ea typeface="Calibri" panose="020F0502020204030204" pitchFamily="34" charset="0"/>
                <a:cs typeface="Times New Roman" panose="02020603050405020304" pitchFamily="18" charset="0"/>
              </a:rPr>
              <a:t>5. </a:t>
            </a:r>
            <a:r>
              <a:rPr lang="es-419" sz="1400" b="1" dirty="0">
                <a:effectLst/>
                <a:ea typeface="Calibri" panose="020F0502020204030204" pitchFamily="34" charset="0"/>
                <a:cs typeface="Times New Roman" panose="02020603050405020304" pitchFamily="18" charset="0"/>
              </a:rPr>
              <a:t>Mejora el SEO: </a:t>
            </a:r>
            <a:r>
              <a:rPr lang="es-419" sz="1400" dirty="0">
                <a:effectLst/>
                <a:ea typeface="Calibri" panose="020F0502020204030204" pitchFamily="34" charset="0"/>
                <a:cs typeface="Times New Roman" panose="02020603050405020304" pitchFamily="18" charset="0"/>
              </a:rPr>
              <a:t>el contenido es una parte importante de cualquier estrategia de SEO. Los motores de búsqueda favorecen el contenido original y de alta calidad, por lo que producir contenido relevante y valioso es una forma efectiva de mejorar el posicionamiento de una marca en los motores de búsqueda.</a:t>
            </a:r>
            <a:endParaRPr lang="es-MX" sz="1400" dirty="0">
              <a:solidFill>
                <a:srgbClr val="00524C"/>
              </a:solidFill>
            </a:endParaRPr>
          </a:p>
        </p:txBody>
      </p:sp>
      <p:pic>
        <p:nvPicPr>
          <p:cNvPr id="2" name="Imagen 1">
            <a:extLst>
              <a:ext uri="{FF2B5EF4-FFF2-40B4-BE49-F238E27FC236}">
                <a16:creationId xmlns:a16="http://schemas.microsoft.com/office/drawing/2014/main" id="{EFF5AADB-EBC9-FC2A-A3D5-8CA06365439F}"/>
              </a:ext>
            </a:extLst>
          </p:cNvPr>
          <p:cNvPicPr>
            <a:picLocks noChangeAspect="1"/>
          </p:cNvPicPr>
          <p:nvPr/>
        </p:nvPicPr>
        <p:blipFill rotWithShape="1">
          <a:blip r:embed="rId2"/>
          <a:srcRect l="26319" t="46733" r="16702" b="3712"/>
          <a:stretch/>
        </p:blipFill>
        <p:spPr>
          <a:xfrm>
            <a:off x="5184775" y="-2901"/>
            <a:ext cx="3959225" cy="6860901"/>
          </a:xfrm>
          <a:prstGeom prst="rect">
            <a:avLst/>
          </a:prstGeom>
        </p:spPr>
      </p:pic>
    </p:spTree>
    <p:extLst>
      <p:ext uri="{BB962C8B-B14F-4D97-AF65-F5344CB8AC3E}">
        <p14:creationId xmlns:p14="http://schemas.microsoft.com/office/powerpoint/2010/main" val="3443126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227497" y="341104"/>
            <a:ext cx="4545441" cy="738664"/>
          </a:xfrm>
          <a:prstGeom prst="rect">
            <a:avLst/>
          </a:prstGeom>
          <a:noFill/>
        </p:spPr>
        <p:txBody>
          <a:bodyPr wrap="square">
            <a:spAutoFit/>
          </a:bodyPr>
          <a:lstStyle/>
          <a:p>
            <a:r>
              <a:rPr lang="es-419" sz="1400" dirty="0">
                <a:solidFill>
                  <a:srgbClr val="01514A"/>
                </a:solidFill>
                <a:effectLst/>
                <a:ea typeface="Calibri" panose="020F0502020204030204" pitchFamily="34" charset="0"/>
                <a:cs typeface="Times New Roman" panose="02020603050405020304" pitchFamily="18" charset="0"/>
              </a:rPr>
              <a:t>La clasificación de contenidos para internet puede variar según la fuente y la perspectiva. Sin embargo, estas son algunas de las clasificaciones más comunes.</a:t>
            </a:r>
            <a:endParaRPr lang="es-MX" sz="1400" dirty="0">
              <a:solidFill>
                <a:srgbClr val="01514A"/>
              </a:solidFill>
            </a:endParaRPr>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19330" r="25482"/>
          <a:stretch/>
        </p:blipFill>
        <p:spPr>
          <a:xfrm>
            <a:off x="-1598" y="-2900"/>
            <a:ext cx="3786448"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6" name="CuadroTexto 5">
            <a:extLst>
              <a:ext uri="{FF2B5EF4-FFF2-40B4-BE49-F238E27FC236}">
                <a16:creationId xmlns:a16="http://schemas.microsoft.com/office/drawing/2014/main" id="{AE82CE83-0771-085D-FE47-916A6D8D5C32}"/>
              </a:ext>
            </a:extLst>
          </p:cNvPr>
          <p:cNvSpPr txBox="1"/>
          <p:nvPr/>
        </p:nvSpPr>
        <p:spPr>
          <a:xfrm>
            <a:off x="4755414" y="1328253"/>
            <a:ext cx="4017524" cy="5047536"/>
          </a:xfrm>
          <a:prstGeom prst="rect">
            <a:avLst/>
          </a:prstGeom>
          <a:noFill/>
        </p:spPr>
        <p:txBody>
          <a:bodyPr wrap="square">
            <a:spAutoFit/>
          </a:bodyPr>
          <a:lstStyle/>
          <a:p>
            <a:r>
              <a:rPr lang="es-419" sz="1400" b="1" dirty="0">
                <a:solidFill>
                  <a:srgbClr val="01514A"/>
                </a:solidFill>
                <a:effectLst/>
                <a:ea typeface="Calibri" panose="020F0502020204030204" pitchFamily="34" charset="0"/>
                <a:cs typeface="Times New Roman" panose="02020603050405020304" pitchFamily="18" charset="0"/>
              </a:rPr>
              <a:t>Contenido visual: </a:t>
            </a:r>
            <a:r>
              <a:rPr lang="es-419" sz="1400" dirty="0">
                <a:solidFill>
                  <a:srgbClr val="01514A"/>
                </a:solidFill>
                <a:effectLst/>
                <a:ea typeface="Calibri" panose="020F0502020204030204" pitchFamily="34" charset="0"/>
                <a:cs typeface="Times New Roman" panose="02020603050405020304" pitchFamily="18" charset="0"/>
              </a:rPr>
              <a:t>este tipo de contenido se refiere a imágenes, fotos, gráficos y videos.</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r>
              <a:rPr lang="es-419" sz="1400" b="1" dirty="0">
                <a:solidFill>
                  <a:srgbClr val="01514A"/>
                </a:solidFill>
                <a:effectLst/>
                <a:ea typeface="Calibri" panose="020F0502020204030204" pitchFamily="34" charset="0"/>
                <a:cs typeface="Times New Roman" panose="02020603050405020304" pitchFamily="18" charset="0"/>
              </a:rPr>
              <a:t>Contenido escrito: </a:t>
            </a:r>
            <a:r>
              <a:rPr lang="es-419" sz="1400" dirty="0">
                <a:solidFill>
                  <a:srgbClr val="01514A"/>
                </a:solidFill>
                <a:effectLst/>
                <a:ea typeface="Calibri" panose="020F0502020204030204" pitchFamily="34" charset="0"/>
                <a:cs typeface="Times New Roman" panose="02020603050405020304" pitchFamily="18" charset="0"/>
              </a:rPr>
              <a:t>este tipo de contenido incluye textos, artículos, blogs, reseñas, entre otros.</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r>
              <a:rPr lang="es-419" sz="1400" b="1" dirty="0">
                <a:solidFill>
                  <a:srgbClr val="01514A"/>
                </a:solidFill>
                <a:effectLst/>
                <a:ea typeface="Calibri" panose="020F0502020204030204" pitchFamily="34" charset="0"/>
                <a:cs typeface="Times New Roman" panose="02020603050405020304" pitchFamily="18" charset="0"/>
              </a:rPr>
              <a:t>Contenido interactivo: </a:t>
            </a:r>
            <a:r>
              <a:rPr lang="es-419" sz="1400" dirty="0">
                <a:solidFill>
                  <a:srgbClr val="01514A"/>
                </a:solidFill>
                <a:effectLst/>
                <a:ea typeface="Calibri" panose="020F0502020204030204" pitchFamily="34" charset="0"/>
                <a:cs typeface="Times New Roman" panose="02020603050405020304" pitchFamily="18" charset="0"/>
              </a:rPr>
              <a:t>este tipo de contenido permite la interacción de la audiencia, por ejemplo, encuestas, quizzes, juegos y concursos.</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r>
              <a:rPr lang="es-419" sz="1400" b="1" dirty="0">
                <a:solidFill>
                  <a:srgbClr val="01514A"/>
                </a:solidFill>
                <a:effectLst/>
                <a:ea typeface="Calibri" panose="020F0502020204030204" pitchFamily="34" charset="0"/>
                <a:cs typeface="Times New Roman" panose="02020603050405020304" pitchFamily="18" charset="0"/>
              </a:rPr>
              <a:t>Contenido de entretenimiento: </a:t>
            </a:r>
            <a:r>
              <a:rPr lang="es-419" sz="1400" dirty="0">
                <a:solidFill>
                  <a:srgbClr val="01514A"/>
                </a:solidFill>
                <a:effectLst/>
                <a:ea typeface="Calibri" panose="020F0502020204030204" pitchFamily="34" charset="0"/>
                <a:cs typeface="Times New Roman" panose="02020603050405020304" pitchFamily="18" charset="0"/>
              </a:rPr>
              <a:t>este tipo de contenido busca entretener a la audiencia como videos divertidos, memes y contenido viral.</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r>
              <a:rPr lang="es-419" sz="1400" b="1" dirty="0">
                <a:solidFill>
                  <a:srgbClr val="01514A"/>
                </a:solidFill>
                <a:effectLst/>
                <a:ea typeface="Calibri" panose="020F0502020204030204" pitchFamily="34" charset="0"/>
                <a:cs typeface="Times New Roman" panose="02020603050405020304" pitchFamily="18" charset="0"/>
              </a:rPr>
              <a:t>Contenido informativo: </a:t>
            </a:r>
            <a:r>
              <a:rPr lang="es-419" sz="1400" dirty="0">
                <a:solidFill>
                  <a:srgbClr val="01514A"/>
                </a:solidFill>
                <a:effectLst/>
                <a:ea typeface="Calibri" panose="020F0502020204030204" pitchFamily="34" charset="0"/>
                <a:cs typeface="Times New Roman" panose="02020603050405020304" pitchFamily="18" charset="0"/>
              </a:rPr>
              <a:t>este tipo de contenido se enfoca en brindar información como noticias, artículos de investigación, tutoriales, guías y whitepapers.</a:t>
            </a:r>
            <a:br>
              <a:rPr lang="es-MX" sz="1400" dirty="0">
                <a:solidFill>
                  <a:srgbClr val="01514A"/>
                </a:solidFill>
                <a:effectLst/>
                <a:ea typeface="Calibri" panose="020F0502020204030204" pitchFamily="34" charset="0"/>
                <a:cs typeface="Times New Roman" panose="02020603050405020304" pitchFamily="18" charset="0"/>
              </a:rPr>
            </a:br>
            <a:endParaRPr lang="es-MX" sz="1400" dirty="0">
              <a:solidFill>
                <a:srgbClr val="01514A"/>
              </a:solidFill>
              <a:effectLst/>
              <a:ea typeface="Calibri" panose="020F0502020204030204" pitchFamily="34" charset="0"/>
              <a:cs typeface="Times New Roman" panose="02020603050405020304" pitchFamily="18" charset="0"/>
            </a:endParaRPr>
          </a:p>
          <a:p>
            <a:r>
              <a:rPr lang="es-419" sz="1400" b="1" dirty="0">
                <a:solidFill>
                  <a:srgbClr val="01514A"/>
                </a:solidFill>
                <a:effectLst/>
                <a:ea typeface="Calibri" panose="020F0502020204030204" pitchFamily="34" charset="0"/>
                <a:cs typeface="Times New Roman" panose="02020603050405020304" pitchFamily="18" charset="0"/>
              </a:rPr>
              <a:t>Contenido de marca: </a:t>
            </a:r>
            <a:r>
              <a:rPr lang="es-419" sz="1400" dirty="0">
                <a:solidFill>
                  <a:srgbClr val="01514A"/>
                </a:solidFill>
                <a:effectLst/>
                <a:ea typeface="Calibri" panose="020F0502020204030204" pitchFamily="34" charset="0"/>
                <a:cs typeface="Times New Roman" panose="02020603050405020304" pitchFamily="18" charset="0"/>
              </a:rPr>
              <a:t>este tipo de contenido se enfoca en la promoción de una marca o producto como publicidad, contenido patrocinado y contenido generado por la marca.</a:t>
            </a:r>
            <a:endParaRPr lang="es-MX" sz="1400" dirty="0">
              <a:solidFill>
                <a:srgbClr val="01514A"/>
              </a:solidFill>
            </a:endParaRPr>
          </a:p>
        </p:txBody>
      </p:sp>
      <p:pic>
        <p:nvPicPr>
          <p:cNvPr id="10" name="Imagen 9">
            <a:extLst>
              <a:ext uri="{FF2B5EF4-FFF2-40B4-BE49-F238E27FC236}">
                <a16:creationId xmlns:a16="http://schemas.microsoft.com/office/drawing/2014/main" id="{7579D0BB-79B6-185B-9CC2-EC8C69353D49}"/>
              </a:ext>
            </a:extLst>
          </p:cNvPr>
          <p:cNvPicPr>
            <a:picLocks noChangeAspect="1"/>
          </p:cNvPicPr>
          <p:nvPr/>
        </p:nvPicPr>
        <p:blipFill>
          <a:blip r:embed="rId3"/>
          <a:stretch>
            <a:fillRect/>
          </a:stretch>
        </p:blipFill>
        <p:spPr>
          <a:xfrm>
            <a:off x="4301526" y="1411624"/>
            <a:ext cx="383888" cy="379879"/>
          </a:xfrm>
          <a:prstGeom prst="rect">
            <a:avLst/>
          </a:prstGeom>
        </p:spPr>
      </p:pic>
      <p:pic>
        <p:nvPicPr>
          <p:cNvPr id="11" name="Imagen 10">
            <a:extLst>
              <a:ext uri="{FF2B5EF4-FFF2-40B4-BE49-F238E27FC236}">
                <a16:creationId xmlns:a16="http://schemas.microsoft.com/office/drawing/2014/main" id="{22D92B43-959D-B86A-CDE5-3EEB1B9E1FA0}"/>
              </a:ext>
            </a:extLst>
          </p:cNvPr>
          <p:cNvPicPr>
            <a:picLocks noChangeAspect="1"/>
          </p:cNvPicPr>
          <p:nvPr/>
        </p:nvPicPr>
        <p:blipFill>
          <a:blip r:embed="rId4"/>
          <a:stretch>
            <a:fillRect/>
          </a:stretch>
        </p:blipFill>
        <p:spPr>
          <a:xfrm>
            <a:off x="4343498" y="2093721"/>
            <a:ext cx="385200" cy="326251"/>
          </a:xfrm>
          <a:prstGeom prst="rect">
            <a:avLst/>
          </a:prstGeom>
        </p:spPr>
      </p:pic>
      <p:pic>
        <p:nvPicPr>
          <p:cNvPr id="12" name="Imagen 11">
            <a:extLst>
              <a:ext uri="{FF2B5EF4-FFF2-40B4-BE49-F238E27FC236}">
                <a16:creationId xmlns:a16="http://schemas.microsoft.com/office/drawing/2014/main" id="{8C6AF2C0-F88C-EC40-8785-BAF388D14F7D}"/>
              </a:ext>
            </a:extLst>
          </p:cNvPr>
          <p:cNvPicPr>
            <a:picLocks noChangeAspect="1"/>
          </p:cNvPicPr>
          <p:nvPr/>
        </p:nvPicPr>
        <p:blipFill>
          <a:blip r:embed="rId5"/>
          <a:stretch>
            <a:fillRect/>
          </a:stretch>
        </p:blipFill>
        <p:spPr>
          <a:xfrm>
            <a:off x="4301526" y="2791454"/>
            <a:ext cx="385200" cy="385200"/>
          </a:xfrm>
          <a:prstGeom prst="rect">
            <a:avLst/>
          </a:prstGeom>
        </p:spPr>
      </p:pic>
      <p:pic>
        <p:nvPicPr>
          <p:cNvPr id="13" name="Imagen 12">
            <a:extLst>
              <a:ext uri="{FF2B5EF4-FFF2-40B4-BE49-F238E27FC236}">
                <a16:creationId xmlns:a16="http://schemas.microsoft.com/office/drawing/2014/main" id="{480F49B2-403C-B5B5-5CAD-E00CDDB31E38}"/>
              </a:ext>
            </a:extLst>
          </p:cNvPr>
          <p:cNvPicPr>
            <a:picLocks noChangeAspect="1"/>
          </p:cNvPicPr>
          <p:nvPr/>
        </p:nvPicPr>
        <p:blipFill>
          <a:blip r:embed="rId6"/>
          <a:stretch>
            <a:fillRect/>
          </a:stretch>
        </p:blipFill>
        <p:spPr>
          <a:xfrm>
            <a:off x="4335214" y="3639335"/>
            <a:ext cx="385200" cy="393955"/>
          </a:xfrm>
          <a:prstGeom prst="rect">
            <a:avLst/>
          </a:prstGeom>
        </p:spPr>
      </p:pic>
      <p:pic>
        <p:nvPicPr>
          <p:cNvPr id="14" name="Imagen 13">
            <a:extLst>
              <a:ext uri="{FF2B5EF4-FFF2-40B4-BE49-F238E27FC236}">
                <a16:creationId xmlns:a16="http://schemas.microsoft.com/office/drawing/2014/main" id="{2A31C386-6A6E-99C1-C351-0AA2A6AF2CC5}"/>
              </a:ext>
            </a:extLst>
          </p:cNvPr>
          <p:cNvPicPr>
            <a:picLocks noChangeAspect="1"/>
          </p:cNvPicPr>
          <p:nvPr/>
        </p:nvPicPr>
        <p:blipFill>
          <a:blip r:embed="rId7"/>
          <a:stretch>
            <a:fillRect/>
          </a:stretch>
        </p:blipFill>
        <p:spPr>
          <a:xfrm>
            <a:off x="4335214" y="4622794"/>
            <a:ext cx="385200" cy="387570"/>
          </a:xfrm>
          <a:prstGeom prst="rect">
            <a:avLst/>
          </a:prstGeom>
        </p:spPr>
      </p:pic>
      <p:pic>
        <p:nvPicPr>
          <p:cNvPr id="15" name="Imagen 14">
            <a:extLst>
              <a:ext uri="{FF2B5EF4-FFF2-40B4-BE49-F238E27FC236}">
                <a16:creationId xmlns:a16="http://schemas.microsoft.com/office/drawing/2014/main" id="{7D288D88-1CC1-01F2-BE2E-AA01C553FA5D}"/>
              </a:ext>
            </a:extLst>
          </p:cNvPr>
          <p:cNvPicPr>
            <a:picLocks noChangeAspect="1"/>
          </p:cNvPicPr>
          <p:nvPr/>
        </p:nvPicPr>
        <p:blipFill>
          <a:blip r:embed="rId8"/>
          <a:stretch>
            <a:fillRect/>
          </a:stretch>
        </p:blipFill>
        <p:spPr>
          <a:xfrm>
            <a:off x="4343498" y="5711552"/>
            <a:ext cx="385200" cy="330621"/>
          </a:xfrm>
          <a:prstGeom prst="rect">
            <a:avLst/>
          </a:prstGeom>
        </p:spPr>
      </p:pic>
    </p:spTree>
    <p:extLst>
      <p:ext uri="{BB962C8B-B14F-4D97-AF65-F5344CB8AC3E}">
        <p14:creationId xmlns:p14="http://schemas.microsoft.com/office/powerpoint/2010/main" val="4082565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162F71A2-3FA1-5AE2-C492-C65FA34BCDEA}"/>
              </a:ext>
            </a:extLst>
          </p:cNvPr>
          <p:cNvPicPr>
            <a:picLocks noChangeAspect="1"/>
          </p:cNvPicPr>
          <p:nvPr/>
        </p:nvPicPr>
        <p:blipFill rotWithShape="1">
          <a:blip r:embed="rId2"/>
          <a:srcRect l="27576" t="29436" b="1859"/>
          <a:stretch/>
        </p:blipFill>
        <p:spPr>
          <a:xfrm>
            <a:off x="0" y="10830"/>
            <a:ext cx="9144000" cy="2411528"/>
          </a:xfrm>
          <a:prstGeom prst="rect">
            <a:avLst/>
          </a:prstGeom>
        </p:spPr>
      </p:pic>
      <p:sp>
        <p:nvSpPr>
          <p:cNvPr id="14" name="Rectángulo 13">
            <a:extLst>
              <a:ext uri="{FF2B5EF4-FFF2-40B4-BE49-F238E27FC236}">
                <a16:creationId xmlns:a16="http://schemas.microsoft.com/office/drawing/2014/main" id="{13C1CEF8-BC9F-F238-F07A-182F0A5A1F06}"/>
              </a:ext>
            </a:extLst>
          </p:cNvPr>
          <p:cNvSpPr/>
          <p:nvPr/>
        </p:nvSpPr>
        <p:spPr>
          <a:xfrm>
            <a:off x="0" y="2422358"/>
            <a:ext cx="9144000" cy="1623169"/>
          </a:xfrm>
          <a:prstGeom prst="rect">
            <a:avLst/>
          </a:prstGeom>
          <a:solidFill>
            <a:schemeClr val="bg2">
              <a:lumMod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 name="CuadroTexto 1">
            <a:extLst>
              <a:ext uri="{FF2B5EF4-FFF2-40B4-BE49-F238E27FC236}">
                <a16:creationId xmlns:a16="http://schemas.microsoft.com/office/drawing/2014/main" id="{D36FA924-D5D1-8160-64C7-85A3870DDC39}"/>
              </a:ext>
            </a:extLst>
          </p:cNvPr>
          <p:cNvSpPr txBox="1"/>
          <p:nvPr/>
        </p:nvSpPr>
        <p:spPr>
          <a:xfrm>
            <a:off x="2001078" y="2541444"/>
            <a:ext cx="6358083" cy="1384995"/>
          </a:xfrm>
          <a:prstGeom prst="rect">
            <a:avLst/>
          </a:prstGeom>
          <a:noFill/>
        </p:spPr>
        <p:txBody>
          <a:bodyPr wrap="square">
            <a:spAutoFit/>
          </a:bodyPr>
          <a:lstStyle/>
          <a:p>
            <a:r>
              <a:rPr lang="es-419" sz="1400" dirty="0">
                <a:solidFill>
                  <a:schemeClr val="bg1"/>
                </a:solidFill>
                <a:effectLst/>
                <a:ea typeface="Calibri" panose="020F0502020204030204" pitchFamily="34" charset="0"/>
                <a:cs typeface="Times New Roman" panose="02020603050405020304" pitchFamily="18" charset="0"/>
              </a:rPr>
              <a:t>Un </a:t>
            </a:r>
            <a:r>
              <a:rPr lang="es-419" sz="1400" b="1" dirty="0">
                <a:solidFill>
                  <a:schemeClr val="bg1"/>
                </a:solidFill>
                <a:effectLst/>
                <a:ea typeface="Calibri" panose="020F0502020204030204" pitchFamily="34" charset="0"/>
                <a:cs typeface="Times New Roman" panose="02020603050405020304" pitchFamily="18" charset="0"/>
              </a:rPr>
              <a:t>blog </a:t>
            </a:r>
            <a:r>
              <a:rPr lang="es-419" sz="1400" dirty="0">
                <a:solidFill>
                  <a:schemeClr val="bg1"/>
                </a:solidFill>
                <a:effectLst/>
                <a:ea typeface="Calibri" panose="020F0502020204030204" pitchFamily="34" charset="0"/>
                <a:cs typeface="Times New Roman" panose="02020603050405020304" pitchFamily="18" charset="0"/>
              </a:rPr>
              <a:t>es un sitio web que contiene artículos escritos en orden cronológico inverso, lo que significa que el artículo más reciente aparece primero. Los blogs son una forma popular de comunicación en línea que permite a los autores compartir sus ideas y conocimientos con una audiencia global.</a:t>
            </a:r>
            <a:br>
              <a:rPr lang="es-MX" sz="1400" dirty="0">
                <a:solidFill>
                  <a:schemeClr val="bg1"/>
                </a:solidFill>
                <a:effectLst/>
                <a:ea typeface="Calibri" panose="020F0502020204030204" pitchFamily="34" charset="0"/>
                <a:cs typeface="Times New Roman" panose="02020603050405020304" pitchFamily="18" charset="0"/>
              </a:rPr>
            </a:br>
            <a:r>
              <a:rPr lang="es-419" sz="1400" dirty="0">
                <a:solidFill>
                  <a:schemeClr val="bg1"/>
                </a:solidFill>
                <a:effectLst/>
                <a:ea typeface="Calibri" panose="020F0502020204030204" pitchFamily="34" charset="0"/>
                <a:cs typeface="Times New Roman" panose="02020603050405020304" pitchFamily="18" charset="0"/>
              </a:rPr>
              <a:t> </a:t>
            </a:r>
            <a:br>
              <a:rPr lang="es-MX" sz="1400" dirty="0">
                <a:solidFill>
                  <a:schemeClr val="bg1"/>
                </a:solidFill>
                <a:effectLst/>
                <a:ea typeface="Calibri" panose="020F0502020204030204" pitchFamily="34" charset="0"/>
                <a:cs typeface="Times New Roman" panose="02020603050405020304" pitchFamily="18" charset="0"/>
              </a:rPr>
            </a:br>
            <a:r>
              <a:rPr lang="es-419" sz="1400" dirty="0">
                <a:solidFill>
                  <a:schemeClr val="bg1"/>
                </a:solidFill>
                <a:effectLst/>
                <a:ea typeface="Calibri" panose="020F0502020204030204" pitchFamily="34" charset="0"/>
                <a:cs typeface="Times New Roman" panose="02020603050405020304" pitchFamily="18" charset="0"/>
              </a:rPr>
              <a:t>Estas son algunas de las razones por las que los blogs son importantes.</a:t>
            </a:r>
            <a:endParaRPr lang="es-MX" sz="1400" dirty="0">
              <a:solidFill>
                <a:schemeClr val="bg1"/>
              </a:solidFill>
            </a:endParaRPr>
          </a:p>
        </p:txBody>
      </p:sp>
      <p:sp>
        <p:nvSpPr>
          <p:cNvPr id="6" name="CuadroTexto 5">
            <a:extLst>
              <a:ext uri="{FF2B5EF4-FFF2-40B4-BE49-F238E27FC236}">
                <a16:creationId xmlns:a16="http://schemas.microsoft.com/office/drawing/2014/main" id="{52E25B59-DB5E-0F95-3771-90A3B97E3FDC}"/>
              </a:ext>
            </a:extLst>
          </p:cNvPr>
          <p:cNvSpPr txBox="1"/>
          <p:nvPr/>
        </p:nvSpPr>
        <p:spPr>
          <a:xfrm>
            <a:off x="709748" y="4293207"/>
            <a:ext cx="3474978" cy="1600438"/>
          </a:xfrm>
          <a:prstGeom prst="rect">
            <a:avLst/>
          </a:prstGeom>
          <a:noFill/>
        </p:spPr>
        <p:txBody>
          <a:bodyPr wrap="square">
            <a:spAutoFit/>
          </a:bodyPr>
          <a:lstStyle/>
          <a:p>
            <a:r>
              <a:rPr lang="es-MX" sz="1400" b="1" dirty="0">
                <a:solidFill>
                  <a:schemeClr val="bg1"/>
                </a:solidFill>
                <a:effectLst/>
                <a:ea typeface="Calibri" panose="020F0502020204030204" pitchFamily="34" charset="0"/>
                <a:cs typeface="Times New Roman" panose="02020603050405020304" pitchFamily="18" charset="0"/>
              </a:rPr>
              <a:t>1. </a:t>
            </a:r>
            <a:r>
              <a:rPr lang="es-419" sz="1400" b="1" dirty="0">
                <a:solidFill>
                  <a:schemeClr val="bg1"/>
                </a:solidFill>
                <a:effectLst/>
                <a:ea typeface="Calibri" panose="020F0502020204030204" pitchFamily="34" charset="0"/>
                <a:cs typeface="Times New Roman" panose="02020603050405020304" pitchFamily="18" charset="0"/>
              </a:rPr>
              <a:t>Establecen la autoridad y la credibilidad: </a:t>
            </a:r>
            <a:r>
              <a:rPr lang="es-419" sz="1400" dirty="0">
                <a:solidFill>
                  <a:schemeClr val="bg1"/>
                </a:solidFill>
                <a:effectLst/>
                <a:ea typeface="Calibri" panose="020F0502020204030204" pitchFamily="34" charset="0"/>
                <a:cs typeface="Times New Roman" panose="02020603050405020304" pitchFamily="18" charset="0"/>
              </a:rPr>
              <a:t>los blogs son una forma efectiva de demostrar la experiencia y el conocimiento en un tema específico. Los lectores pueden ver los artículos y la calidad de la información proporcionada y pueden establecer una relación de confianza con el autor del blog. </a:t>
            </a:r>
            <a:endParaRPr lang="es-MX" sz="1400" dirty="0">
              <a:solidFill>
                <a:schemeClr val="bg1"/>
              </a:solidFill>
            </a:endParaRPr>
          </a:p>
        </p:txBody>
      </p:sp>
      <p:sp>
        <p:nvSpPr>
          <p:cNvPr id="7" name="CuadroTexto 6">
            <a:extLst>
              <a:ext uri="{FF2B5EF4-FFF2-40B4-BE49-F238E27FC236}">
                <a16:creationId xmlns:a16="http://schemas.microsoft.com/office/drawing/2014/main" id="{D684796C-ACFE-E943-B8F6-65BC7AF4AA6D}"/>
              </a:ext>
            </a:extLst>
          </p:cNvPr>
          <p:cNvSpPr txBox="1"/>
          <p:nvPr/>
        </p:nvSpPr>
        <p:spPr>
          <a:xfrm>
            <a:off x="4884183" y="4293207"/>
            <a:ext cx="3474978" cy="1815882"/>
          </a:xfrm>
          <a:prstGeom prst="rect">
            <a:avLst/>
          </a:prstGeom>
          <a:noFill/>
        </p:spPr>
        <p:txBody>
          <a:bodyPr wrap="square">
            <a:spAutoFit/>
          </a:bodyPr>
          <a:lstStyle/>
          <a:p>
            <a:r>
              <a:rPr lang="es-MX" sz="1400" b="1" dirty="0">
                <a:solidFill>
                  <a:schemeClr val="bg1"/>
                </a:solidFill>
                <a:effectLst/>
                <a:ea typeface="Calibri" panose="020F0502020204030204" pitchFamily="34" charset="0"/>
                <a:cs typeface="Times New Roman" panose="02020603050405020304" pitchFamily="18" charset="0"/>
              </a:rPr>
              <a:t>2. </a:t>
            </a:r>
            <a:r>
              <a:rPr lang="es-419" sz="1400" b="1" dirty="0">
                <a:solidFill>
                  <a:schemeClr val="bg1"/>
                </a:solidFill>
                <a:effectLst/>
                <a:ea typeface="Calibri" panose="020F0502020204030204" pitchFamily="34" charset="0"/>
                <a:cs typeface="Times New Roman" panose="02020603050405020304" pitchFamily="18" charset="0"/>
              </a:rPr>
              <a:t>Mejoran el posicionamiento en los motores de búsqueda: </a:t>
            </a:r>
            <a:r>
              <a:rPr lang="es-419" sz="1400" dirty="0">
                <a:solidFill>
                  <a:schemeClr val="bg1"/>
                </a:solidFill>
                <a:effectLst/>
                <a:ea typeface="Calibri" panose="020F0502020204030204" pitchFamily="34" charset="0"/>
                <a:cs typeface="Times New Roman" panose="02020603050405020304" pitchFamily="18" charset="0"/>
              </a:rPr>
              <a:t>los blogs pueden ayudar a mejorar el posicionamiento en los motores de búsqueda al proporcionar contenido relevante y actualizado. Los motores de búsqueda prefieren sitios web que se actualizan regularmente y que contienen contenido original y útil.</a:t>
            </a:r>
            <a:endParaRPr lang="es-MX" sz="1400" dirty="0">
              <a:solidFill>
                <a:schemeClr val="bg1"/>
              </a:solidFill>
            </a:endParaRPr>
          </a:p>
        </p:txBody>
      </p:sp>
      <p:sp>
        <p:nvSpPr>
          <p:cNvPr id="12" name="Rectángulo 11">
            <a:extLst>
              <a:ext uri="{FF2B5EF4-FFF2-40B4-BE49-F238E27FC236}">
                <a16:creationId xmlns:a16="http://schemas.microsoft.com/office/drawing/2014/main" id="{2044B800-9235-0877-AC02-A25B59508E8F}"/>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13" name="Rectángulo 12">
            <a:extLst>
              <a:ext uri="{FF2B5EF4-FFF2-40B4-BE49-F238E27FC236}">
                <a16:creationId xmlns:a16="http://schemas.microsoft.com/office/drawing/2014/main" id="{8AE9AD1E-30F3-9A4C-3A87-70E6A0A4B71C}"/>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pic>
        <p:nvPicPr>
          <p:cNvPr id="15" name="Imagen 14">
            <a:extLst>
              <a:ext uri="{FF2B5EF4-FFF2-40B4-BE49-F238E27FC236}">
                <a16:creationId xmlns:a16="http://schemas.microsoft.com/office/drawing/2014/main" id="{AC650AE2-5672-FB81-CCA6-5C6EA9B5C465}"/>
              </a:ext>
            </a:extLst>
          </p:cNvPr>
          <p:cNvPicPr>
            <a:picLocks noChangeAspect="1"/>
          </p:cNvPicPr>
          <p:nvPr/>
        </p:nvPicPr>
        <p:blipFill>
          <a:blip r:embed="rId3"/>
          <a:stretch>
            <a:fillRect/>
          </a:stretch>
        </p:blipFill>
        <p:spPr>
          <a:xfrm>
            <a:off x="719175" y="2874877"/>
            <a:ext cx="1003300" cy="736600"/>
          </a:xfrm>
          <a:prstGeom prst="rect">
            <a:avLst/>
          </a:prstGeom>
        </p:spPr>
      </p:pic>
    </p:spTree>
    <p:extLst>
      <p:ext uri="{BB962C8B-B14F-4D97-AF65-F5344CB8AC3E}">
        <p14:creationId xmlns:p14="http://schemas.microsoft.com/office/powerpoint/2010/main" val="1577230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36FA924-D5D1-8160-64C7-85A3870DDC39}"/>
              </a:ext>
            </a:extLst>
          </p:cNvPr>
          <p:cNvSpPr txBox="1"/>
          <p:nvPr/>
        </p:nvSpPr>
        <p:spPr>
          <a:xfrm>
            <a:off x="709748" y="1762815"/>
            <a:ext cx="3491191" cy="3539430"/>
          </a:xfrm>
          <a:prstGeom prst="rect">
            <a:avLst/>
          </a:prstGeom>
          <a:noFill/>
        </p:spPr>
        <p:txBody>
          <a:bodyPr wrap="square">
            <a:spAutoFit/>
          </a:bodyPr>
          <a:lstStyle/>
          <a:p>
            <a:r>
              <a:rPr lang="es-419" sz="1400" b="1" dirty="0">
                <a:solidFill>
                  <a:schemeClr val="bg1"/>
                </a:solidFill>
                <a:effectLst/>
                <a:ea typeface="Calibri" panose="020F0502020204030204" pitchFamily="34" charset="0"/>
                <a:cs typeface="Times New Roman" panose="02020603050405020304" pitchFamily="18" charset="0"/>
              </a:rPr>
              <a:t>3. Fomentan la participación y la interacción: </a:t>
            </a:r>
            <a:r>
              <a:rPr lang="es-419" sz="1400" dirty="0">
                <a:solidFill>
                  <a:schemeClr val="bg1"/>
                </a:solidFill>
                <a:effectLst/>
                <a:ea typeface="Calibri" panose="020F0502020204030204" pitchFamily="34" charset="0"/>
                <a:cs typeface="Times New Roman" panose="02020603050405020304" pitchFamily="18" charset="0"/>
              </a:rPr>
              <a:t>los blogs permiten a los lectores interactuar con el autor a través de comentarios y preguntas. Esta interacción puede ser beneficiosa para el autor y los lectores, ya que se pueden compartir experiencias y conocimientos adicionales.</a:t>
            </a:r>
            <a:br>
              <a:rPr lang="es-MX" sz="1400" dirty="0">
                <a:solidFill>
                  <a:schemeClr val="bg1"/>
                </a:solidFill>
                <a:effectLst/>
                <a:ea typeface="Calibri" panose="020F0502020204030204" pitchFamily="34" charset="0"/>
                <a:cs typeface="Times New Roman" panose="02020603050405020304" pitchFamily="18" charset="0"/>
              </a:rPr>
            </a:br>
            <a:r>
              <a:rPr lang="es-419" sz="1400" dirty="0">
                <a:solidFill>
                  <a:schemeClr val="bg1"/>
                </a:solidFill>
                <a:effectLst/>
                <a:ea typeface="Calibri" panose="020F0502020204030204" pitchFamily="34" charset="0"/>
                <a:cs typeface="Times New Roman" panose="02020603050405020304" pitchFamily="18" charset="0"/>
              </a:rPr>
              <a:t> </a:t>
            </a:r>
            <a:br>
              <a:rPr lang="es-MX" sz="1400" dirty="0">
                <a:solidFill>
                  <a:schemeClr val="bg1"/>
                </a:solidFill>
                <a:effectLst/>
                <a:ea typeface="Calibri" panose="020F0502020204030204" pitchFamily="34" charset="0"/>
                <a:cs typeface="Times New Roman" panose="02020603050405020304" pitchFamily="18" charset="0"/>
              </a:rPr>
            </a:br>
            <a:r>
              <a:rPr lang="es-MX" sz="1400" b="1" dirty="0">
                <a:solidFill>
                  <a:schemeClr val="bg1"/>
                </a:solidFill>
                <a:effectLst/>
                <a:ea typeface="Calibri" panose="020F0502020204030204" pitchFamily="34" charset="0"/>
                <a:cs typeface="Times New Roman" panose="02020603050405020304" pitchFamily="18" charset="0"/>
              </a:rPr>
              <a:t>4. </a:t>
            </a:r>
            <a:r>
              <a:rPr lang="es-419" sz="1400" b="1" dirty="0">
                <a:solidFill>
                  <a:schemeClr val="bg1"/>
                </a:solidFill>
                <a:effectLst/>
                <a:ea typeface="Calibri" panose="020F0502020204030204" pitchFamily="34" charset="0"/>
                <a:cs typeface="Times New Roman" panose="02020603050405020304" pitchFamily="18" charset="0"/>
              </a:rPr>
              <a:t>Aumentan el tráfico del sitio web: </a:t>
            </a:r>
            <a:r>
              <a:rPr lang="es-419" sz="1400" dirty="0">
                <a:solidFill>
                  <a:schemeClr val="bg1"/>
                </a:solidFill>
                <a:effectLst/>
                <a:ea typeface="Calibri" panose="020F0502020204030204" pitchFamily="34" charset="0"/>
                <a:cs typeface="Times New Roman" panose="02020603050405020304" pitchFamily="18" charset="0"/>
              </a:rPr>
              <a:t>los blogs pueden atraer tráfico adicional a un sitio web a través de la promoción en redes sociales, email marketing y otros canales. Además, los blogs pueden mejorar la retención de visitantes al proporcionar contenido relevante y útil que mantiene a los visitantes interesados en el sitio web. </a:t>
            </a:r>
            <a:endParaRPr lang="es-MX" sz="1400" dirty="0">
              <a:solidFill>
                <a:schemeClr val="bg1"/>
              </a:solidFill>
            </a:endParaRPr>
          </a:p>
        </p:txBody>
      </p:sp>
      <p:sp>
        <p:nvSpPr>
          <p:cNvPr id="3" name="CuadroTexto 2">
            <a:extLst>
              <a:ext uri="{FF2B5EF4-FFF2-40B4-BE49-F238E27FC236}">
                <a16:creationId xmlns:a16="http://schemas.microsoft.com/office/drawing/2014/main" id="{3528C563-BE2A-6363-4C95-BBA9C4FC9A0D}"/>
              </a:ext>
            </a:extLst>
          </p:cNvPr>
          <p:cNvSpPr txBox="1"/>
          <p:nvPr/>
        </p:nvSpPr>
        <p:spPr>
          <a:xfrm>
            <a:off x="4884182" y="1762815"/>
            <a:ext cx="3491191" cy="2031325"/>
          </a:xfrm>
          <a:prstGeom prst="rect">
            <a:avLst/>
          </a:prstGeom>
          <a:noFill/>
        </p:spPr>
        <p:txBody>
          <a:bodyPr wrap="square">
            <a:spAutoFit/>
          </a:bodyPr>
          <a:lstStyle/>
          <a:p>
            <a:r>
              <a:rPr lang="es-MX" sz="1400" b="1" dirty="0">
                <a:solidFill>
                  <a:schemeClr val="bg1"/>
                </a:solidFill>
                <a:effectLst/>
                <a:ea typeface="Calibri" panose="020F0502020204030204" pitchFamily="34" charset="0"/>
                <a:cs typeface="Times New Roman" panose="02020603050405020304" pitchFamily="18" charset="0"/>
              </a:rPr>
              <a:t>5. </a:t>
            </a:r>
            <a:r>
              <a:rPr lang="es-419" sz="1400" b="1" dirty="0">
                <a:solidFill>
                  <a:schemeClr val="bg1"/>
                </a:solidFill>
                <a:effectLst/>
                <a:ea typeface="Calibri" panose="020F0502020204030204" pitchFamily="34" charset="0"/>
              </a:rPr>
              <a:t>Facilitan el marketing de contenidos: </a:t>
            </a:r>
            <a:r>
              <a:rPr lang="es-419" sz="1400" dirty="0">
                <a:solidFill>
                  <a:schemeClr val="bg1"/>
                </a:solidFill>
                <a:effectLst/>
                <a:ea typeface="Calibri" panose="020F0502020204030204" pitchFamily="34" charset="0"/>
              </a:rPr>
              <a:t>los blogs son una herramienta eficaz para el marketing de contenidos, ya que permiten a los autores crear contenido valioso y atractivo para su audiencia. Este contenido puede ser utilizado en otras plataformas</a:t>
            </a:r>
            <a:r>
              <a:rPr lang="es-419" sz="1400" dirty="0">
                <a:solidFill>
                  <a:schemeClr val="bg1"/>
                </a:solidFill>
                <a:ea typeface="Calibri" panose="020F0502020204030204" pitchFamily="34" charset="0"/>
              </a:rPr>
              <a:t> </a:t>
            </a:r>
            <a:r>
              <a:rPr lang="es-419" sz="1400" dirty="0">
                <a:solidFill>
                  <a:schemeClr val="bg1"/>
                </a:solidFill>
                <a:effectLst/>
                <a:ea typeface="Calibri" panose="020F0502020204030204" pitchFamily="34" charset="0"/>
              </a:rPr>
              <a:t>como redes sociales y correo electrónico</a:t>
            </a:r>
            <a:r>
              <a:rPr lang="es-419" sz="1400" dirty="0">
                <a:solidFill>
                  <a:schemeClr val="bg1"/>
                </a:solidFill>
                <a:ea typeface="Calibri" panose="020F0502020204030204" pitchFamily="34" charset="0"/>
              </a:rPr>
              <a:t> </a:t>
            </a:r>
            <a:r>
              <a:rPr lang="es-419" sz="1400" dirty="0">
                <a:solidFill>
                  <a:schemeClr val="bg1"/>
                </a:solidFill>
                <a:effectLst/>
                <a:ea typeface="Calibri" panose="020F0502020204030204" pitchFamily="34" charset="0"/>
              </a:rPr>
              <a:t>para atraer y retener a los clientes potenciales.</a:t>
            </a:r>
            <a:endParaRPr lang="es-MX" sz="1400" dirty="0">
              <a:solidFill>
                <a:schemeClr val="bg1"/>
              </a:solidFill>
            </a:endParaRPr>
          </a:p>
        </p:txBody>
      </p:sp>
      <p:pic>
        <p:nvPicPr>
          <p:cNvPr id="4" name="Imagen 3">
            <a:extLst>
              <a:ext uri="{FF2B5EF4-FFF2-40B4-BE49-F238E27FC236}">
                <a16:creationId xmlns:a16="http://schemas.microsoft.com/office/drawing/2014/main" id="{B5DA7D7D-D577-C909-34EB-60ED92A64347}"/>
              </a:ext>
            </a:extLst>
          </p:cNvPr>
          <p:cNvPicPr>
            <a:picLocks noChangeAspect="1"/>
          </p:cNvPicPr>
          <p:nvPr/>
        </p:nvPicPr>
        <p:blipFill>
          <a:blip r:embed="rId2"/>
          <a:stretch>
            <a:fillRect/>
          </a:stretch>
        </p:blipFill>
        <p:spPr>
          <a:xfrm>
            <a:off x="6261477" y="4106242"/>
            <a:ext cx="736600" cy="977900"/>
          </a:xfrm>
          <a:prstGeom prst="rect">
            <a:avLst/>
          </a:prstGeom>
        </p:spPr>
      </p:pic>
    </p:spTree>
    <p:extLst>
      <p:ext uri="{BB962C8B-B14F-4D97-AF65-F5344CB8AC3E}">
        <p14:creationId xmlns:p14="http://schemas.microsoft.com/office/powerpoint/2010/main" val="3509299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EF367EE-4DC3-9104-C0CF-E3A403F0C542}"/>
              </a:ext>
            </a:extLst>
          </p:cNvPr>
          <p:cNvSpPr txBox="1"/>
          <p:nvPr/>
        </p:nvSpPr>
        <p:spPr>
          <a:xfrm>
            <a:off x="709746" y="1412755"/>
            <a:ext cx="3961405" cy="461665"/>
          </a:xfrm>
          <a:prstGeom prst="rect">
            <a:avLst/>
          </a:prstGeom>
          <a:noFill/>
        </p:spPr>
        <p:txBody>
          <a:bodyPr wrap="square" rtlCol="0">
            <a:spAutoFit/>
          </a:bodyPr>
          <a:lstStyle/>
          <a:p>
            <a:r>
              <a:rPr lang="es-MX" sz="2400" i="1" dirty="0">
                <a:solidFill>
                  <a:srgbClr val="00524C"/>
                </a:solidFill>
                <a:latin typeface="Corbel" panose="020B0503020204020204" pitchFamily="34" charset="0"/>
              </a:rPr>
              <a:t>Content marketing</a:t>
            </a:r>
            <a:endParaRPr lang="es-MX" sz="3600" i="1" dirty="0">
              <a:solidFill>
                <a:srgbClr val="00524C"/>
              </a:solidFill>
              <a:latin typeface="Corbel" panose="020B0503020204020204" pitchFamily="34" charset="0"/>
            </a:endParaRPr>
          </a:p>
        </p:txBody>
      </p:sp>
      <p:sp>
        <p:nvSpPr>
          <p:cNvPr id="3" name="CuadroTexto 2">
            <a:extLst>
              <a:ext uri="{FF2B5EF4-FFF2-40B4-BE49-F238E27FC236}">
                <a16:creationId xmlns:a16="http://schemas.microsoft.com/office/drawing/2014/main" id="{01EFBF88-D350-B13C-0D47-0CA9FD1BE918}"/>
              </a:ext>
            </a:extLst>
          </p:cNvPr>
          <p:cNvSpPr txBox="1"/>
          <p:nvPr/>
        </p:nvSpPr>
        <p:spPr>
          <a:xfrm>
            <a:off x="709747" y="1874420"/>
            <a:ext cx="3574153" cy="4401205"/>
          </a:xfrm>
          <a:prstGeom prst="rect">
            <a:avLst/>
          </a:prstGeom>
          <a:noFill/>
        </p:spPr>
        <p:txBody>
          <a:bodyPr wrap="square">
            <a:spAutoFit/>
          </a:bodyPr>
          <a:lstStyle/>
          <a:p>
            <a:r>
              <a:rPr lang="es-MX" sz="1400" dirty="0">
                <a:solidFill>
                  <a:srgbClr val="00524C"/>
                </a:solidFill>
                <a:latin typeface="Corbel" panose="020B0503020204020204" pitchFamily="34" charset="0"/>
              </a:rPr>
              <a:t>Crea una infografía atractiva que contenga los siguientes puntos:</a:t>
            </a:r>
          </a:p>
          <a:p>
            <a:endParaRPr lang="es-MX" sz="1400" dirty="0">
              <a:solidFill>
                <a:srgbClr val="00524C"/>
              </a:solidFill>
              <a:latin typeface="Corbel" panose="020B0503020204020204" pitchFamily="34" charset="0"/>
            </a:endParaRPr>
          </a:p>
          <a:p>
            <a:pPr marL="285750" indent="-285750">
              <a:buClr>
                <a:srgbClr val="03C7BE"/>
              </a:buClr>
              <a:buFont typeface="Arial" panose="020B0604020202020204" pitchFamily="34" charset="0"/>
              <a:buChar char="•"/>
            </a:pPr>
            <a:r>
              <a:rPr lang="es-MX" sz="1400" dirty="0">
                <a:solidFill>
                  <a:srgbClr val="00524C"/>
                </a:solidFill>
                <a:latin typeface="Corbel" panose="020B0503020204020204" pitchFamily="34" charset="0"/>
              </a:rPr>
              <a:t>¿Qué es el </a:t>
            </a:r>
            <a:r>
              <a:rPr lang="es-MX" sz="1400" i="1" dirty="0">
                <a:solidFill>
                  <a:srgbClr val="00524C"/>
                </a:solidFill>
                <a:latin typeface="Corbel" panose="020B0503020204020204" pitchFamily="34" charset="0"/>
              </a:rPr>
              <a:t>content marketing </a:t>
            </a:r>
            <a:r>
              <a:rPr lang="es-MX" sz="1400" dirty="0">
                <a:solidFill>
                  <a:srgbClr val="00524C"/>
                </a:solidFill>
                <a:latin typeface="Corbel" panose="020B0503020204020204" pitchFamily="34" charset="0"/>
              </a:rPr>
              <a:t>o </a:t>
            </a:r>
            <a:r>
              <a:rPr lang="es-MX" sz="1400" i="1" dirty="0">
                <a:solidFill>
                  <a:srgbClr val="00524C"/>
                </a:solidFill>
                <a:latin typeface="Corbel" panose="020B0503020204020204" pitchFamily="34" charset="0"/>
              </a:rPr>
              <a:t>marketing </a:t>
            </a:r>
            <a:r>
              <a:rPr lang="es-MX" sz="1400" dirty="0">
                <a:solidFill>
                  <a:srgbClr val="00524C"/>
                </a:solidFill>
                <a:latin typeface="Corbel" panose="020B0503020204020204" pitchFamily="34" charset="0"/>
              </a:rPr>
              <a:t>de contenidos?</a:t>
            </a:r>
          </a:p>
          <a:p>
            <a:pPr marL="285750" indent="-285750">
              <a:buClr>
                <a:srgbClr val="03C7BE"/>
              </a:buClr>
              <a:buFont typeface="Arial" panose="020B0604020202020204" pitchFamily="34" charset="0"/>
              <a:buChar char="•"/>
            </a:pPr>
            <a:endParaRPr lang="es-MX" sz="1400" dirty="0">
              <a:solidFill>
                <a:srgbClr val="00524C"/>
              </a:solidFill>
              <a:latin typeface="Corbel" panose="020B0503020204020204" pitchFamily="34" charset="0"/>
            </a:endParaRPr>
          </a:p>
          <a:p>
            <a:pPr marL="285750" indent="-285750">
              <a:buClr>
                <a:srgbClr val="03C7BE"/>
              </a:buClr>
              <a:buFont typeface="Arial" panose="020B0604020202020204" pitchFamily="34" charset="0"/>
              <a:buChar char="•"/>
            </a:pPr>
            <a:r>
              <a:rPr lang="es-MX" sz="1400" dirty="0">
                <a:solidFill>
                  <a:srgbClr val="00524C"/>
                </a:solidFill>
                <a:latin typeface="Corbel" panose="020B0503020204020204" pitchFamily="34" charset="0"/>
              </a:rPr>
              <a:t>¿Cuál es el objetivo del </a:t>
            </a:r>
            <a:r>
              <a:rPr lang="es-MX" sz="1400" i="1" dirty="0" err="1">
                <a:solidFill>
                  <a:srgbClr val="00524C"/>
                </a:solidFill>
                <a:latin typeface="Corbel" panose="020B0503020204020204" pitchFamily="34" charset="0"/>
              </a:rPr>
              <a:t>content</a:t>
            </a:r>
            <a:r>
              <a:rPr lang="es-MX" sz="1400" i="1" dirty="0">
                <a:solidFill>
                  <a:srgbClr val="00524C"/>
                </a:solidFill>
                <a:latin typeface="Corbel" panose="020B0503020204020204" pitchFamily="34" charset="0"/>
              </a:rPr>
              <a:t> marketing</a:t>
            </a:r>
            <a:r>
              <a:rPr lang="es-MX" sz="1400" dirty="0">
                <a:solidFill>
                  <a:srgbClr val="00524C"/>
                </a:solidFill>
                <a:latin typeface="Corbel" panose="020B0503020204020204" pitchFamily="34" charset="0"/>
              </a:rPr>
              <a:t>? (Incluye acciones e impactos para la marca y cliente).</a:t>
            </a:r>
          </a:p>
          <a:p>
            <a:pPr marL="285750" indent="-285750">
              <a:buClr>
                <a:srgbClr val="03C7BE"/>
              </a:buClr>
              <a:buFont typeface="Arial" panose="020B0604020202020204" pitchFamily="34" charset="0"/>
              <a:buChar char="•"/>
            </a:pPr>
            <a:endParaRPr lang="es-MX" sz="1400" dirty="0">
              <a:solidFill>
                <a:srgbClr val="00524C"/>
              </a:solidFill>
              <a:latin typeface="Corbel" panose="020B0503020204020204" pitchFamily="34" charset="0"/>
            </a:endParaRPr>
          </a:p>
          <a:p>
            <a:pPr marL="285750" indent="-285750">
              <a:buClr>
                <a:srgbClr val="03C7BE"/>
              </a:buClr>
              <a:buFont typeface="Arial" panose="020B0604020202020204" pitchFamily="34" charset="0"/>
              <a:buChar char="•"/>
            </a:pPr>
            <a:r>
              <a:rPr lang="es-MX" sz="1400" dirty="0">
                <a:solidFill>
                  <a:srgbClr val="00524C"/>
                </a:solidFill>
                <a:latin typeface="Corbel" panose="020B0503020204020204" pitchFamily="34" charset="0"/>
              </a:rPr>
              <a:t>¿Cómo ayuda el </a:t>
            </a:r>
            <a:r>
              <a:rPr lang="es-MX" sz="1400" i="1" dirty="0">
                <a:solidFill>
                  <a:srgbClr val="00524C"/>
                </a:solidFill>
                <a:latin typeface="Corbel" panose="020B0503020204020204" pitchFamily="34" charset="0"/>
              </a:rPr>
              <a:t>content marketing </a:t>
            </a:r>
            <a:r>
              <a:rPr lang="es-MX" sz="1400" dirty="0">
                <a:solidFill>
                  <a:srgbClr val="00524C"/>
                </a:solidFill>
                <a:latin typeface="Corbel" panose="020B0503020204020204" pitchFamily="34" charset="0"/>
              </a:rPr>
              <a:t>a la estrategia global de mercadotecnia de una marca?</a:t>
            </a:r>
          </a:p>
          <a:p>
            <a:pPr marL="285750" indent="-285750">
              <a:buClr>
                <a:srgbClr val="03C7BE"/>
              </a:buClr>
              <a:buFont typeface="Arial" panose="020B0604020202020204" pitchFamily="34" charset="0"/>
              <a:buChar char="•"/>
            </a:pPr>
            <a:endParaRPr lang="es-MX" sz="1400" dirty="0">
              <a:solidFill>
                <a:srgbClr val="00524C"/>
              </a:solidFill>
              <a:latin typeface="Corbel" panose="020B0503020204020204" pitchFamily="34" charset="0"/>
            </a:endParaRPr>
          </a:p>
          <a:p>
            <a:pPr marL="285750" indent="-285750">
              <a:buClr>
                <a:srgbClr val="03C7BE"/>
              </a:buClr>
              <a:buFont typeface="Arial" panose="020B0604020202020204" pitchFamily="34" charset="0"/>
              <a:buChar char="•"/>
            </a:pPr>
            <a:r>
              <a:rPr lang="es-MX" sz="1400" dirty="0">
                <a:solidFill>
                  <a:srgbClr val="00524C"/>
                </a:solidFill>
                <a:latin typeface="Corbel" panose="020B0503020204020204" pitchFamily="34" charset="0"/>
              </a:rPr>
              <a:t>¿Qué recursos utiliza el </a:t>
            </a:r>
            <a:r>
              <a:rPr lang="es-MX" sz="1400" i="1" dirty="0" err="1">
                <a:solidFill>
                  <a:srgbClr val="00524C"/>
                </a:solidFill>
                <a:latin typeface="Corbel" panose="020B0503020204020204" pitchFamily="34" charset="0"/>
              </a:rPr>
              <a:t>content</a:t>
            </a:r>
            <a:r>
              <a:rPr lang="es-MX" sz="1400" i="1" dirty="0">
                <a:solidFill>
                  <a:srgbClr val="00524C"/>
                </a:solidFill>
                <a:latin typeface="Corbel" panose="020B0503020204020204" pitchFamily="34" charset="0"/>
              </a:rPr>
              <a:t> marketing</a:t>
            </a:r>
            <a:r>
              <a:rPr lang="es-MX" sz="1400" dirty="0">
                <a:solidFill>
                  <a:srgbClr val="00524C"/>
                </a:solidFill>
                <a:latin typeface="Corbel" panose="020B0503020204020204" pitchFamily="34" charset="0"/>
              </a:rPr>
              <a:t>? (Menciona y explica al menos 5).</a:t>
            </a:r>
          </a:p>
          <a:p>
            <a:pPr marL="285750" indent="-285750">
              <a:buClr>
                <a:srgbClr val="03C7BE"/>
              </a:buClr>
              <a:buFont typeface="Arial" panose="020B0604020202020204" pitchFamily="34" charset="0"/>
              <a:buChar char="•"/>
            </a:pPr>
            <a:endParaRPr lang="es-MX" sz="1400" dirty="0">
              <a:solidFill>
                <a:srgbClr val="00524C"/>
              </a:solidFill>
              <a:latin typeface="Corbel" panose="020B0503020204020204" pitchFamily="34" charset="0"/>
            </a:endParaRPr>
          </a:p>
          <a:p>
            <a:pPr marL="285750" indent="-285750">
              <a:buClr>
                <a:srgbClr val="03C7BE"/>
              </a:buClr>
              <a:buFont typeface="Arial" panose="020B0604020202020204" pitchFamily="34" charset="0"/>
              <a:buChar char="•"/>
            </a:pPr>
            <a:r>
              <a:rPr lang="es-MX" sz="1400" dirty="0">
                <a:solidFill>
                  <a:srgbClr val="00524C"/>
                </a:solidFill>
                <a:latin typeface="Corbel" panose="020B0503020204020204" pitchFamily="34" charset="0"/>
              </a:rPr>
              <a:t>¿Cuáles son los pasos para realizar un </a:t>
            </a:r>
            <a:r>
              <a:rPr lang="es-MX" sz="1400" i="1" dirty="0" err="1">
                <a:solidFill>
                  <a:srgbClr val="00524C"/>
                </a:solidFill>
                <a:latin typeface="Corbel" panose="020B0503020204020204" pitchFamily="34" charset="0"/>
              </a:rPr>
              <a:t>content</a:t>
            </a:r>
            <a:r>
              <a:rPr lang="es-MX" sz="1400" i="1" dirty="0">
                <a:solidFill>
                  <a:srgbClr val="00524C"/>
                </a:solidFill>
                <a:latin typeface="Corbel" panose="020B0503020204020204" pitchFamily="34" charset="0"/>
              </a:rPr>
              <a:t> marketing </a:t>
            </a:r>
            <a:r>
              <a:rPr lang="es-MX" sz="1400" dirty="0">
                <a:solidFill>
                  <a:srgbClr val="00524C"/>
                </a:solidFill>
                <a:latin typeface="Corbel" panose="020B0503020204020204" pitchFamily="34" charset="0"/>
              </a:rPr>
              <a:t>exitoso para una marca?</a:t>
            </a:r>
          </a:p>
        </p:txBody>
      </p:sp>
    </p:spTree>
    <p:extLst>
      <p:ext uri="{BB962C8B-B14F-4D97-AF65-F5344CB8AC3E}">
        <p14:creationId xmlns:p14="http://schemas.microsoft.com/office/powerpoint/2010/main" val="2939041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0B68545-14BC-822C-C280-C61659A30C2A}"/>
              </a:ext>
            </a:extLst>
          </p:cNvPr>
          <p:cNvPicPr>
            <a:picLocks noChangeAspect="1"/>
          </p:cNvPicPr>
          <p:nvPr/>
        </p:nvPicPr>
        <p:blipFill rotWithShape="1">
          <a:blip r:embed="rId2"/>
          <a:srcRect l="45946" r="15684"/>
          <a:stretch/>
        </p:blipFill>
        <p:spPr>
          <a:xfrm>
            <a:off x="5184775" y="0"/>
            <a:ext cx="3959225" cy="6860901"/>
          </a:xfrm>
          <a:prstGeom prst="rect">
            <a:avLst/>
          </a:prstGeom>
        </p:spPr>
      </p:pic>
      <p:sp>
        <p:nvSpPr>
          <p:cNvPr id="3" name="CuadroTexto 2">
            <a:extLst>
              <a:ext uri="{FF2B5EF4-FFF2-40B4-BE49-F238E27FC236}">
                <a16:creationId xmlns:a16="http://schemas.microsoft.com/office/drawing/2014/main" id="{6A69173D-65B6-CDF6-A1E6-BBFA7173D1B1}"/>
              </a:ext>
            </a:extLst>
          </p:cNvPr>
          <p:cNvSpPr txBox="1"/>
          <p:nvPr/>
        </p:nvSpPr>
        <p:spPr>
          <a:xfrm>
            <a:off x="709748" y="2415343"/>
            <a:ext cx="3474978" cy="3539430"/>
          </a:xfrm>
          <a:prstGeom prst="rect">
            <a:avLst/>
          </a:prstGeom>
          <a:noFill/>
        </p:spPr>
        <p:txBody>
          <a:bodyPr wrap="square">
            <a:spAutoFit/>
          </a:bodyPr>
          <a:lstStyle/>
          <a:p>
            <a:r>
              <a:rPr lang="es-MX" sz="1400" dirty="0">
                <a:solidFill>
                  <a:srgbClr val="00524C"/>
                </a:solidFill>
                <a:latin typeface="Corbel" panose="020B0503020204020204" pitchFamily="34" charset="0"/>
              </a:rPr>
              <a:t>En lugar de publicidad, el cambio se está dando hacia la publicación. </a:t>
            </a:r>
          </a:p>
          <a:p>
            <a:endParaRPr lang="es-MX" sz="1400" dirty="0">
              <a:solidFill>
                <a:srgbClr val="00524C"/>
              </a:solidFill>
              <a:latin typeface="Corbel" panose="020B0503020204020204" pitchFamily="34" charset="0"/>
            </a:endParaRPr>
          </a:p>
          <a:p>
            <a:r>
              <a:rPr lang="es-MX" sz="1400" spc="-50" dirty="0">
                <a:solidFill>
                  <a:srgbClr val="00524C"/>
                </a:solidFill>
                <a:latin typeface="Corbel" panose="020B0503020204020204" pitchFamily="34" charset="0"/>
              </a:rPr>
              <a:t>En lugar de comprar medios, puedes desplazarte </a:t>
            </a:r>
            <a:r>
              <a:rPr lang="es-MX" sz="1400" dirty="0">
                <a:solidFill>
                  <a:srgbClr val="00524C"/>
                </a:solidFill>
                <a:latin typeface="Corbel" panose="020B0503020204020204" pitchFamily="34" charset="0"/>
              </a:rPr>
              <a:t>por ti mismo y estar ahí cuando los clientes </a:t>
            </a:r>
            <a:r>
              <a:rPr lang="es-MX" sz="1400" spc="-10" dirty="0">
                <a:solidFill>
                  <a:srgbClr val="00524C"/>
                </a:solidFill>
                <a:latin typeface="Corbel" panose="020B0503020204020204" pitchFamily="34" charset="0"/>
              </a:rPr>
              <a:t>potenciales estén investigando sus decisiones </a:t>
            </a:r>
            <a:r>
              <a:rPr lang="es-MX" sz="1400" dirty="0">
                <a:solidFill>
                  <a:srgbClr val="00524C"/>
                </a:solidFill>
                <a:latin typeface="Corbel" panose="020B0503020204020204" pitchFamily="34" charset="0"/>
              </a:rPr>
              <a:t>de compra y buscando información sobre productos y servicios.</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La mercadotecnia de contenido no es simplemente una táctica, es una estrategia.</a:t>
            </a:r>
          </a:p>
          <a:p>
            <a:r>
              <a:rPr lang="es-MX" sz="1400" dirty="0">
                <a:solidFill>
                  <a:srgbClr val="00524C"/>
                </a:solidFill>
                <a:latin typeface="Corbel" panose="020B0503020204020204" pitchFamily="34" charset="0"/>
              </a:rPr>
              <a:t>Recuerda que es tu medio para comunicarte con los usuarios, así que debes pensar: ¿quiero divertir y entretener?, ¿informar?, ¿enseñar?, ¿qué buscan los usuarios con lo que estás ofreciendo?</a:t>
            </a:r>
          </a:p>
        </p:txBody>
      </p:sp>
      <p:sp>
        <p:nvSpPr>
          <p:cNvPr id="4" name="CuadroTexto 3">
            <a:extLst>
              <a:ext uri="{FF2B5EF4-FFF2-40B4-BE49-F238E27FC236}">
                <a16:creationId xmlns:a16="http://schemas.microsoft.com/office/drawing/2014/main" id="{04558EBB-1B4E-8429-3A7E-2306C2A1B2DA}"/>
              </a:ext>
            </a:extLst>
          </p:cNvPr>
          <p:cNvSpPr txBox="1"/>
          <p:nvPr/>
        </p:nvSpPr>
        <p:spPr>
          <a:xfrm>
            <a:off x="709747" y="1584346"/>
            <a:ext cx="2514600"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No es una táctica, es una estrategia</a:t>
            </a:r>
            <a:endParaRPr lang="es-MX" sz="3600" dirty="0">
              <a:solidFill>
                <a:srgbClr val="00524C"/>
              </a:solidFill>
              <a:latin typeface="Corbel" panose="020B0503020204020204" pitchFamily="34" charset="0"/>
            </a:endParaRPr>
          </a:p>
        </p:txBody>
      </p:sp>
    </p:spTree>
    <p:extLst>
      <p:ext uri="{BB962C8B-B14F-4D97-AF65-F5344CB8AC3E}">
        <p14:creationId xmlns:p14="http://schemas.microsoft.com/office/powerpoint/2010/main" val="404351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305A7A0-1BBA-1CE5-3ED2-164739C6DF54}"/>
              </a:ext>
            </a:extLst>
          </p:cNvPr>
          <p:cNvSpPr txBox="1"/>
          <p:nvPr/>
        </p:nvSpPr>
        <p:spPr>
          <a:xfrm>
            <a:off x="602428" y="2869200"/>
            <a:ext cx="4475181" cy="276999"/>
          </a:xfrm>
          <a:prstGeom prst="rect">
            <a:avLst/>
          </a:prstGeom>
          <a:noFill/>
        </p:spPr>
        <p:txBody>
          <a:bodyPr wrap="square">
            <a:spAutoFit/>
          </a:bodyPr>
          <a:lstStyle/>
          <a:p>
            <a:pPr marL="171450" indent="-171450">
              <a:buClr>
                <a:srgbClr val="03C7BE"/>
              </a:buClr>
              <a:buFont typeface="Courier New" panose="02070309020205020404" pitchFamily="49" charset="0"/>
              <a:buChar char="o"/>
            </a:pPr>
            <a:r>
              <a:rPr lang="es-MX" sz="1200" dirty="0">
                <a:solidFill>
                  <a:schemeClr val="bg1"/>
                </a:solidFill>
              </a:rPr>
              <a:t>Kotler, P. (2022). Marketing Digital 5.0. México: Lid.</a:t>
            </a:r>
          </a:p>
        </p:txBody>
      </p:sp>
    </p:spTree>
    <p:extLst>
      <p:ext uri="{BB962C8B-B14F-4D97-AF65-F5344CB8AC3E}">
        <p14:creationId xmlns:p14="http://schemas.microsoft.com/office/powerpoint/2010/main" val="646947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45">
            <a:extLst>
              <a:ext uri="{FF2B5EF4-FFF2-40B4-BE49-F238E27FC236}">
                <a16:creationId xmlns:a16="http://schemas.microsoft.com/office/drawing/2014/main" id="{46C2AF73-4099-6F37-4959-1666D7E5E052}"/>
              </a:ext>
            </a:extLst>
          </p:cNvPr>
          <p:cNvSpPr txBox="1">
            <a:spLocks/>
          </p:cNvSpPr>
          <p:nvPr/>
        </p:nvSpPr>
        <p:spPr>
          <a:xfrm>
            <a:off x="570156" y="2770506"/>
            <a:ext cx="4733364" cy="483682"/>
          </a:xfrm>
          <a:prstGeom prst="rect">
            <a:avLst/>
          </a:prstGeom>
        </p:spPr>
        <p:txBody>
          <a:bodyPr lIns="0" tIns="0" rIns="0" bIns="0"/>
          <a:lstStyle>
            <a:lvl1pPr algn="ctr">
              <a:defRPr sz="3177" b="1" i="0">
                <a:solidFill>
                  <a:schemeClr val="bg1"/>
                </a:solidFill>
                <a:latin typeface="Montserrat"/>
                <a:ea typeface="+mj-ea"/>
                <a:cs typeface="Montserrat"/>
              </a:defRPr>
            </a:lvl1pPr>
          </a:lstStyle>
          <a:p>
            <a:pPr defTabSz="914400"/>
            <a:r>
              <a:rPr lang="es-MX" sz="3200" dirty="0">
                <a:solidFill>
                  <a:srgbClr val="01514A"/>
                </a:solidFill>
                <a:latin typeface="+mj-lt"/>
              </a:rPr>
              <a:t>Marketing digital</a:t>
            </a:r>
            <a:endParaRPr lang="es-MX" kern="0" dirty="0">
              <a:solidFill>
                <a:srgbClr val="01514A"/>
              </a:solidFill>
              <a:latin typeface="+mj-lt"/>
            </a:endParaRPr>
          </a:p>
        </p:txBody>
      </p:sp>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707886"/>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7</a:t>
            </a:r>
          </a:p>
          <a:p>
            <a:pPr algn="ctr"/>
            <a:r>
              <a:rPr lang="es-MX" sz="2000" dirty="0">
                <a:solidFill>
                  <a:srgbClr val="03C7BE"/>
                </a:solidFill>
                <a:latin typeface="Corbel" panose="020B0503020204020204" pitchFamily="34" charset="0"/>
              </a:rPr>
              <a:t>Sitios Web, </a:t>
            </a:r>
            <a:r>
              <a:rPr lang="es-MX" sz="2000" dirty="0" err="1">
                <a:solidFill>
                  <a:srgbClr val="03C7BE"/>
                </a:solidFill>
                <a:latin typeface="Corbel" panose="020B0503020204020204" pitchFamily="34" charset="0"/>
              </a:rPr>
              <a:t>landing</a:t>
            </a:r>
            <a:r>
              <a:rPr lang="es-MX" sz="2000" dirty="0">
                <a:solidFill>
                  <a:srgbClr val="03C7BE"/>
                </a:solidFill>
                <a:latin typeface="Corbel" panose="020B0503020204020204" pitchFamily="34" charset="0"/>
              </a:rPr>
              <a:t> page y usabilidad</a:t>
            </a:r>
          </a:p>
        </p:txBody>
      </p:sp>
      <p:sp>
        <p:nvSpPr>
          <p:cNvPr id="2" name="CuadroTexto 1">
            <a:extLst>
              <a:ext uri="{FF2B5EF4-FFF2-40B4-BE49-F238E27FC236}">
                <a16:creationId xmlns:a16="http://schemas.microsoft.com/office/drawing/2014/main" id="{C6AD5573-AEC6-7F79-A50B-6E1C03DBB2B5}"/>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1 </a:t>
            </a:r>
            <a:r>
              <a:rPr lang="es-MX" sz="2000" dirty="0">
                <a:solidFill>
                  <a:schemeClr val="bg1"/>
                </a:solidFill>
                <a:latin typeface="Corbel" panose="020B0503020204020204" pitchFamily="34" charset="0"/>
              </a:rPr>
              <a:t>/ Semana 3</a:t>
            </a:r>
          </a:p>
        </p:txBody>
      </p:sp>
    </p:spTree>
    <p:extLst>
      <p:ext uri="{BB962C8B-B14F-4D97-AF65-F5344CB8AC3E}">
        <p14:creationId xmlns:p14="http://schemas.microsoft.com/office/powerpoint/2010/main" val="1706365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8">
            <a:extLst>
              <a:ext uri="{FF2B5EF4-FFF2-40B4-BE49-F238E27FC236}">
                <a16:creationId xmlns:a16="http://schemas.microsoft.com/office/drawing/2014/main" id="{B9BF964E-23EF-E933-2D3F-8D66D432B0E6}"/>
              </a:ext>
            </a:extLst>
          </p:cNvPr>
          <p:cNvSpPr txBox="1"/>
          <p:nvPr/>
        </p:nvSpPr>
        <p:spPr>
          <a:xfrm>
            <a:off x="840796" y="5002461"/>
            <a:ext cx="3116317" cy="58477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defTabSz="914400"/>
            <a:r>
              <a:rPr lang="es-MX" sz="1600" b="1" kern="0" dirty="0">
                <a:solidFill>
                  <a:schemeClr val="bg1"/>
                </a:solidFill>
                <a:latin typeface="Corbel" panose="020B0503020204020204" pitchFamily="34" charset="0"/>
                <a:ea typeface="Times New Roman" panose="02020603050405020304" pitchFamily="18" charset="0"/>
                <a:cs typeface="Times New Roman" panose="02020603050405020304" pitchFamily="18" charset="0"/>
              </a:rPr>
              <a:t>https://youtu.be/oq-klVxvm5g</a:t>
            </a:r>
          </a:p>
          <a:p>
            <a:pPr algn="ctr" defTabSz="914400"/>
            <a:endParaRPr lang="es-MX" sz="1600" b="1" kern="0" dirty="0">
              <a:solidFill>
                <a:schemeClr val="bg1"/>
              </a:solidFill>
              <a:latin typeface="Corbel" panose="020B0503020204020204" pitchFamily="34" charset="0"/>
              <a:ea typeface="Times New Roman" panose="02020603050405020304" pitchFamily="18" charset="0"/>
              <a:cs typeface="Times New Roman" panose="02020603050405020304" pitchFamily="18" charset="0"/>
            </a:endParaRPr>
          </a:p>
        </p:txBody>
      </p:sp>
      <p:pic>
        <p:nvPicPr>
          <p:cNvPr id="4" name="Imagen 3">
            <a:hlinkClick r:id="rId2"/>
            <a:extLst>
              <a:ext uri="{FF2B5EF4-FFF2-40B4-BE49-F238E27FC236}">
                <a16:creationId xmlns:a16="http://schemas.microsoft.com/office/drawing/2014/main" id="{A87D3733-3C9B-2CAB-F567-63908501E8C0}"/>
              </a:ext>
            </a:extLst>
          </p:cNvPr>
          <p:cNvPicPr>
            <a:picLocks noChangeAspect="1"/>
          </p:cNvPicPr>
          <p:nvPr/>
        </p:nvPicPr>
        <p:blipFill>
          <a:blip r:embed="rId3"/>
          <a:srcRect/>
          <a:stretch/>
        </p:blipFill>
        <p:spPr>
          <a:xfrm>
            <a:off x="5435055" y="4770179"/>
            <a:ext cx="749102" cy="749102"/>
          </a:xfrm>
          <a:prstGeom prst="rect">
            <a:avLst/>
          </a:prstGeom>
        </p:spPr>
      </p:pic>
    </p:spTree>
    <p:extLst>
      <p:ext uri="{BB962C8B-B14F-4D97-AF65-F5344CB8AC3E}">
        <p14:creationId xmlns:p14="http://schemas.microsoft.com/office/powerpoint/2010/main" val="1759728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BFFA71B-3648-051A-83D1-56118886F470}"/>
              </a:ext>
            </a:extLst>
          </p:cNvPr>
          <p:cNvSpPr txBox="1"/>
          <p:nvPr/>
        </p:nvSpPr>
        <p:spPr>
          <a:xfrm>
            <a:off x="709748" y="2725593"/>
            <a:ext cx="3474978" cy="2031325"/>
          </a:xfrm>
          <a:prstGeom prst="rect">
            <a:avLst/>
          </a:prstGeom>
          <a:noFill/>
        </p:spPr>
        <p:txBody>
          <a:bodyPr wrap="square">
            <a:spAutoFit/>
          </a:bodyPr>
          <a:lstStyle/>
          <a:p>
            <a:r>
              <a:rPr lang="es-MX" sz="1400" dirty="0">
                <a:solidFill>
                  <a:srgbClr val="00524C"/>
                </a:solidFill>
                <a:latin typeface="Corbel" panose="020B0503020204020204" pitchFamily="34" charset="0"/>
              </a:rPr>
              <a:t>Antes no daba confianza el realizar alguna compra online y ahora muchas personas optan por ya no salir de sus casas para adquirir productos del supermercado. </a:t>
            </a:r>
          </a:p>
          <a:p>
            <a:endParaRPr lang="es-MX" sz="1400" dirty="0">
              <a:solidFill>
                <a:srgbClr val="00524C"/>
              </a:solidFill>
              <a:latin typeface="Corbel" panose="020B0503020204020204" pitchFamily="34" charset="0"/>
            </a:endParaRPr>
          </a:p>
          <a:p>
            <a:r>
              <a:rPr lang="es-MX" sz="1400" dirty="0">
                <a:solidFill>
                  <a:srgbClr val="00524C"/>
                </a:solidFill>
                <a:latin typeface="Corbel" panose="020B0503020204020204" pitchFamily="34" charset="0"/>
              </a:rPr>
              <a:t>¿Has notado que los sitios web son más accesibles a los usuarios?, ¿has considerado que el factor “experiencia” es la clave para un sitio web?</a:t>
            </a:r>
          </a:p>
        </p:txBody>
      </p:sp>
      <p:sp>
        <p:nvSpPr>
          <p:cNvPr id="3" name="CuadroTexto 2">
            <a:extLst>
              <a:ext uri="{FF2B5EF4-FFF2-40B4-BE49-F238E27FC236}">
                <a16:creationId xmlns:a16="http://schemas.microsoft.com/office/drawing/2014/main" id="{6D232577-4B05-B3C2-72B4-09954DC9383F}"/>
              </a:ext>
            </a:extLst>
          </p:cNvPr>
          <p:cNvSpPr txBox="1"/>
          <p:nvPr/>
        </p:nvSpPr>
        <p:spPr>
          <a:xfrm>
            <a:off x="709747" y="1894596"/>
            <a:ext cx="2514600" cy="830997"/>
          </a:xfrm>
          <a:prstGeom prst="rect">
            <a:avLst/>
          </a:prstGeom>
          <a:noFill/>
        </p:spPr>
        <p:txBody>
          <a:bodyPr wrap="square" rtlCol="0">
            <a:spAutoFit/>
          </a:bodyPr>
          <a:lstStyle/>
          <a:p>
            <a:r>
              <a:rPr lang="es-MX" sz="2400" dirty="0">
                <a:solidFill>
                  <a:srgbClr val="00524C"/>
                </a:solidFill>
                <a:latin typeface="Corbel" panose="020B0503020204020204" pitchFamily="34" charset="0"/>
              </a:rPr>
              <a:t>La clave está en la experiencia</a:t>
            </a:r>
            <a:endParaRPr lang="es-MX" sz="3600" dirty="0">
              <a:solidFill>
                <a:srgbClr val="00524C"/>
              </a:solidFill>
              <a:latin typeface="Corbel" panose="020B0503020204020204" pitchFamily="34" charset="0"/>
            </a:endParaRPr>
          </a:p>
        </p:txBody>
      </p:sp>
      <p:pic>
        <p:nvPicPr>
          <p:cNvPr id="5" name="Imagen 4">
            <a:extLst>
              <a:ext uri="{FF2B5EF4-FFF2-40B4-BE49-F238E27FC236}">
                <a16:creationId xmlns:a16="http://schemas.microsoft.com/office/drawing/2014/main" id="{C953D0AA-1685-D991-D304-6BB2425C20E8}"/>
              </a:ext>
            </a:extLst>
          </p:cNvPr>
          <p:cNvPicPr>
            <a:picLocks noChangeAspect="1"/>
          </p:cNvPicPr>
          <p:nvPr/>
        </p:nvPicPr>
        <p:blipFill rotWithShape="1">
          <a:blip r:embed="rId2"/>
          <a:srcRect l="24454" r="37074"/>
          <a:stretch/>
        </p:blipFill>
        <p:spPr>
          <a:xfrm>
            <a:off x="5184775" y="-2901"/>
            <a:ext cx="3959225" cy="6860901"/>
          </a:xfrm>
          <a:prstGeom prst="rect">
            <a:avLst/>
          </a:prstGeom>
        </p:spPr>
      </p:pic>
    </p:spTree>
    <p:extLst>
      <p:ext uri="{BB962C8B-B14F-4D97-AF65-F5344CB8AC3E}">
        <p14:creationId xmlns:p14="http://schemas.microsoft.com/office/powerpoint/2010/main" val="2094374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227498" y="1623715"/>
            <a:ext cx="4124340" cy="4401205"/>
          </a:xfrm>
          <a:prstGeom prst="rect">
            <a:avLst/>
          </a:prstGeom>
          <a:noFill/>
        </p:spPr>
        <p:txBody>
          <a:bodyPr wrap="square">
            <a:spAutoFit/>
          </a:bodyPr>
          <a:lstStyle/>
          <a:p>
            <a:pPr>
              <a:buClr>
                <a:srgbClr val="03C7BE"/>
              </a:buClr>
            </a:pPr>
            <a:r>
              <a:rPr lang="es-MX" sz="1400" dirty="0"/>
              <a:t>Una página de aterrizaje o </a:t>
            </a:r>
            <a:r>
              <a:rPr lang="es-MX" sz="1400" i="1" dirty="0" err="1"/>
              <a:t>landing</a:t>
            </a:r>
            <a:r>
              <a:rPr lang="es-MX" sz="1400" i="1" dirty="0"/>
              <a:t> page </a:t>
            </a:r>
            <a:r>
              <a:rPr lang="es-MX" sz="1400" dirty="0"/>
              <a:t>es aquella página a la que un usuario llega luego de haber hecho clic en un enlace, un banner (anuncio publicitario de imagen), un anuncio de texto, incluso en los propios resultados de búsqueda de cualquier buscador. Casi siempre es la siguiente del mensaje promocional o texto en el que ha hecho clic anteriormente y donde podrá ampliar información, además de continuar una determinada navegación.</a:t>
            </a:r>
          </a:p>
          <a:p>
            <a:pPr>
              <a:buClr>
                <a:srgbClr val="03C7BE"/>
              </a:buClr>
            </a:pPr>
            <a:endParaRPr lang="es-MX" sz="1400" dirty="0"/>
          </a:p>
          <a:p>
            <a:pPr>
              <a:buClr>
                <a:srgbClr val="03C7BE"/>
              </a:buClr>
            </a:pPr>
            <a:r>
              <a:rPr lang="es-MX" sz="1400" dirty="0"/>
              <a:t>Estas páginas están optimizadas para cumplir uno o varios objetivos, mismos que pueden ser diversos, como por ejemplo la venta de productos, el registro de datos del usuario, la descarga de un producto gratuito, la suscripción al </a:t>
            </a:r>
            <a:r>
              <a:rPr lang="es-MX" sz="1400" i="1" dirty="0" err="1"/>
              <a:t>newstetter</a:t>
            </a:r>
            <a:r>
              <a:rPr lang="es-MX" sz="1400" dirty="0"/>
              <a:t> etc.</a:t>
            </a:r>
          </a:p>
          <a:p>
            <a:pPr>
              <a:buClr>
                <a:srgbClr val="03C7BE"/>
              </a:buClr>
            </a:pPr>
            <a:endParaRPr lang="es-MX" sz="1400" dirty="0"/>
          </a:p>
          <a:p>
            <a:pPr>
              <a:buClr>
                <a:srgbClr val="03C7BE"/>
              </a:buClr>
            </a:pPr>
            <a:r>
              <a:rPr lang="es-MX" sz="1400" dirty="0"/>
              <a:t>En una página de aterrizaje, lo importante es cumplir el objetivo y satisfacer al usuario logrando que encuentre fácilmente lo que buscaba y le habíamos ofrecido.</a:t>
            </a:r>
            <a:endParaRPr lang="es-ES" sz="1400" dirty="0"/>
          </a:p>
        </p:txBody>
      </p:sp>
      <p:sp>
        <p:nvSpPr>
          <p:cNvPr id="3" name="CuadroTexto 2">
            <a:extLst>
              <a:ext uri="{FF2B5EF4-FFF2-40B4-BE49-F238E27FC236}">
                <a16:creationId xmlns:a16="http://schemas.microsoft.com/office/drawing/2014/main" id="{37F7C055-8B0F-4127-3850-F18EC22F42D3}"/>
              </a:ext>
            </a:extLst>
          </p:cNvPr>
          <p:cNvSpPr txBox="1"/>
          <p:nvPr/>
        </p:nvSpPr>
        <p:spPr>
          <a:xfrm>
            <a:off x="4227497" y="1162050"/>
            <a:ext cx="3907974" cy="461665"/>
          </a:xfrm>
          <a:prstGeom prst="rect">
            <a:avLst/>
          </a:prstGeom>
          <a:noFill/>
        </p:spPr>
        <p:txBody>
          <a:bodyPr wrap="square" rtlCol="0">
            <a:spAutoFit/>
          </a:bodyPr>
          <a:lstStyle/>
          <a:p>
            <a:r>
              <a:rPr lang="es-ES" sz="2400" i="1" dirty="0" err="1"/>
              <a:t>Landing</a:t>
            </a:r>
            <a:r>
              <a:rPr lang="es-ES" sz="2400" i="1" dirty="0"/>
              <a:t> page</a:t>
            </a:r>
            <a:endParaRPr lang="es-MX" sz="2400" i="1" dirty="0"/>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50000" r="17548"/>
          <a:stretch/>
        </p:blipFill>
        <p:spPr>
          <a:xfrm>
            <a:off x="0" y="0"/>
            <a:ext cx="3786448"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2022103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95A20F9-B37D-D5FA-CC29-77B977BEB5DC}"/>
              </a:ext>
            </a:extLst>
          </p:cNvPr>
          <p:cNvSpPr txBox="1"/>
          <p:nvPr/>
        </p:nvSpPr>
        <p:spPr>
          <a:xfrm>
            <a:off x="4227498" y="1450148"/>
            <a:ext cx="4124340" cy="4616648"/>
          </a:xfrm>
          <a:prstGeom prst="rect">
            <a:avLst/>
          </a:prstGeom>
          <a:noFill/>
        </p:spPr>
        <p:txBody>
          <a:bodyPr wrap="square">
            <a:spAutoFit/>
          </a:bodyPr>
          <a:lstStyle/>
          <a:p>
            <a:pPr>
              <a:buClr>
                <a:srgbClr val="03C7BE"/>
              </a:buClr>
            </a:pPr>
            <a:endParaRPr lang="es-MX" sz="1400" dirty="0"/>
          </a:p>
          <a:p>
            <a:pPr marL="342900" indent="-342900">
              <a:buClr>
                <a:srgbClr val="03C7BE"/>
              </a:buClr>
              <a:buFont typeface="+mj-lt"/>
              <a:buAutoNum type="arabicPeriod"/>
            </a:pPr>
            <a:r>
              <a:rPr lang="es-MX" sz="1400" b="1" dirty="0"/>
              <a:t>Título. </a:t>
            </a:r>
            <a:r>
              <a:rPr lang="es-MX" sz="1400" dirty="0"/>
              <a:t>El objetivo es conseguir la atención del </a:t>
            </a:r>
            <a:r>
              <a:rPr lang="es-MX" sz="1400" spc="-30" dirty="0"/>
              <a:t>visitante para que siga leyendo el resto del mensaje.</a:t>
            </a:r>
          </a:p>
          <a:p>
            <a:pPr marL="342900" indent="-342900">
              <a:buClr>
                <a:srgbClr val="03C7BE"/>
              </a:buClr>
              <a:buFont typeface="+mj-lt"/>
              <a:buAutoNum type="arabicPeriod"/>
            </a:pPr>
            <a:r>
              <a:rPr lang="es-MX" sz="1400" b="1" dirty="0"/>
              <a:t>Imagen vendedora. </a:t>
            </a:r>
            <a:r>
              <a:rPr lang="es-MX" sz="1400" dirty="0"/>
              <a:t>Foto principal del producto o servicio.</a:t>
            </a:r>
          </a:p>
          <a:p>
            <a:pPr marL="342900" indent="-342900">
              <a:buClr>
                <a:srgbClr val="03C7BE"/>
              </a:buClr>
              <a:buFont typeface="+mj-lt"/>
              <a:buAutoNum type="arabicPeriod"/>
            </a:pPr>
            <a:r>
              <a:rPr lang="es-MX" sz="1400" b="1" spc="-20" dirty="0"/>
              <a:t>Formulario. </a:t>
            </a:r>
            <a:r>
              <a:rPr lang="es-MX" sz="1400" spc="-20" dirty="0"/>
              <a:t>Es donde el visitante dejará sus datos.</a:t>
            </a:r>
          </a:p>
          <a:p>
            <a:pPr marL="342900" indent="-342900">
              <a:buClr>
                <a:srgbClr val="03C7BE"/>
              </a:buClr>
              <a:buFont typeface="+mj-lt"/>
              <a:buAutoNum type="arabicPeriod"/>
            </a:pPr>
            <a:r>
              <a:rPr lang="es-MX" sz="1400" b="1" dirty="0"/>
              <a:t>Llamada a la Acción o </a:t>
            </a:r>
            <a:r>
              <a:rPr lang="es-MX" sz="1400" b="1" i="1" dirty="0" err="1"/>
              <a:t>Call</a:t>
            </a:r>
            <a:r>
              <a:rPr lang="es-MX" sz="1400" b="1" i="1" dirty="0"/>
              <a:t> </a:t>
            </a:r>
            <a:r>
              <a:rPr lang="es-MX" sz="1400" b="1" i="1" dirty="0" err="1"/>
              <a:t>To</a:t>
            </a:r>
            <a:r>
              <a:rPr lang="es-MX" sz="1400" b="1" i="1" dirty="0"/>
              <a:t> </a:t>
            </a:r>
            <a:r>
              <a:rPr lang="es-MX" sz="1400" b="1" i="1" dirty="0" err="1"/>
              <a:t>Action</a:t>
            </a:r>
            <a:r>
              <a:rPr lang="es-MX" sz="1400" b="1" i="1" dirty="0"/>
              <a:t> </a:t>
            </a:r>
            <a:r>
              <a:rPr lang="es-MX" sz="1400" b="1" dirty="0"/>
              <a:t>(CTA). </a:t>
            </a:r>
            <a:r>
              <a:rPr lang="es-MX" sz="1400" spc="-20" dirty="0"/>
              <a:t>Estímulo para que el visitante realice cierta acción.</a:t>
            </a:r>
          </a:p>
          <a:p>
            <a:pPr marL="342900" indent="-342900">
              <a:buClr>
                <a:srgbClr val="03C7BE"/>
              </a:buClr>
              <a:buFont typeface="+mj-lt"/>
              <a:buAutoNum type="arabicPeriod"/>
            </a:pPr>
            <a:r>
              <a:rPr lang="es-MX" sz="1400" b="1" dirty="0"/>
              <a:t>Beneficios. </a:t>
            </a:r>
            <a:r>
              <a:rPr lang="es-MX" sz="1400" dirty="0"/>
              <a:t>Punto diferenciador de los competidores del producto o servicio.</a:t>
            </a:r>
          </a:p>
          <a:p>
            <a:pPr marL="342900" indent="-342900">
              <a:buClr>
                <a:srgbClr val="03C7BE"/>
              </a:buClr>
              <a:buFont typeface="+mj-lt"/>
              <a:buAutoNum type="arabicPeriod"/>
            </a:pPr>
            <a:r>
              <a:rPr lang="es-MX" sz="1400" b="1" dirty="0"/>
              <a:t>Testimoniales. </a:t>
            </a:r>
            <a:r>
              <a:rPr lang="es-MX" sz="1400" dirty="0"/>
              <a:t>Ayudará a que el visitante sienta </a:t>
            </a:r>
            <a:r>
              <a:rPr lang="es-MX" sz="1400" spc="-20" dirty="0"/>
              <a:t>mayor confianza si adquiere el producto o servicio.</a:t>
            </a:r>
          </a:p>
          <a:p>
            <a:pPr marL="342900" indent="-342900">
              <a:buClr>
                <a:srgbClr val="03C7BE"/>
              </a:buClr>
              <a:buFont typeface="+mj-lt"/>
              <a:buAutoNum type="arabicPeriod"/>
            </a:pPr>
            <a:r>
              <a:rPr lang="es-MX" sz="1400" b="1" dirty="0"/>
              <a:t>Segunda llamada a la Acción o </a:t>
            </a:r>
            <a:r>
              <a:rPr lang="es-MX" sz="1400" b="1" i="1" dirty="0" err="1"/>
              <a:t>Call</a:t>
            </a:r>
            <a:r>
              <a:rPr lang="es-MX" sz="1400" b="1" i="1" dirty="0"/>
              <a:t> </a:t>
            </a:r>
            <a:r>
              <a:rPr lang="es-MX" sz="1400" b="1" i="1" dirty="0" err="1"/>
              <a:t>To</a:t>
            </a:r>
            <a:r>
              <a:rPr lang="es-MX" sz="1400" b="1" i="1" dirty="0"/>
              <a:t> </a:t>
            </a:r>
            <a:r>
              <a:rPr lang="es-MX" sz="1400" b="1" i="1" dirty="0" err="1"/>
              <a:t>Action</a:t>
            </a:r>
            <a:r>
              <a:rPr lang="es-MX" sz="1400" b="1" i="1" dirty="0"/>
              <a:t> </a:t>
            </a:r>
            <a:r>
              <a:rPr lang="es-MX" sz="1400" b="1" dirty="0"/>
              <a:t>(CTA). </a:t>
            </a:r>
            <a:r>
              <a:rPr lang="es-MX" sz="1400" dirty="0"/>
              <a:t>Es un refuerzo al estímulo para que el visitante realice una acción que nosotros queremos, después de haber leído los beneficios.</a:t>
            </a:r>
          </a:p>
          <a:p>
            <a:pPr>
              <a:buClr>
                <a:srgbClr val="03C7BE"/>
              </a:buClr>
            </a:pPr>
            <a:endParaRPr lang="es-MX" sz="1400" dirty="0"/>
          </a:p>
          <a:p>
            <a:pPr>
              <a:buClr>
                <a:srgbClr val="03C7BE"/>
              </a:buClr>
            </a:pPr>
            <a:r>
              <a:rPr lang="es-MX" sz="1400" dirty="0"/>
              <a:t>Hay que destacar que cada elemento de su estructura posee la misma importancia, todos tienen una función para concretar un objetivo.</a:t>
            </a:r>
          </a:p>
          <a:p>
            <a:pPr>
              <a:buClr>
                <a:srgbClr val="03C7BE"/>
              </a:buClr>
            </a:pPr>
            <a:endParaRPr lang="es-ES" sz="1400" dirty="0"/>
          </a:p>
        </p:txBody>
      </p:sp>
      <p:sp>
        <p:nvSpPr>
          <p:cNvPr id="3" name="CuadroTexto 2">
            <a:extLst>
              <a:ext uri="{FF2B5EF4-FFF2-40B4-BE49-F238E27FC236}">
                <a16:creationId xmlns:a16="http://schemas.microsoft.com/office/drawing/2014/main" id="{37F7C055-8B0F-4127-3850-F18EC22F42D3}"/>
              </a:ext>
            </a:extLst>
          </p:cNvPr>
          <p:cNvSpPr txBox="1"/>
          <p:nvPr/>
        </p:nvSpPr>
        <p:spPr>
          <a:xfrm>
            <a:off x="4227497" y="1068818"/>
            <a:ext cx="4407620" cy="461665"/>
          </a:xfrm>
          <a:prstGeom prst="rect">
            <a:avLst/>
          </a:prstGeom>
          <a:noFill/>
        </p:spPr>
        <p:txBody>
          <a:bodyPr wrap="square" rtlCol="0">
            <a:spAutoFit/>
          </a:bodyPr>
          <a:lstStyle/>
          <a:p>
            <a:r>
              <a:rPr lang="es-ES" sz="2400" dirty="0"/>
              <a:t>Anatomía de una </a:t>
            </a:r>
            <a:r>
              <a:rPr lang="es-ES" sz="2400" i="1" dirty="0" err="1"/>
              <a:t>Landing</a:t>
            </a:r>
            <a:r>
              <a:rPr lang="es-ES" sz="2400" i="1" dirty="0"/>
              <a:t> page</a:t>
            </a:r>
            <a:endParaRPr lang="es-MX" sz="2400" i="1" dirty="0"/>
          </a:p>
        </p:txBody>
      </p:sp>
      <p:pic>
        <p:nvPicPr>
          <p:cNvPr id="4" name="Imagen 3">
            <a:extLst>
              <a:ext uri="{FF2B5EF4-FFF2-40B4-BE49-F238E27FC236}">
                <a16:creationId xmlns:a16="http://schemas.microsoft.com/office/drawing/2014/main" id="{243D3CA3-BCD0-223A-EC8D-864A8E53B7C2}"/>
              </a:ext>
            </a:extLst>
          </p:cNvPr>
          <p:cNvPicPr>
            <a:picLocks noChangeAspect="1"/>
          </p:cNvPicPr>
          <p:nvPr/>
        </p:nvPicPr>
        <p:blipFill rotWithShape="1">
          <a:blip r:embed="rId2"/>
          <a:srcRect l="37790" r="31156"/>
          <a:stretch/>
        </p:blipFill>
        <p:spPr>
          <a:xfrm>
            <a:off x="-1598" y="-2900"/>
            <a:ext cx="3786448" cy="6860901"/>
          </a:xfrm>
          <a:prstGeom prst="rect">
            <a:avLst/>
          </a:prstGeom>
        </p:spPr>
      </p:pic>
      <p:sp>
        <p:nvSpPr>
          <p:cNvPr id="5" name="Rectángulo 4">
            <a:extLst>
              <a:ext uri="{FF2B5EF4-FFF2-40B4-BE49-F238E27FC236}">
                <a16:creationId xmlns:a16="http://schemas.microsoft.com/office/drawing/2014/main" id="{12B3A836-8A7D-DB39-77C3-18F1AD095A41}"/>
              </a:ext>
            </a:extLst>
          </p:cNvPr>
          <p:cNvSpPr/>
          <p:nvPr/>
        </p:nvSpPr>
        <p:spPr>
          <a:xfrm>
            <a:off x="719175" y="649104"/>
            <a:ext cx="3427523" cy="1316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400" b="1" dirty="0">
                <a:solidFill>
                  <a:schemeClr val="bg1"/>
                </a:solidFill>
                <a:latin typeface="Corbel" panose="020B0503020204020204" pitchFamily="34" charset="0"/>
              </a:rPr>
              <a:t>Explicación </a:t>
            </a:r>
            <a:endParaRPr lang="es-MX" sz="2400" b="1" i="1" dirty="0">
              <a:solidFill>
                <a:schemeClr val="bg1"/>
              </a:solidFill>
              <a:latin typeface="Corbel" panose="020B0503020204020204" pitchFamily="34" charset="0"/>
            </a:endParaRPr>
          </a:p>
        </p:txBody>
      </p:sp>
      <p:sp>
        <p:nvSpPr>
          <p:cNvPr id="8" name="Rectángulo 7">
            <a:extLst>
              <a:ext uri="{FF2B5EF4-FFF2-40B4-BE49-F238E27FC236}">
                <a16:creationId xmlns:a16="http://schemas.microsoft.com/office/drawing/2014/main" id="{3C2BEB21-689D-AC2D-2BFC-0CE635F44CAA}"/>
              </a:ext>
            </a:extLst>
          </p:cNvPr>
          <p:cNvSpPr/>
          <p:nvPr/>
        </p:nvSpPr>
        <p:spPr>
          <a:xfrm>
            <a:off x="0" y="228599"/>
            <a:ext cx="551330" cy="933451"/>
          </a:xfrm>
          <a:prstGeom prst="rect">
            <a:avLst/>
          </a:prstGeom>
          <a:solidFill>
            <a:srgbClr val="03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Tree>
    <p:extLst>
      <p:ext uri="{BB962C8B-B14F-4D97-AF65-F5344CB8AC3E}">
        <p14:creationId xmlns:p14="http://schemas.microsoft.com/office/powerpoint/2010/main" val="1350971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redondeado 5">
            <a:extLst>
              <a:ext uri="{FF2B5EF4-FFF2-40B4-BE49-F238E27FC236}">
                <a16:creationId xmlns:a16="http://schemas.microsoft.com/office/drawing/2014/main" id="{E91B5E0F-1C77-EE6E-63B8-BC224061DEC8}"/>
              </a:ext>
            </a:extLst>
          </p:cNvPr>
          <p:cNvSpPr/>
          <p:nvPr/>
        </p:nvSpPr>
        <p:spPr>
          <a:xfrm>
            <a:off x="771587" y="1838715"/>
            <a:ext cx="2450808" cy="2212454"/>
          </a:xfrm>
          <a:prstGeom prst="roundRect">
            <a:avLst/>
          </a:prstGeom>
          <a:solidFill>
            <a:schemeClr val="bg1"/>
          </a:solidFill>
          <a:ln>
            <a:solidFill>
              <a:srgbClr val="1FC6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0" name="CuadroTexto 9">
            <a:extLst>
              <a:ext uri="{FF2B5EF4-FFF2-40B4-BE49-F238E27FC236}">
                <a16:creationId xmlns:a16="http://schemas.microsoft.com/office/drawing/2014/main" id="{F606CAD4-23FD-6A78-5581-86DFCF8B000A}"/>
              </a:ext>
            </a:extLst>
          </p:cNvPr>
          <p:cNvSpPr txBox="1"/>
          <p:nvPr/>
        </p:nvSpPr>
        <p:spPr>
          <a:xfrm>
            <a:off x="874643" y="2235287"/>
            <a:ext cx="2262183" cy="1600438"/>
          </a:xfrm>
          <a:prstGeom prst="rect">
            <a:avLst/>
          </a:prstGeom>
          <a:noFill/>
        </p:spPr>
        <p:txBody>
          <a:bodyPr wrap="square" rtlCol="0">
            <a:spAutoFit/>
          </a:bodyPr>
          <a:lstStyle/>
          <a:p>
            <a:r>
              <a:rPr lang="es-419" sz="1400" dirty="0">
                <a:solidFill>
                  <a:srgbClr val="01514A"/>
                </a:solidFill>
                <a:effectLst/>
                <a:ea typeface="Calibri" panose="020F0502020204030204" pitchFamily="34" charset="0"/>
                <a:cs typeface="Times New Roman" panose="02020603050405020304" pitchFamily="18" charset="0"/>
              </a:rPr>
              <a:t>Sé claro y conciso: el CTA debe comunicar claramente lo que quieres que el usuario haga. Usa palabras simples </a:t>
            </a:r>
            <a:r>
              <a:rPr lang="es-419" sz="1400" spc="-20" dirty="0">
                <a:solidFill>
                  <a:srgbClr val="01514A"/>
                </a:solidFill>
                <a:effectLst/>
                <a:ea typeface="Calibri" panose="020F0502020204030204" pitchFamily="34" charset="0"/>
                <a:cs typeface="Times New Roman" panose="02020603050405020304" pitchFamily="18" charset="0"/>
              </a:rPr>
              <a:t>y directas para que el usuario </a:t>
            </a:r>
            <a:r>
              <a:rPr lang="es-419" sz="1400" dirty="0">
                <a:solidFill>
                  <a:srgbClr val="01514A"/>
                </a:solidFill>
                <a:effectLst/>
                <a:ea typeface="Calibri" panose="020F0502020204030204" pitchFamily="34" charset="0"/>
                <a:cs typeface="Times New Roman" panose="02020603050405020304" pitchFamily="18" charset="0"/>
              </a:rPr>
              <a:t>entienda rápidamente lo que se espera de él.</a:t>
            </a:r>
            <a:endParaRPr lang="es-MX" sz="1400" dirty="0">
              <a:solidFill>
                <a:srgbClr val="01514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Rectángulo redondeado 36">
            <a:extLst>
              <a:ext uri="{FF2B5EF4-FFF2-40B4-BE49-F238E27FC236}">
                <a16:creationId xmlns:a16="http://schemas.microsoft.com/office/drawing/2014/main" id="{56FCB8DB-BB42-54B0-EA15-469594E8262B}"/>
              </a:ext>
            </a:extLst>
          </p:cNvPr>
          <p:cNvSpPr/>
          <p:nvPr/>
        </p:nvSpPr>
        <p:spPr>
          <a:xfrm>
            <a:off x="3289500" y="1838715"/>
            <a:ext cx="2450808" cy="2212454"/>
          </a:xfrm>
          <a:prstGeom prst="roundRect">
            <a:avLst/>
          </a:prstGeom>
          <a:solidFill>
            <a:schemeClr val="bg1"/>
          </a:solidFill>
          <a:ln>
            <a:solidFill>
              <a:srgbClr val="1FC6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38" name="CuadroTexto 37">
            <a:extLst>
              <a:ext uri="{FF2B5EF4-FFF2-40B4-BE49-F238E27FC236}">
                <a16:creationId xmlns:a16="http://schemas.microsoft.com/office/drawing/2014/main" id="{3E8C2D94-68D7-4960-1210-9FD6A13401A4}"/>
              </a:ext>
            </a:extLst>
          </p:cNvPr>
          <p:cNvSpPr txBox="1"/>
          <p:nvPr/>
        </p:nvSpPr>
        <p:spPr>
          <a:xfrm>
            <a:off x="3377825" y="2235287"/>
            <a:ext cx="2255829" cy="1815882"/>
          </a:xfrm>
          <a:prstGeom prst="rect">
            <a:avLst/>
          </a:prstGeom>
          <a:noFill/>
        </p:spPr>
        <p:txBody>
          <a:bodyPr wrap="square" rtlCol="0">
            <a:spAutoFit/>
          </a:bodyPr>
          <a:lstStyle/>
          <a:p>
            <a:r>
              <a:rPr lang="es-419" sz="1400" spc="-60" dirty="0">
                <a:solidFill>
                  <a:srgbClr val="01514A"/>
                </a:solidFill>
                <a:effectLst/>
                <a:ea typeface="Calibri" panose="020F0502020204030204" pitchFamily="34" charset="0"/>
                <a:cs typeface="Times New Roman" panose="02020603050405020304" pitchFamily="18" charset="0"/>
              </a:rPr>
              <a:t>Haz que destaque visualmente: </a:t>
            </a:r>
            <a:r>
              <a:rPr lang="es-419" sz="1400" dirty="0">
                <a:solidFill>
                  <a:srgbClr val="01514A"/>
                </a:solidFill>
                <a:ea typeface="Calibri" panose="020F0502020204030204" pitchFamily="34" charset="0"/>
                <a:cs typeface="Times New Roman" panose="02020603050405020304" pitchFamily="18" charset="0"/>
              </a:rPr>
              <a:t>el</a:t>
            </a:r>
            <a:r>
              <a:rPr lang="es-419" sz="1400" dirty="0">
                <a:solidFill>
                  <a:srgbClr val="01514A"/>
                </a:solidFill>
                <a:effectLst/>
                <a:ea typeface="Calibri" panose="020F0502020204030204" pitchFamily="34" charset="0"/>
                <a:cs typeface="Times New Roman" panose="02020603050405020304" pitchFamily="18" charset="0"/>
              </a:rPr>
              <a:t> CTA debe ser fácilmente visible y destacar del resto del contenido. Usa un color </a:t>
            </a:r>
            <a:r>
              <a:rPr lang="es-419" sz="1400" spc="-30" dirty="0">
                <a:solidFill>
                  <a:srgbClr val="01514A"/>
                </a:solidFill>
                <a:effectLst/>
                <a:ea typeface="Calibri" panose="020F0502020204030204" pitchFamily="34" charset="0"/>
                <a:cs typeface="Times New Roman" panose="02020603050405020304" pitchFamily="18" charset="0"/>
              </a:rPr>
              <a:t>contrastante, un tamaño más </a:t>
            </a:r>
            <a:r>
              <a:rPr lang="es-419" sz="1400" dirty="0">
                <a:solidFill>
                  <a:srgbClr val="01514A"/>
                </a:solidFill>
                <a:effectLst/>
                <a:ea typeface="Calibri" panose="020F0502020204030204" pitchFamily="34" charset="0"/>
                <a:cs typeface="Times New Roman" panose="02020603050405020304" pitchFamily="18" charset="0"/>
              </a:rPr>
              <a:t>grande, un botón llamativo, etc., para que llame la atención del usuario.</a:t>
            </a:r>
            <a:endParaRPr lang="es-MX" sz="1400" dirty="0">
              <a:solidFill>
                <a:srgbClr val="01514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Rectángulo redondeado 40">
            <a:extLst>
              <a:ext uri="{FF2B5EF4-FFF2-40B4-BE49-F238E27FC236}">
                <a16:creationId xmlns:a16="http://schemas.microsoft.com/office/drawing/2014/main" id="{406FB4E0-D71F-5DC6-A0DF-F33EC2D9E90E}"/>
              </a:ext>
            </a:extLst>
          </p:cNvPr>
          <p:cNvSpPr/>
          <p:nvPr/>
        </p:nvSpPr>
        <p:spPr>
          <a:xfrm>
            <a:off x="5820665" y="1838715"/>
            <a:ext cx="2450808" cy="2212454"/>
          </a:xfrm>
          <a:prstGeom prst="roundRect">
            <a:avLst/>
          </a:prstGeom>
          <a:solidFill>
            <a:schemeClr val="bg1"/>
          </a:solidFill>
          <a:ln>
            <a:solidFill>
              <a:srgbClr val="1FC6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42" name="CuadroTexto 41">
            <a:extLst>
              <a:ext uri="{FF2B5EF4-FFF2-40B4-BE49-F238E27FC236}">
                <a16:creationId xmlns:a16="http://schemas.microsoft.com/office/drawing/2014/main" id="{455740D1-D6D1-81B6-B978-6890EA157B1B}"/>
              </a:ext>
            </a:extLst>
          </p:cNvPr>
          <p:cNvSpPr txBox="1"/>
          <p:nvPr/>
        </p:nvSpPr>
        <p:spPr>
          <a:xfrm>
            <a:off x="5923721" y="2235287"/>
            <a:ext cx="2262183" cy="1169551"/>
          </a:xfrm>
          <a:prstGeom prst="rect">
            <a:avLst/>
          </a:prstGeom>
          <a:noFill/>
        </p:spPr>
        <p:txBody>
          <a:bodyPr wrap="square" rtlCol="0">
            <a:spAutoFit/>
          </a:bodyPr>
          <a:lstStyle/>
          <a:p>
            <a:r>
              <a:rPr lang="es-419" sz="1400" spc="-30" dirty="0">
                <a:solidFill>
                  <a:srgbClr val="01514A"/>
                </a:solidFill>
                <a:effectLst/>
                <a:ea typeface="Calibri" panose="020F0502020204030204" pitchFamily="34" charset="0"/>
                <a:cs typeface="Times New Roman" panose="02020603050405020304" pitchFamily="18" charset="0"/>
              </a:rPr>
              <a:t>Crea un sentido de urgencia: </a:t>
            </a:r>
            <a:r>
              <a:rPr lang="es-419" sz="1400" dirty="0">
                <a:solidFill>
                  <a:srgbClr val="01514A"/>
                </a:solidFill>
                <a:effectLst/>
                <a:ea typeface="Calibri" panose="020F0502020204030204" pitchFamily="34" charset="0"/>
                <a:cs typeface="Times New Roman" panose="02020603050405020304" pitchFamily="18" charset="0"/>
              </a:rPr>
              <a:t>los usuarios son más propensos a tomar acción si sienten que hay una razón para hacerlo de inmediato.</a:t>
            </a:r>
            <a:endParaRPr lang="es-MX" sz="1400" dirty="0">
              <a:solidFill>
                <a:srgbClr val="01514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7" name="CuadroTexto 46">
            <a:extLst>
              <a:ext uri="{FF2B5EF4-FFF2-40B4-BE49-F238E27FC236}">
                <a16:creationId xmlns:a16="http://schemas.microsoft.com/office/drawing/2014/main" id="{82CF3B7E-2EAF-5BA7-D756-AC03BBE3CDEC}"/>
              </a:ext>
            </a:extLst>
          </p:cNvPr>
          <p:cNvSpPr txBox="1"/>
          <p:nvPr/>
        </p:nvSpPr>
        <p:spPr>
          <a:xfrm>
            <a:off x="874643" y="1198206"/>
            <a:ext cx="7311261" cy="523220"/>
          </a:xfrm>
          <a:prstGeom prst="rect">
            <a:avLst/>
          </a:prstGeom>
          <a:noFill/>
        </p:spPr>
        <p:txBody>
          <a:bodyPr wrap="square" rtlCol="0">
            <a:spAutoFit/>
          </a:bodyPr>
          <a:lstStyle/>
          <a:p>
            <a:r>
              <a:rPr lang="es-419" sz="1400" dirty="0">
                <a:solidFill>
                  <a:srgbClr val="01514A"/>
                </a:solidFill>
                <a:effectLst/>
                <a:ea typeface="Calibri" panose="020F0502020204030204" pitchFamily="34" charset="0"/>
                <a:cs typeface="Times New Roman" panose="02020603050405020304" pitchFamily="18" charset="0"/>
              </a:rPr>
              <a:t>Un </a:t>
            </a:r>
            <a:r>
              <a:rPr lang="es-419" sz="1400" b="1" dirty="0">
                <a:solidFill>
                  <a:srgbClr val="01514A"/>
                </a:solidFill>
                <a:effectLst/>
                <a:ea typeface="Calibri" panose="020F0502020204030204" pitchFamily="34" charset="0"/>
                <a:cs typeface="Times New Roman" panose="02020603050405020304" pitchFamily="18" charset="0"/>
              </a:rPr>
              <a:t>Call to Action </a:t>
            </a:r>
            <a:r>
              <a:rPr lang="es-419" sz="1400" dirty="0">
                <a:solidFill>
                  <a:srgbClr val="01514A"/>
                </a:solidFill>
                <a:effectLst/>
                <a:ea typeface="Calibri" panose="020F0502020204030204" pitchFamily="34" charset="0"/>
                <a:cs typeface="Times New Roman" panose="02020603050405020304" pitchFamily="18" charset="0"/>
              </a:rPr>
              <a:t>(CTA) exitoso depende del objetivo específico que quieras lograr, pero algunos aspectos generales para crear un CTA efectivo son los siguientes:</a:t>
            </a:r>
            <a:endParaRPr lang="es-MX" sz="1400" dirty="0">
              <a:solidFill>
                <a:srgbClr val="01514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4" name="Rectángulo redondeado 53">
            <a:extLst>
              <a:ext uri="{FF2B5EF4-FFF2-40B4-BE49-F238E27FC236}">
                <a16:creationId xmlns:a16="http://schemas.microsoft.com/office/drawing/2014/main" id="{7B621FD7-D727-6280-6DF5-D213240C2118}"/>
              </a:ext>
            </a:extLst>
          </p:cNvPr>
          <p:cNvSpPr/>
          <p:nvPr/>
        </p:nvSpPr>
        <p:spPr>
          <a:xfrm>
            <a:off x="2086512" y="4157845"/>
            <a:ext cx="2450808" cy="2212454"/>
          </a:xfrm>
          <a:prstGeom prst="roundRect">
            <a:avLst/>
          </a:prstGeom>
          <a:solidFill>
            <a:schemeClr val="bg1"/>
          </a:solidFill>
          <a:ln>
            <a:solidFill>
              <a:srgbClr val="1FC6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55" name="CuadroTexto 54">
            <a:extLst>
              <a:ext uri="{FF2B5EF4-FFF2-40B4-BE49-F238E27FC236}">
                <a16:creationId xmlns:a16="http://schemas.microsoft.com/office/drawing/2014/main" id="{6CE7A162-4854-F6AE-8FD4-BE7806D6A6DC}"/>
              </a:ext>
            </a:extLst>
          </p:cNvPr>
          <p:cNvSpPr txBox="1"/>
          <p:nvPr/>
        </p:nvSpPr>
        <p:spPr>
          <a:xfrm>
            <a:off x="2189568" y="4599365"/>
            <a:ext cx="2262183" cy="1384995"/>
          </a:xfrm>
          <a:prstGeom prst="rect">
            <a:avLst/>
          </a:prstGeom>
          <a:noFill/>
        </p:spPr>
        <p:txBody>
          <a:bodyPr wrap="square" rtlCol="0">
            <a:spAutoFit/>
          </a:bodyPr>
          <a:lstStyle/>
          <a:p>
            <a:r>
              <a:rPr lang="es-419" sz="1400" dirty="0">
                <a:solidFill>
                  <a:srgbClr val="01514A"/>
                </a:solidFill>
                <a:effectLst/>
                <a:ea typeface="Calibri" panose="020F0502020204030204" pitchFamily="34" charset="0"/>
                <a:cs typeface="Times New Roman" panose="02020603050405020304" pitchFamily="18" charset="0"/>
              </a:rPr>
              <a:t>Alinea el CTA con el contenido: debe estar en línea con el contenido de la página o del anuncio para que sea relevante y tenga sentido para el usuario.</a:t>
            </a:r>
            <a:endParaRPr lang="es-MX" sz="1400" dirty="0">
              <a:solidFill>
                <a:srgbClr val="01514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6" name="Rectángulo redondeado 55">
            <a:extLst>
              <a:ext uri="{FF2B5EF4-FFF2-40B4-BE49-F238E27FC236}">
                <a16:creationId xmlns:a16="http://schemas.microsoft.com/office/drawing/2014/main" id="{3E2D050A-3F19-ECB3-31A6-D7D352AB8474}"/>
              </a:ext>
            </a:extLst>
          </p:cNvPr>
          <p:cNvSpPr/>
          <p:nvPr/>
        </p:nvSpPr>
        <p:spPr>
          <a:xfrm>
            <a:off x="4604425" y="4157845"/>
            <a:ext cx="2450808" cy="2212454"/>
          </a:xfrm>
          <a:prstGeom prst="roundRect">
            <a:avLst/>
          </a:prstGeom>
          <a:solidFill>
            <a:schemeClr val="bg1"/>
          </a:solidFill>
          <a:ln>
            <a:solidFill>
              <a:srgbClr val="1FC6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57" name="CuadroTexto 56">
            <a:extLst>
              <a:ext uri="{FF2B5EF4-FFF2-40B4-BE49-F238E27FC236}">
                <a16:creationId xmlns:a16="http://schemas.microsoft.com/office/drawing/2014/main" id="{B95C6513-0A08-BD2F-AB5D-4E584A622140}"/>
              </a:ext>
            </a:extLst>
          </p:cNvPr>
          <p:cNvSpPr txBox="1"/>
          <p:nvPr/>
        </p:nvSpPr>
        <p:spPr>
          <a:xfrm>
            <a:off x="4692750" y="4599365"/>
            <a:ext cx="2255829" cy="954107"/>
          </a:xfrm>
          <a:prstGeom prst="rect">
            <a:avLst/>
          </a:prstGeom>
          <a:noFill/>
        </p:spPr>
        <p:txBody>
          <a:bodyPr wrap="square" rtlCol="0">
            <a:spAutoFit/>
          </a:bodyPr>
          <a:lstStyle/>
          <a:p>
            <a:r>
              <a:rPr lang="es-419" sz="1400" dirty="0">
                <a:solidFill>
                  <a:srgbClr val="01514A"/>
                </a:solidFill>
                <a:effectLst/>
                <a:ea typeface="Calibri" panose="020F0502020204030204" pitchFamily="34" charset="0"/>
                <a:cs typeface="Times New Roman" panose="02020603050405020304" pitchFamily="18" charset="0"/>
              </a:rPr>
              <a:t>Un buen CTA es aquel que logra persuadir al usuario para que realice la acción deseada.</a:t>
            </a:r>
            <a:endParaRPr lang="es-MX" sz="1400" dirty="0">
              <a:solidFill>
                <a:srgbClr val="01514A"/>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60" name="Grupo 59">
            <a:extLst>
              <a:ext uri="{FF2B5EF4-FFF2-40B4-BE49-F238E27FC236}">
                <a16:creationId xmlns:a16="http://schemas.microsoft.com/office/drawing/2014/main" id="{FA4B5196-EC82-EE7D-9800-22C3F4DAFBE5}"/>
              </a:ext>
            </a:extLst>
          </p:cNvPr>
          <p:cNvGrpSpPr/>
          <p:nvPr/>
        </p:nvGrpSpPr>
        <p:grpSpPr>
          <a:xfrm>
            <a:off x="1680520" y="1718278"/>
            <a:ext cx="509048" cy="509048"/>
            <a:chOff x="1751210" y="1703973"/>
            <a:chExt cx="509048" cy="509048"/>
          </a:xfrm>
        </p:grpSpPr>
        <p:sp>
          <p:nvSpPr>
            <p:cNvPr id="59" name="Elipse 58">
              <a:extLst>
                <a:ext uri="{FF2B5EF4-FFF2-40B4-BE49-F238E27FC236}">
                  <a16:creationId xmlns:a16="http://schemas.microsoft.com/office/drawing/2014/main" id="{052B0105-3AB7-126F-C03C-D1696D0EFAC5}"/>
                </a:ext>
              </a:extLst>
            </p:cNvPr>
            <p:cNvSpPr/>
            <p:nvPr/>
          </p:nvSpPr>
          <p:spPr>
            <a:xfrm>
              <a:off x="1751210" y="1703973"/>
              <a:ext cx="509048" cy="509048"/>
            </a:xfrm>
            <a:prstGeom prst="ellipse">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58" name="Imagen 57">
              <a:extLst>
                <a:ext uri="{FF2B5EF4-FFF2-40B4-BE49-F238E27FC236}">
                  <a16:creationId xmlns:a16="http://schemas.microsoft.com/office/drawing/2014/main" id="{6905FE12-F734-D288-3656-640D104E0B2E}"/>
                </a:ext>
              </a:extLst>
            </p:cNvPr>
            <p:cNvPicPr>
              <a:picLocks noChangeAspect="1"/>
            </p:cNvPicPr>
            <p:nvPr/>
          </p:nvPicPr>
          <p:blipFill>
            <a:blip r:embed="rId2"/>
            <a:stretch>
              <a:fillRect/>
            </a:stretch>
          </p:blipFill>
          <p:spPr>
            <a:xfrm>
              <a:off x="1833659" y="1815354"/>
              <a:ext cx="311185" cy="253735"/>
            </a:xfrm>
            <a:prstGeom prst="rect">
              <a:avLst/>
            </a:prstGeom>
          </p:spPr>
        </p:pic>
      </p:grpSp>
      <p:grpSp>
        <p:nvGrpSpPr>
          <p:cNvPr id="61" name="Grupo 60">
            <a:extLst>
              <a:ext uri="{FF2B5EF4-FFF2-40B4-BE49-F238E27FC236}">
                <a16:creationId xmlns:a16="http://schemas.microsoft.com/office/drawing/2014/main" id="{D4073CB1-A53E-3130-2DA9-7BDB99E87041}"/>
              </a:ext>
            </a:extLst>
          </p:cNvPr>
          <p:cNvGrpSpPr/>
          <p:nvPr/>
        </p:nvGrpSpPr>
        <p:grpSpPr>
          <a:xfrm>
            <a:off x="4260434" y="1718278"/>
            <a:ext cx="509048" cy="509048"/>
            <a:chOff x="1751210" y="1703973"/>
            <a:chExt cx="509048" cy="509048"/>
          </a:xfrm>
        </p:grpSpPr>
        <p:sp>
          <p:nvSpPr>
            <p:cNvPr id="62" name="Elipse 61">
              <a:extLst>
                <a:ext uri="{FF2B5EF4-FFF2-40B4-BE49-F238E27FC236}">
                  <a16:creationId xmlns:a16="http://schemas.microsoft.com/office/drawing/2014/main" id="{F035BB42-59BB-96E6-719D-24BD3AF47C0F}"/>
                </a:ext>
              </a:extLst>
            </p:cNvPr>
            <p:cNvSpPr/>
            <p:nvPr/>
          </p:nvSpPr>
          <p:spPr>
            <a:xfrm>
              <a:off x="1751210" y="1703973"/>
              <a:ext cx="509048" cy="509048"/>
            </a:xfrm>
            <a:prstGeom prst="ellipse">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63" name="Imagen 62">
              <a:extLst>
                <a:ext uri="{FF2B5EF4-FFF2-40B4-BE49-F238E27FC236}">
                  <a16:creationId xmlns:a16="http://schemas.microsoft.com/office/drawing/2014/main" id="{1AF280BC-45A1-EDCB-AECF-C265D63C4D6D}"/>
                </a:ext>
              </a:extLst>
            </p:cNvPr>
            <p:cNvPicPr>
              <a:picLocks noChangeAspect="1"/>
            </p:cNvPicPr>
            <p:nvPr/>
          </p:nvPicPr>
          <p:blipFill>
            <a:blip r:embed="rId2"/>
            <a:stretch>
              <a:fillRect/>
            </a:stretch>
          </p:blipFill>
          <p:spPr>
            <a:xfrm>
              <a:off x="1833659" y="1815354"/>
              <a:ext cx="311185" cy="253735"/>
            </a:xfrm>
            <a:prstGeom prst="rect">
              <a:avLst/>
            </a:prstGeom>
          </p:spPr>
        </p:pic>
      </p:grpSp>
      <p:grpSp>
        <p:nvGrpSpPr>
          <p:cNvPr id="64" name="Grupo 63">
            <a:extLst>
              <a:ext uri="{FF2B5EF4-FFF2-40B4-BE49-F238E27FC236}">
                <a16:creationId xmlns:a16="http://schemas.microsoft.com/office/drawing/2014/main" id="{F2FD5A58-2FCD-7B94-50A8-123E55A5BF02}"/>
              </a:ext>
            </a:extLst>
          </p:cNvPr>
          <p:cNvGrpSpPr/>
          <p:nvPr/>
        </p:nvGrpSpPr>
        <p:grpSpPr>
          <a:xfrm>
            <a:off x="6801159" y="1718278"/>
            <a:ext cx="509048" cy="509048"/>
            <a:chOff x="1751210" y="1703973"/>
            <a:chExt cx="509048" cy="509048"/>
          </a:xfrm>
        </p:grpSpPr>
        <p:sp>
          <p:nvSpPr>
            <p:cNvPr id="65" name="Elipse 64">
              <a:extLst>
                <a:ext uri="{FF2B5EF4-FFF2-40B4-BE49-F238E27FC236}">
                  <a16:creationId xmlns:a16="http://schemas.microsoft.com/office/drawing/2014/main" id="{704326D4-7201-81EA-2779-90E45D505A61}"/>
                </a:ext>
              </a:extLst>
            </p:cNvPr>
            <p:cNvSpPr/>
            <p:nvPr/>
          </p:nvSpPr>
          <p:spPr>
            <a:xfrm>
              <a:off x="1751210" y="1703973"/>
              <a:ext cx="509048" cy="509048"/>
            </a:xfrm>
            <a:prstGeom prst="ellipse">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66" name="Imagen 65">
              <a:extLst>
                <a:ext uri="{FF2B5EF4-FFF2-40B4-BE49-F238E27FC236}">
                  <a16:creationId xmlns:a16="http://schemas.microsoft.com/office/drawing/2014/main" id="{8DECDB21-9607-4FF4-D102-CDDF1B7D87B1}"/>
                </a:ext>
              </a:extLst>
            </p:cNvPr>
            <p:cNvPicPr>
              <a:picLocks noChangeAspect="1"/>
            </p:cNvPicPr>
            <p:nvPr/>
          </p:nvPicPr>
          <p:blipFill>
            <a:blip r:embed="rId2"/>
            <a:stretch>
              <a:fillRect/>
            </a:stretch>
          </p:blipFill>
          <p:spPr>
            <a:xfrm>
              <a:off x="1833659" y="1815354"/>
              <a:ext cx="311185" cy="253735"/>
            </a:xfrm>
            <a:prstGeom prst="rect">
              <a:avLst/>
            </a:prstGeom>
          </p:spPr>
        </p:pic>
      </p:grpSp>
      <p:grpSp>
        <p:nvGrpSpPr>
          <p:cNvPr id="67" name="Grupo 66">
            <a:extLst>
              <a:ext uri="{FF2B5EF4-FFF2-40B4-BE49-F238E27FC236}">
                <a16:creationId xmlns:a16="http://schemas.microsoft.com/office/drawing/2014/main" id="{F6CF96D9-F8AF-8D02-CEDC-63AD0424BDA7}"/>
              </a:ext>
            </a:extLst>
          </p:cNvPr>
          <p:cNvGrpSpPr/>
          <p:nvPr/>
        </p:nvGrpSpPr>
        <p:grpSpPr>
          <a:xfrm>
            <a:off x="3009884" y="4004278"/>
            <a:ext cx="509048" cy="509048"/>
            <a:chOff x="1751210" y="1703973"/>
            <a:chExt cx="509048" cy="509048"/>
          </a:xfrm>
        </p:grpSpPr>
        <p:sp>
          <p:nvSpPr>
            <p:cNvPr id="68" name="Elipse 67">
              <a:extLst>
                <a:ext uri="{FF2B5EF4-FFF2-40B4-BE49-F238E27FC236}">
                  <a16:creationId xmlns:a16="http://schemas.microsoft.com/office/drawing/2014/main" id="{5AC5D255-7FEF-6CA7-7E47-E825038C7ABA}"/>
                </a:ext>
              </a:extLst>
            </p:cNvPr>
            <p:cNvSpPr/>
            <p:nvPr/>
          </p:nvSpPr>
          <p:spPr>
            <a:xfrm>
              <a:off x="1751210" y="1703973"/>
              <a:ext cx="509048" cy="509048"/>
            </a:xfrm>
            <a:prstGeom prst="ellipse">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69" name="Imagen 68">
              <a:extLst>
                <a:ext uri="{FF2B5EF4-FFF2-40B4-BE49-F238E27FC236}">
                  <a16:creationId xmlns:a16="http://schemas.microsoft.com/office/drawing/2014/main" id="{0336832D-B28C-7276-5497-3B36DD3DFC02}"/>
                </a:ext>
              </a:extLst>
            </p:cNvPr>
            <p:cNvPicPr>
              <a:picLocks noChangeAspect="1"/>
            </p:cNvPicPr>
            <p:nvPr/>
          </p:nvPicPr>
          <p:blipFill>
            <a:blip r:embed="rId2"/>
            <a:stretch>
              <a:fillRect/>
            </a:stretch>
          </p:blipFill>
          <p:spPr>
            <a:xfrm>
              <a:off x="1833659" y="1815354"/>
              <a:ext cx="311185" cy="253735"/>
            </a:xfrm>
            <a:prstGeom prst="rect">
              <a:avLst/>
            </a:prstGeom>
          </p:spPr>
        </p:pic>
      </p:grpSp>
      <p:grpSp>
        <p:nvGrpSpPr>
          <p:cNvPr id="70" name="Grupo 69">
            <a:extLst>
              <a:ext uri="{FF2B5EF4-FFF2-40B4-BE49-F238E27FC236}">
                <a16:creationId xmlns:a16="http://schemas.microsoft.com/office/drawing/2014/main" id="{6AB360E7-3685-A12D-95DF-826E81A21870}"/>
              </a:ext>
            </a:extLst>
          </p:cNvPr>
          <p:cNvGrpSpPr/>
          <p:nvPr/>
        </p:nvGrpSpPr>
        <p:grpSpPr>
          <a:xfrm>
            <a:off x="5539111" y="4004278"/>
            <a:ext cx="509048" cy="509048"/>
            <a:chOff x="1751210" y="1703973"/>
            <a:chExt cx="509048" cy="509048"/>
          </a:xfrm>
        </p:grpSpPr>
        <p:sp>
          <p:nvSpPr>
            <p:cNvPr id="71" name="Elipse 70">
              <a:extLst>
                <a:ext uri="{FF2B5EF4-FFF2-40B4-BE49-F238E27FC236}">
                  <a16:creationId xmlns:a16="http://schemas.microsoft.com/office/drawing/2014/main" id="{AE954E7A-FBD5-01F0-B2F9-5CEC15140466}"/>
                </a:ext>
              </a:extLst>
            </p:cNvPr>
            <p:cNvSpPr/>
            <p:nvPr/>
          </p:nvSpPr>
          <p:spPr>
            <a:xfrm>
              <a:off x="1751210" y="1703973"/>
              <a:ext cx="509048" cy="509048"/>
            </a:xfrm>
            <a:prstGeom prst="ellipse">
              <a:avLst/>
            </a:prstGeom>
            <a:solidFill>
              <a:srgbClr val="005D8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72" name="Imagen 71">
              <a:extLst>
                <a:ext uri="{FF2B5EF4-FFF2-40B4-BE49-F238E27FC236}">
                  <a16:creationId xmlns:a16="http://schemas.microsoft.com/office/drawing/2014/main" id="{CF6B814D-7D52-6FF0-8942-291149EAC72A}"/>
                </a:ext>
              </a:extLst>
            </p:cNvPr>
            <p:cNvPicPr>
              <a:picLocks noChangeAspect="1"/>
            </p:cNvPicPr>
            <p:nvPr/>
          </p:nvPicPr>
          <p:blipFill>
            <a:blip r:embed="rId2"/>
            <a:stretch>
              <a:fillRect/>
            </a:stretch>
          </p:blipFill>
          <p:spPr>
            <a:xfrm>
              <a:off x="1833659" y="1815354"/>
              <a:ext cx="311185" cy="253735"/>
            </a:xfrm>
            <a:prstGeom prst="rect">
              <a:avLst/>
            </a:prstGeom>
          </p:spPr>
        </p:pic>
      </p:grpSp>
    </p:spTree>
    <p:extLst>
      <p:ext uri="{BB962C8B-B14F-4D97-AF65-F5344CB8AC3E}">
        <p14:creationId xmlns:p14="http://schemas.microsoft.com/office/powerpoint/2010/main" val="160129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EF367EE-4DC3-9104-C0CF-E3A403F0C542}"/>
              </a:ext>
            </a:extLst>
          </p:cNvPr>
          <p:cNvSpPr txBox="1"/>
          <p:nvPr/>
        </p:nvSpPr>
        <p:spPr>
          <a:xfrm>
            <a:off x="709746" y="1412755"/>
            <a:ext cx="3961405" cy="461665"/>
          </a:xfrm>
          <a:prstGeom prst="rect">
            <a:avLst/>
          </a:prstGeom>
          <a:noFill/>
        </p:spPr>
        <p:txBody>
          <a:bodyPr wrap="square" rtlCol="0">
            <a:spAutoFit/>
          </a:bodyPr>
          <a:lstStyle/>
          <a:p>
            <a:r>
              <a:rPr lang="es-MX" sz="2400" i="1" dirty="0">
                <a:solidFill>
                  <a:srgbClr val="00524C"/>
                </a:solidFill>
                <a:latin typeface="Corbel" panose="020B0503020204020204" pitchFamily="34" charset="0"/>
              </a:rPr>
              <a:t>Content marketing</a:t>
            </a:r>
            <a:endParaRPr lang="es-MX" sz="3600" i="1" dirty="0">
              <a:solidFill>
                <a:srgbClr val="00524C"/>
              </a:solidFill>
              <a:latin typeface="Corbel" panose="020B0503020204020204" pitchFamily="34" charset="0"/>
            </a:endParaRPr>
          </a:p>
        </p:txBody>
      </p:sp>
      <p:sp>
        <p:nvSpPr>
          <p:cNvPr id="6" name="CuadroTexto 5">
            <a:extLst>
              <a:ext uri="{FF2B5EF4-FFF2-40B4-BE49-F238E27FC236}">
                <a16:creationId xmlns:a16="http://schemas.microsoft.com/office/drawing/2014/main" id="{A1C969C4-81E4-7AAA-8B02-D5F6FA39317E}"/>
              </a:ext>
            </a:extLst>
          </p:cNvPr>
          <p:cNvSpPr txBox="1"/>
          <p:nvPr/>
        </p:nvSpPr>
        <p:spPr>
          <a:xfrm>
            <a:off x="5436135" y="5206282"/>
            <a:ext cx="3474978" cy="738664"/>
          </a:xfrm>
          <a:prstGeom prst="rect">
            <a:avLst/>
          </a:prstGeom>
          <a:noFill/>
        </p:spPr>
        <p:txBody>
          <a:bodyPr wrap="square">
            <a:spAutoFit/>
          </a:bodyPr>
          <a:lstStyle/>
          <a:p>
            <a:r>
              <a:rPr lang="es-MX" sz="1400" dirty="0">
                <a:solidFill>
                  <a:schemeClr val="bg1"/>
                </a:solidFill>
                <a:latin typeface="Corbel" panose="020B0503020204020204" pitchFamily="34" charset="0"/>
              </a:rPr>
              <a:t>Al finalizar:</a:t>
            </a:r>
          </a:p>
          <a:p>
            <a:r>
              <a:rPr lang="es-MX" sz="1400" dirty="0">
                <a:solidFill>
                  <a:schemeClr val="bg1"/>
                </a:solidFill>
                <a:latin typeface="Corbel" panose="020B0503020204020204" pitchFamily="34" charset="0"/>
              </a:rPr>
              <a:t>Redacta una conclusión de la importancia de una </a:t>
            </a:r>
            <a:r>
              <a:rPr lang="es-MX" sz="1400" dirty="0" err="1">
                <a:solidFill>
                  <a:schemeClr val="bg1"/>
                </a:solidFill>
                <a:latin typeface="Corbel" panose="020B0503020204020204" pitchFamily="34" charset="0"/>
              </a:rPr>
              <a:t>landing</a:t>
            </a:r>
            <a:r>
              <a:rPr lang="es-MX" sz="1400" dirty="0">
                <a:solidFill>
                  <a:schemeClr val="bg1"/>
                </a:solidFill>
                <a:latin typeface="Corbel" panose="020B0503020204020204" pitchFamily="34" charset="0"/>
              </a:rPr>
              <a:t> page bien diseñada.</a:t>
            </a:r>
          </a:p>
        </p:txBody>
      </p:sp>
      <p:sp>
        <p:nvSpPr>
          <p:cNvPr id="3" name="CuadroTexto 2">
            <a:extLst>
              <a:ext uri="{FF2B5EF4-FFF2-40B4-BE49-F238E27FC236}">
                <a16:creationId xmlns:a16="http://schemas.microsoft.com/office/drawing/2014/main" id="{01EFBF88-D350-B13C-0D47-0CA9FD1BE918}"/>
              </a:ext>
            </a:extLst>
          </p:cNvPr>
          <p:cNvSpPr txBox="1"/>
          <p:nvPr/>
        </p:nvSpPr>
        <p:spPr>
          <a:xfrm>
            <a:off x="709748" y="1874420"/>
            <a:ext cx="3474978" cy="3970318"/>
          </a:xfrm>
          <a:prstGeom prst="rect">
            <a:avLst/>
          </a:prstGeom>
          <a:noFill/>
        </p:spPr>
        <p:txBody>
          <a:bodyPr wrap="square">
            <a:spAutoFit/>
          </a:bodyPr>
          <a:lstStyle/>
          <a:p>
            <a:r>
              <a:rPr lang="es-MX" sz="1400" dirty="0">
                <a:solidFill>
                  <a:srgbClr val="01514A"/>
                </a:solidFill>
                <a:latin typeface="Corbel" panose="020B0503020204020204" pitchFamily="34" charset="0"/>
              </a:rPr>
              <a:t>Analiza una </a:t>
            </a:r>
            <a:r>
              <a:rPr lang="es-MX" sz="1400" dirty="0" err="1">
                <a:solidFill>
                  <a:srgbClr val="01514A"/>
                </a:solidFill>
                <a:latin typeface="Corbel" panose="020B0503020204020204" pitchFamily="34" charset="0"/>
              </a:rPr>
              <a:t>landing</a:t>
            </a:r>
            <a:r>
              <a:rPr lang="es-MX" sz="1400" dirty="0">
                <a:solidFill>
                  <a:srgbClr val="01514A"/>
                </a:solidFill>
                <a:latin typeface="Corbel" panose="020B0503020204020204" pitchFamily="34" charset="0"/>
              </a:rPr>
              <a:t> page de una campaña de marketing digital, puedes retomar el producto que elegiste en la actividad anterior.</a:t>
            </a:r>
          </a:p>
          <a:p>
            <a:endParaRPr lang="es-MX" sz="1400" dirty="0">
              <a:solidFill>
                <a:srgbClr val="01514A"/>
              </a:solidFill>
              <a:latin typeface="Corbel" panose="020B0503020204020204" pitchFamily="34" charset="0"/>
            </a:endParaRPr>
          </a:p>
          <a:p>
            <a:r>
              <a:rPr lang="es-MX" sz="1400" dirty="0">
                <a:solidFill>
                  <a:srgbClr val="01514A"/>
                </a:solidFill>
                <a:latin typeface="Corbel" panose="020B0503020204020204" pitchFamily="34" charset="0"/>
              </a:rPr>
              <a:t>Incluye en tu análisis los siguientes elementos:</a:t>
            </a:r>
          </a:p>
          <a:p>
            <a:endParaRPr lang="es-MX" sz="1400" dirty="0">
              <a:solidFill>
                <a:srgbClr val="01514A"/>
              </a:solidFill>
              <a:latin typeface="Corbel" panose="020B0503020204020204" pitchFamily="34" charset="0"/>
            </a:endParaRPr>
          </a:p>
          <a:p>
            <a:pPr marL="285750" indent="-285750">
              <a:buClr>
                <a:srgbClr val="03C7BE"/>
              </a:buClr>
              <a:buFont typeface="Arial" panose="020B0604020202020204" pitchFamily="34" charset="0"/>
              <a:buChar char="•"/>
            </a:pPr>
            <a:r>
              <a:rPr lang="es-MX" sz="1400" dirty="0">
                <a:solidFill>
                  <a:srgbClr val="01514A"/>
                </a:solidFill>
                <a:latin typeface="Corbel" panose="020B0503020204020204" pitchFamily="34" charset="0"/>
              </a:rPr>
              <a:t>Objetivo de la campaña</a:t>
            </a:r>
          </a:p>
          <a:p>
            <a:pPr marL="285750" indent="-285750">
              <a:buClr>
                <a:srgbClr val="03C7BE"/>
              </a:buClr>
              <a:buFont typeface="Arial" panose="020B0604020202020204" pitchFamily="34" charset="0"/>
              <a:buChar char="•"/>
            </a:pPr>
            <a:r>
              <a:rPr lang="es-MX" sz="1400" dirty="0">
                <a:solidFill>
                  <a:srgbClr val="01514A"/>
                </a:solidFill>
                <a:latin typeface="Corbel" panose="020B0503020204020204" pitchFamily="34" charset="0"/>
              </a:rPr>
              <a:t>Público objetivo</a:t>
            </a:r>
          </a:p>
          <a:p>
            <a:pPr marL="285750" indent="-285750">
              <a:buClr>
                <a:srgbClr val="03C7BE"/>
              </a:buClr>
              <a:buFont typeface="Arial" panose="020B0604020202020204" pitchFamily="34" charset="0"/>
              <a:buChar char="•"/>
            </a:pPr>
            <a:r>
              <a:rPr lang="es-MX" sz="1400" dirty="0">
                <a:solidFill>
                  <a:srgbClr val="01514A"/>
                </a:solidFill>
                <a:latin typeface="Corbel" panose="020B0503020204020204" pitchFamily="34" charset="0"/>
              </a:rPr>
              <a:t>Mensaje clave</a:t>
            </a:r>
          </a:p>
          <a:p>
            <a:pPr marL="285750" indent="-285750">
              <a:buClr>
                <a:srgbClr val="03C7BE"/>
              </a:buClr>
              <a:buFont typeface="Arial" panose="020B0604020202020204" pitchFamily="34" charset="0"/>
              <a:buChar char="•"/>
            </a:pPr>
            <a:r>
              <a:rPr lang="es-MX" sz="1400" dirty="0">
                <a:solidFill>
                  <a:srgbClr val="01514A"/>
                </a:solidFill>
                <a:latin typeface="Corbel" panose="020B0503020204020204" pitchFamily="34" charset="0"/>
              </a:rPr>
              <a:t>Diseño de la </a:t>
            </a:r>
            <a:r>
              <a:rPr lang="es-MX" sz="1400" dirty="0" err="1">
                <a:solidFill>
                  <a:srgbClr val="01514A"/>
                </a:solidFill>
                <a:latin typeface="Corbel" panose="020B0503020204020204" pitchFamily="34" charset="0"/>
              </a:rPr>
              <a:t>landing</a:t>
            </a:r>
            <a:r>
              <a:rPr lang="es-MX" sz="1400" dirty="0">
                <a:solidFill>
                  <a:srgbClr val="01514A"/>
                </a:solidFill>
                <a:latin typeface="Corbel" panose="020B0503020204020204" pitchFamily="34" charset="0"/>
              </a:rPr>
              <a:t> page</a:t>
            </a:r>
          </a:p>
          <a:p>
            <a:pPr marL="285750" indent="-285750">
              <a:buClr>
                <a:srgbClr val="03C7BE"/>
              </a:buClr>
              <a:buFont typeface="Arial" panose="020B0604020202020204" pitchFamily="34" charset="0"/>
              <a:buChar char="•"/>
            </a:pPr>
            <a:r>
              <a:rPr lang="es-MX" sz="1400" dirty="0">
                <a:solidFill>
                  <a:srgbClr val="01514A"/>
                </a:solidFill>
                <a:latin typeface="Corbel" panose="020B0503020204020204" pitchFamily="34" charset="0"/>
              </a:rPr>
              <a:t>Contenido de la </a:t>
            </a:r>
            <a:r>
              <a:rPr lang="es-MX" sz="1400" dirty="0" err="1">
                <a:solidFill>
                  <a:srgbClr val="01514A"/>
                </a:solidFill>
                <a:latin typeface="Corbel" panose="020B0503020204020204" pitchFamily="34" charset="0"/>
              </a:rPr>
              <a:t>landing</a:t>
            </a:r>
            <a:r>
              <a:rPr lang="es-MX" sz="1400" dirty="0">
                <a:solidFill>
                  <a:srgbClr val="01514A"/>
                </a:solidFill>
                <a:latin typeface="Corbel" panose="020B0503020204020204" pitchFamily="34" charset="0"/>
              </a:rPr>
              <a:t> page</a:t>
            </a:r>
          </a:p>
          <a:p>
            <a:pPr marL="285750" indent="-285750">
              <a:buClr>
                <a:srgbClr val="03C7BE"/>
              </a:buClr>
              <a:buFont typeface="Arial" panose="020B0604020202020204" pitchFamily="34" charset="0"/>
              <a:buChar char="•"/>
            </a:pPr>
            <a:r>
              <a:rPr lang="es-MX" sz="1400" dirty="0">
                <a:solidFill>
                  <a:srgbClr val="01514A"/>
                </a:solidFill>
                <a:latin typeface="Corbel" panose="020B0503020204020204" pitchFamily="34" charset="0"/>
              </a:rPr>
              <a:t>Formulario de registro</a:t>
            </a:r>
          </a:p>
          <a:p>
            <a:pPr marL="285750" indent="-285750">
              <a:buClr>
                <a:srgbClr val="03C7BE"/>
              </a:buClr>
              <a:buFont typeface="Arial" panose="020B0604020202020204" pitchFamily="34" charset="0"/>
              <a:buChar char="•"/>
            </a:pPr>
            <a:r>
              <a:rPr lang="es-MX" sz="1400" dirty="0">
                <a:solidFill>
                  <a:srgbClr val="01514A"/>
                </a:solidFill>
                <a:latin typeface="Corbel" panose="020B0503020204020204" pitchFamily="34" charset="0"/>
              </a:rPr>
              <a:t>Métricas de éxito.</a:t>
            </a:r>
          </a:p>
          <a:p>
            <a:pPr marL="285750" indent="-285750">
              <a:buFont typeface="Arial" panose="020B0604020202020204" pitchFamily="34" charset="0"/>
              <a:buChar char="•"/>
            </a:pPr>
            <a:endParaRPr lang="es-MX" sz="1400" dirty="0">
              <a:solidFill>
                <a:srgbClr val="01514A"/>
              </a:solidFill>
              <a:latin typeface="Corbel" panose="020B0503020204020204" pitchFamily="34" charset="0"/>
            </a:endParaRPr>
          </a:p>
          <a:p>
            <a:r>
              <a:rPr lang="es-MX" sz="1400" dirty="0">
                <a:solidFill>
                  <a:srgbClr val="01514A"/>
                </a:solidFill>
                <a:latin typeface="Corbel" panose="020B0503020204020204" pitchFamily="34" charset="0"/>
              </a:rPr>
              <a:t>¿Qué podrías mejorar?</a:t>
            </a:r>
          </a:p>
          <a:p>
            <a:endParaRPr lang="es-MX" sz="1400" dirty="0">
              <a:solidFill>
                <a:srgbClr val="01514A"/>
              </a:solidFill>
              <a:latin typeface="Corbel" panose="020B0503020204020204" pitchFamily="34" charset="0"/>
            </a:endParaRPr>
          </a:p>
        </p:txBody>
      </p:sp>
    </p:spTree>
    <p:extLst>
      <p:ext uri="{BB962C8B-B14F-4D97-AF65-F5344CB8AC3E}">
        <p14:creationId xmlns:p14="http://schemas.microsoft.com/office/powerpoint/2010/main" val="3922621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34FF8721-8B8A-DE7C-A373-3FB9BBBE6F63}"/>
              </a:ext>
            </a:extLst>
          </p:cNvPr>
          <p:cNvSpPr txBox="1"/>
          <p:nvPr/>
        </p:nvSpPr>
        <p:spPr>
          <a:xfrm>
            <a:off x="570156" y="3429000"/>
            <a:ext cx="4733364" cy="707886"/>
          </a:xfrm>
          <a:prstGeom prst="rect">
            <a:avLst/>
          </a:prstGeom>
          <a:noFill/>
        </p:spPr>
        <p:txBody>
          <a:bodyPr wrap="square" lIns="91440" tIns="45720" rIns="91440" bIns="45720" rtlCol="0" anchor="t">
            <a:spAutoFit/>
          </a:bodyPr>
          <a:lstStyle/>
          <a:p>
            <a:pPr algn="ctr"/>
            <a:r>
              <a:rPr lang="es-MX" sz="2000" dirty="0">
                <a:solidFill>
                  <a:srgbClr val="03C7BE"/>
                </a:solidFill>
                <a:latin typeface="Corbel" panose="020B0503020204020204" pitchFamily="34" charset="0"/>
              </a:rPr>
              <a:t>Tema 8</a:t>
            </a:r>
          </a:p>
          <a:p>
            <a:pPr algn="ctr"/>
            <a:r>
              <a:rPr lang="es-MX" sz="2000" dirty="0">
                <a:solidFill>
                  <a:srgbClr val="03C7BE"/>
                </a:solidFill>
                <a:latin typeface="Corbel" panose="020B0503020204020204" pitchFamily="34" charset="0"/>
              </a:rPr>
              <a:t>Marketing de contenidos digitales</a:t>
            </a:r>
          </a:p>
        </p:txBody>
      </p:sp>
      <p:sp>
        <p:nvSpPr>
          <p:cNvPr id="2" name="CuadroTexto 1">
            <a:extLst>
              <a:ext uri="{FF2B5EF4-FFF2-40B4-BE49-F238E27FC236}">
                <a16:creationId xmlns:a16="http://schemas.microsoft.com/office/drawing/2014/main" id="{32C867D4-4D04-76CC-F59C-2AE061CB734D}"/>
              </a:ext>
            </a:extLst>
          </p:cNvPr>
          <p:cNvSpPr txBox="1"/>
          <p:nvPr/>
        </p:nvSpPr>
        <p:spPr>
          <a:xfrm>
            <a:off x="2947595" y="5118599"/>
            <a:ext cx="2893807" cy="400110"/>
          </a:xfrm>
          <a:prstGeom prst="rect">
            <a:avLst/>
          </a:prstGeom>
          <a:noFill/>
        </p:spPr>
        <p:txBody>
          <a:bodyPr wrap="square" rtlCol="0">
            <a:spAutoFit/>
          </a:bodyPr>
          <a:lstStyle/>
          <a:p>
            <a:pPr algn="ctr"/>
            <a:r>
              <a:rPr lang="es-MX" sz="2000" b="1" dirty="0">
                <a:solidFill>
                  <a:schemeClr val="bg1"/>
                </a:solidFill>
                <a:latin typeface="Corbel" panose="020B0503020204020204" pitchFamily="34" charset="0"/>
              </a:rPr>
              <a:t>Módulo 1 </a:t>
            </a:r>
            <a:r>
              <a:rPr lang="es-MX" sz="2000" dirty="0">
                <a:solidFill>
                  <a:schemeClr val="bg1"/>
                </a:solidFill>
                <a:latin typeface="Corbel" panose="020B0503020204020204" pitchFamily="34" charset="0"/>
              </a:rPr>
              <a:t>/ Semana 3</a:t>
            </a:r>
          </a:p>
        </p:txBody>
      </p:sp>
      <p:sp>
        <p:nvSpPr>
          <p:cNvPr id="5" name="Título 45">
            <a:extLst>
              <a:ext uri="{FF2B5EF4-FFF2-40B4-BE49-F238E27FC236}">
                <a16:creationId xmlns:a16="http://schemas.microsoft.com/office/drawing/2014/main" id="{178C1A34-08F3-9AC5-04A8-CB58BB72A801}"/>
              </a:ext>
            </a:extLst>
          </p:cNvPr>
          <p:cNvSpPr txBox="1">
            <a:spLocks/>
          </p:cNvSpPr>
          <p:nvPr/>
        </p:nvSpPr>
        <p:spPr>
          <a:xfrm>
            <a:off x="570156" y="2770506"/>
            <a:ext cx="4733364" cy="483682"/>
          </a:xfrm>
          <a:prstGeom prst="rect">
            <a:avLst/>
          </a:prstGeom>
        </p:spPr>
        <p:txBody>
          <a:bodyPr lIns="0" tIns="0" rIns="0" bIns="0"/>
          <a:lstStyle>
            <a:lvl1pPr algn="ctr">
              <a:defRPr sz="3177" b="1" i="0">
                <a:solidFill>
                  <a:schemeClr val="bg1"/>
                </a:solidFill>
                <a:latin typeface="Montserrat"/>
                <a:ea typeface="+mj-ea"/>
                <a:cs typeface="Montserrat"/>
              </a:defRPr>
            </a:lvl1pPr>
          </a:lstStyle>
          <a:p>
            <a:pPr defTabSz="914400"/>
            <a:r>
              <a:rPr lang="es-MX" sz="3200" dirty="0">
                <a:solidFill>
                  <a:srgbClr val="01514A"/>
                </a:solidFill>
                <a:latin typeface="+mj-lt"/>
              </a:rPr>
              <a:t>Marketing digital</a:t>
            </a:r>
            <a:endParaRPr lang="es-MX" kern="0" dirty="0">
              <a:solidFill>
                <a:srgbClr val="01514A"/>
              </a:solidFill>
              <a:latin typeface="+mj-lt"/>
            </a:endParaRPr>
          </a:p>
        </p:txBody>
      </p:sp>
    </p:spTree>
    <p:extLst>
      <p:ext uri="{BB962C8B-B14F-4D97-AF65-F5344CB8AC3E}">
        <p14:creationId xmlns:p14="http://schemas.microsoft.com/office/powerpoint/2010/main" val="489928647"/>
      </p:ext>
    </p:extLst>
  </p:cSld>
  <p:clrMapOvr>
    <a:masterClrMapping/>
  </p:clrMapOvr>
</p:sld>
</file>

<file path=ppt/theme/theme1.xml><?xml version="1.0" encoding="utf-8"?>
<a:theme xmlns:a="http://schemas.openxmlformats.org/drawingml/2006/main" name="Tema de Office">
  <a:themeElements>
    <a:clrScheme name="CDC">
      <a:dk1>
        <a:srgbClr val="00534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3467</TotalTime>
  <Words>1821</Words>
  <Application>Microsoft Macintosh PowerPoint</Application>
  <PresentationFormat>Presentación en pantalla (4:3)</PresentationFormat>
  <Paragraphs>98</Paragraphs>
  <Slides>18</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18</vt:i4>
      </vt:variant>
    </vt:vector>
  </HeadingPairs>
  <TitlesOfParts>
    <vt:vector size="23" baseType="lpstr">
      <vt:lpstr>Corbel</vt:lpstr>
      <vt:lpstr>Courier New</vt:lpstr>
      <vt:lpstr>Open Sans</vt:lpstr>
      <vt:lpstr>Arial</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KAREN YHULIANA REQUENES GUAJARDO</dc:creator>
  <cp:lastModifiedBy>IVAN ALEJANDRO ROCHA MARTINEZ</cp:lastModifiedBy>
  <cp:revision>26</cp:revision>
  <dcterms:created xsi:type="dcterms:W3CDTF">2022-12-21T17:15:58Z</dcterms:created>
  <dcterms:modified xsi:type="dcterms:W3CDTF">2023-10-24T23:15:11Z</dcterms:modified>
</cp:coreProperties>
</file>