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62" r:id="rId6"/>
    <p:sldId id="271" r:id="rId7"/>
    <p:sldId id="272" r:id="rId8"/>
    <p:sldId id="266" r:id="rId9"/>
    <p:sldId id="273" r:id="rId10"/>
    <p:sldId id="275" r:id="rId11"/>
    <p:sldId id="276" r:id="rId12"/>
    <p:sldId id="277" r:id="rId13"/>
    <p:sldId id="278" r:id="rId14"/>
    <p:sldId id="279" r:id="rId15"/>
    <p:sldId id="280" r:id="rId16"/>
    <p:sldId id="268" r:id="rId17"/>
  </p:sldIdLst>
  <p:sldSz cx="9144000" cy="6858000" type="screen4x3"/>
  <p:notesSz cx="6858000" cy="9144000"/>
  <p:embeddedFontLst>
    <p:embeddedFont>
      <p:font typeface="Corbel" panose="020B0503020204020204" pitchFamily="34" charset="0"/>
      <p:regular r:id="rId18"/>
      <p:bold r:id="rId19"/>
      <p:italic r:id="rId20"/>
      <p:boldItalic r:id="rId21"/>
    </p:embeddedFont>
    <p:embeddedFont>
      <p:font typeface="Open Sans" panose="020B0606030504020204" pitchFamily="34" charset="0"/>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guide id="5" orient="horz" pos="91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BB76B3-E15E-A965-5F8D-0630502C693B}" name="GABRIELA AQUINO CARDENAS" initials="GAC" userId="S::gabriela.aquino@tecmilenio.mx::6e002ff6-500f-46fc-af4c-3b420fa6dd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D85"/>
    <a:srgbClr val="030007"/>
    <a:srgbClr val="2D3D64"/>
    <a:srgbClr val="03C7BE"/>
    <a:srgbClr val="01514A"/>
    <a:srgbClr val="D6FFFD"/>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2CFC7C-46E4-4975-8F6D-80D76FEB9E4A}" v="14" dt="2023-10-23T17:58:56.15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8"/>
    <p:restoredTop sz="95567"/>
  </p:normalViewPr>
  <p:slideViewPr>
    <p:cSldViewPr snapToGrid="0" showGuides="1">
      <p:cViewPr>
        <p:scale>
          <a:sx n="96" d="100"/>
          <a:sy n="96" d="100"/>
        </p:scale>
        <p:origin x="2096" y="160"/>
      </p:cViewPr>
      <p:guideLst>
        <p:guide orient="horz" pos="2205"/>
        <p:guide pos="2880"/>
        <p:guide pos="499"/>
        <p:guide pos="5261"/>
        <p:guide orient="horz" pos="9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AB2CFC7C-46E4-4975-8F6D-80D76FEB9E4A}"/>
    <pc:docChg chg="undo redo custSel addSld delSld modSld">
      <pc:chgData name="GABRIELA AQUINO CARDENAS" userId="6e002ff6-500f-46fc-af4c-3b420fa6dd0c" providerId="ADAL" clId="{AB2CFC7C-46E4-4975-8F6D-80D76FEB9E4A}" dt="2023-10-23T17:59:04.525" v="844" actId="20577"/>
      <pc:docMkLst>
        <pc:docMk/>
      </pc:docMkLst>
      <pc:sldChg chg="modSp mod">
        <pc:chgData name="GABRIELA AQUINO CARDENAS" userId="6e002ff6-500f-46fc-af4c-3b420fa6dd0c" providerId="ADAL" clId="{AB2CFC7C-46E4-4975-8F6D-80D76FEB9E4A}" dt="2023-10-23T15:05:24.955" v="4" actId="20577"/>
        <pc:sldMkLst>
          <pc:docMk/>
          <pc:sldMk cId="1706365153" sldId="257"/>
        </pc:sldMkLst>
        <pc:spChg chg="mod">
          <ac:chgData name="GABRIELA AQUINO CARDENAS" userId="6e002ff6-500f-46fc-af4c-3b420fa6dd0c" providerId="ADAL" clId="{AB2CFC7C-46E4-4975-8F6D-80D76FEB9E4A}" dt="2023-10-23T15:05:24.955" v="4" actId="20577"/>
          <ac:spMkLst>
            <pc:docMk/>
            <pc:sldMk cId="1706365153" sldId="257"/>
            <ac:spMk id="4" creationId="{34FF8721-8B8A-DE7C-A373-3FB9BBBE6F63}"/>
          </ac:spMkLst>
        </pc:spChg>
      </pc:sldChg>
      <pc:sldChg chg="modSp">
        <pc:chgData name="GABRIELA AQUINO CARDENAS" userId="6e002ff6-500f-46fc-af4c-3b420fa6dd0c" providerId="ADAL" clId="{AB2CFC7C-46E4-4975-8F6D-80D76FEB9E4A}" dt="2023-10-23T15:05:53.714" v="5"/>
        <pc:sldMkLst>
          <pc:docMk/>
          <pc:sldMk cId="1759728231" sldId="259"/>
        </pc:sldMkLst>
        <pc:picChg chg="mod">
          <ac:chgData name="GABRIELA AQUINO CARDENAS" userId="6e002ff6-500f-46fc-af4c-3b420fa6dd0c" providerId="ADAL" clId="{AB2CFC7C-46E4-4975-8F6D-80D76FEB9E4A}" dt="2023-10-23T15:05:53.714" v="5"/>
          <ac:picMkLst>
            <pc:docMk/>
            <pc:sldMk cId="1759728231" sldId="259"/>
            <ac:picMk id="4" creationId="{A87D3733-3C9B-2CAB-F567-63908501E8C0}"/>
          </ac:picMkLst>
        </pc:picChg>
      </pc:sldChg>
      <pc:sldChg chg="addSp modSp mod">
        <pc:chgData name="GABRIELA AQUINO CARDENAS" userId="6e002ff6-500f-46fc-af4c-3b420fa6dd0c" providerId="ADAL" clId="{AB2CFC7C-46E4-4975-8F6D-80D76FEB9E4A}" dt="2023-10-23T15:09:47.898" v="41" actId="1076"/>
        <pc:sldMkLst>
          <pc:docMk/>
          <pc:sldMk cId="2215364073" sldId="262"/>
        </pc:sldMkLst>
        <pc:spChg chg="mod">
          <ac:chgData name="GABRIELA AQUINO CARDENAS" userId="6e002ff6-500f-46fc-af4c-3b420fa6dd0c" providerId="ADAL" clId="{AB2CFC7C-46E4-4975-8F6D-80D76FEB9E4A}" dt="2023-10-23T15:09:38.107" v="40" actId="113"/>
          <ac:spMkLst>
            <pc:docMk/>
            <pc:sldMk cId="2215364073" sldId="262"/>
            <ac:spMk id="2" creationId="{295A20F9-B37D-D5FA-CC29-77B977BEB5DC}"/>
          </ac:spMkLst>
        </pc:spChg>
        <pc:spChg chg="add mod">
          <ac:chgData name="GABRIELA AQUINO CARDENAS" userId="6e002ff6-500f-46fc-af4c-3b420fa6dd0c" providerId="ADAL" clId="{AB2CFC7C-46E4-4975-8F6D-80D76FEB9E4A}" dt="2023-10-23T15:09:47.898" v="41" actId="1076"/>
          <ac:spMkLst>
            <pc:docMk/>
            <pc:sldMk cId="2215364073" sldId="262"/>
            <ac:spMk id="13" creationId="{7CF9EA67-AEC6-6C20-728C-ABD062665D21}"/>
          </ac:spMkLst>
        </pc:spChg>
      </pc:sldChg>
      <pc:sldChg chg="addSp modSp add mod">
        <pc:chgData name="GABRIELA AQUINO CARDENAS" userId="6e002ff6-500f-46fc-af4c-3b420fa6dd0c" providerId="ADAL" clId="{AB2CFC7C-46E4-4975-8F6D-80D76FEB9E4A}" dt="2023-10-23T17:59:04.525" v="844" actId="20577"/>
        <pc:sldMkLst>
          <pc:docMk/>
          <pc:sldMk cId="152044138" sldId="266"/>
        </pc:sldMkLst>
        <pc:spChg chg="add mod">
          <ac:chgData name="GABRIELA AQUINO CARDENAS" userId="6e002ff6-500f-46fc-af4c-3b420fa6dd0c" providerId="ADAL" clId="{AB2CFC7C-46E4-4975-8F6D-80D76FEB9E4A}" dt="2023-10-23T17:59:04.525" v="844" actId="20577"/>
          <ac:spMkLst>
            <pc:docMk/>
            <pc:sldMk cId="152044138" sldId="266"/>
            <ac:spMk id="2" creationId="{F80ADF63-9436-E21D-DDED-2FBBAF576161}"/>
          </ac:spMkLst>
        </pc:spChg>
        <pc:spChg chg="mod">
          <ac:chgData name="GABRIELA AQUINO CARDENAS" userId="6e002ff6-500f-46fc-af4c-3b420fa6dd0c" providerId="ADAL" clId="{AB2CFC7C-46E4-4975-8F6D-80D76FEB9E4A}" dt="2023-10-23T15:17:06.409" v="275" actId="20577"/>
          <ac:spMkLst>
            <pc:docMk/>
            <pc:sldMk cId="152044138" sldId="266"/>
            <ac:spMk id="3" creationId="{01EFBF88-D350-B13C-0D47-0CA9FD1BE918}"/>
          </ac:spMkLst>
        </pc:spChg>
      </pc:sldChg>
      <pc:sldChg chg="modSp mod">
        <pc:chgData name="GABRIELA AQUINO CARDENAS" userId="6e002ff6-500f-46fc-af4c-3b420fa6dd0c" providerId="ADAL" clId="{AB2CFC7C-46E4-4975-8F6D-80D76FEB9E4A}" dt="2023-10-23T16:37:17.546" v="827" actId="1076"/>
        <pc:sldMkLst>
          <pc:docMk/>
          <pc:sldMk cId="404351710" sldId="268"/>
        </pc:sldMkLst>
        <pc:spChg chg="mod">
          <ac:chgData name="GABRIELA AQUINO CARDENAS" userId="6e002ff6-500f-46fc-af4c-3b420fa6dd0c" providerId="ADAL" clId="{AB2CFC7C-46E4-4975-8F6D-80D76FEB9E4A}" dt="2023-10-23T16:37:17.546" v="827" actId="1076"/>
          <ac:spMkLst>
            <pc:docMk/>
            <pc:sldMk cId="404351710" sldId="268"/>
            <ac:spMk id="3" creationId="{6A69173D-65B6-CDF6-A1E6-BBFA7173D1B1}"/>
          </ac:spMkLst>
        </pc:spChg>
      </pc:sldChg>
      <pc:sldChg chg="modSp add mod">
        <pc:chgData name="GABRIELA AQUINO CARDENAS" userId="6e002ff6-500f-46fc-af4c-3b420fa6dd0c" providerId="ADAL" clId="{AB2CFC7C-46E4-4975-8F6D-80D76FEB9E4A}" dt="2023-10-23T15:19:03.384" v="280"/>
        <pc:sldMkLst>
          <pc:docMk/>
          <pc:sldMk cId="3753234642" sldId="271"/>
        </pc:sldMkLst>
        <pc:spChg chg="mod">
          <ac:chgData name="GABRIELA AQUINO CARDENAS" userId="6e002ff6-500f-46fc-af4c-3b420fa6dd0c" providerId="ADAL" clId="{AB2CFC7C-46E4-4975-8F6D-80D76FEB9E4A}" dt="2023-10-23T15:19:03.384" v="280"/>
          <ac:spMkLst>
            <pc:docMk/>
            <pc:sldMk cId="3753234642" sldId="271"/>
            <ac:spMk id="2" creationId="{295A20F9-B37D-D5FA-CC29-77B977BEB5DC}"/>
          </ac:spMkLst>
        </pc:spChg>
        <pc:spChg chg="mod">
          <ac:chgData name="GABRIELA AQUINO CARDENAS" userId="6e002ff6-500f-46fc-af4c-3b420fa6dd0c" providerId="ADAL" clId="{AB2CFC7C-46E4-4975-8F6D-80D76FEB9E4A}" dt="2023-10-23T15:11:42.999" v="56" actId="20577"/>
          <ac:spMkLst>
            <pc:docMk/>
            <pc:sldMk cId="3753234642" sldId="271"/>
            <ac:spMk id="3" creationId="{9F556C77-4351-A0C4-6E4C-DF26F3B841C0}"/>
          </ac:spMkLst>
        </pc:spChg>
      </pc:sldChg>
      <pc:sldChg chg="delSp modSp add mod">
        <pc:chgData name="GABRIELA AQUINO CARDENAS" userId="6e002ff6-500f-46fc-af4c-3b420fa6dd0c" providerId="ADAL" clId="{AB2CFC7C-46E4-4975-8F6D-80D76FEB9E4A}" dt="2023-10-23T15:22:12.249" v="305" actId="20577"/>
        <pc:sldMkLst>
          <pc:docMk/>
          <pc:sldMk cId="236260247" sldId="272"/>
        </pc:sldMkLst>
        <pc:spChg chg="mod">
          <ac:chgData name="GABRIELA AQUINO CARDENAS" userId="6e002ff6-500f-46fc-af4c-3b420fa6dd0c" providerId="ADAL" clId="{AB2CFC7C-46E4-4975-8F6D-80D76FEB9E4A}" dt="2023-10-23T15:22:12.249" v="305" actId="20577"/>
          <ac:spMkLst>
            <pc:docMk/>
            <pc:sldMk cId="236260247" sldId="272"/>
            <ac:spMk id="2" creationId="{295A20F9-B37D-D5FA-CC29-77B977BEB5DC}"/>
          </ac:spMkLst>
        </pc:spChg>
        <pc:spChg chg="del">
          <ac:chgData name="GABRIELA AQUINO CARDENAS" userId="6e002ff6-500f-46fc-af4c-3b420fa6dd0c" providerId="ADAL" clId="{AB2CFC7C-46E4-4975-8F6D-80D76FEB9E4A}" dt="2023-10-23T15:20:47" v="297" actId="478"/>
          <ac:spMkLst>
            <pc:docMk/>
            <pc:sldMk cId="236260247" sldId="272"/>
            <ac:spMk id="10" creationId="{3030CEDC-6E63-4197-1170-AA5CF278E35C}"/>
          </ac:spMkLst>
        </pc:spChg>
        <pc:spChg chg="del">
          <ac:chgData name="GABRIELA AQUINO CARDENAS" userId="6e002ff6-500f-46fc-af4c-3b420fa6dd0c" providerId="ADAL" clId="{AB2CFC7C-46E4-4975-8F6D-80D76FEB9E4A}" dt="2023-10-23T15:20:43.917" v="296" actId="478"/>
          <ac:spMkLst>
            <pc:docMk/>
            <pc:sldMk cId="236260247" sldId="272"/>
            <ac:spMk id="11" creationId="{F2D15D20-FC53-4B9F-26E0-23187640E80E}"/>
          </ac:spMkLst>
        </pc:spChg>
        <pc:spChg chg="del">
          <ac:chgData name="GABRIELA AQUINO CARDENAS" userId="6e002ff6-500f-46fc-af4c-3b420fa6dd0c" providerId="ADAL" clId="{AB2CFC7C-46E4-4975-8F6D-80D76FEB9E4A}" dt="2023-10-23T15:20:40.802" v="295" actId="478"/>
          <ac:spMkLst>
            <pc:docMk/>
            <pc:sldMk cId="236260247" sldId="272"/>
            <ac:spMk id="12" creationId="{25C19763-B795-C3B5-8F6E-FFDA5E52E0F0}"/>
          </ac:spMkLst>
        </pc:spChg>
        <pc:spChg chg="mod">
          <ac:chgData name="GABRIELA AQUINO CARDENAS" userId="6e002ff6-500f-46fc-af4c-3b420fa6dd0c" providerId="ADAL" clId="{AB2CFC7C-46E4-4975-8F6D-80D76FEB9E4A}" dt="2023-10-23T15:20:17.103" v="293" actId="20577"/>
          <ac:spMkLst>
            <pc:docMk/>
            <pc:sldMk cId="236260247" sldId="272"/>
            <ac:spMk id="13" creationId="{7CF9EA67-AEC6-6C20-728C-ABD062665D21}"/>
          </ac:spMkLst>
        </pc:spChg>
        <pc:grpChg chg="del">
          <ac:chgData name="GABRIELA AQUINO CARDENAS" userId="6e002ff6-500f-46fc-af4c-3b420fa6dd0c" providerId="ADAL" clId="{AB2CFC7C-46E4-4975-8F6D-80D76FEB9E4A}" dt="2023-10-23T15:20:40.802" v="295" actId="478"/>
          <ac:grpSpMkLst>
            <pc:docMk/>
            <pc:sldMk cId="236260247" sldId="272"/>
            <ac:grpSpMk id="9" creationId="{B0365432-5505-C9D6-E978-878CFF2962B1}"/>
          </ac:grpSpMkLst>
        </pc:grpChg>
      </pc:sldChg>
      <pc:sldChg chg="modSp add mod">
        <pc:chgData name="GABRIELA AQUINO CARDENAS" userId="6e002ff6-500f-46fc-af4c-3b420fa6dd0c" providerId="ADAL" clId="{AB2CFC7C-46E4-4975-8F6D-80D76FEB9E4A}" dt="2023-10-23T15:25:09.140" v="322"/>
        <pc:sldMkLst>
          <pc:docMk/>
          <pc:sldMk cId="4163665267" sldId="273"/>
        </pc:sldMkLst>
        <pc:spChg chg="mod">
          <ac:chgData name="GABRIELA AQUINO CARDENAS" userId="6e002ff6-500f-46fc-af4c-3b420fa6dd0c" providerId="ADAL" clId="{AB2CFC7C-46E4-4975-8F6D-80D76FEB9E4A}" dt="2023-10-23T15:25:09.140" v="322"/>
          <ac:spMkLst>
            <pc:docMk/>
            <pc:sldMk cId="4163665267" sldId="273"/>
            <ac:spMk id="4" creationId="{34FF8721-8B8A-DE7C-A373-3FB9BBBE6F63}"/>
          </ac:spMkLst>
        </pc:spChg>
      </pc:sldChg>
      <pc:sldChg chg="add del">
        <pc:chgData name="GABRIELA AQUINO CARDENAS" userId="6e002ff6-500f-46fc-af4c-3b420fa6dd0c" providerId="ADAL" clId="{AB2CFC7C-46E4-4975-8F6D-80D76FEB9E4A}" dt="2023-10-23T15:24:35.943" v="312" actId="47"/>
        <pc:sldMkLst>
          <pc:docMk/>
          <pc:sldMk cId="3451419119" sldId="274"/>
        </pc:sldMkLst>
      </pc:sldChg>
      <pc:sldChg chg="modSp add mod">
        <pc:chgData name="GABRIELA AQUINO CARDENAS" userId="6e002ff6-500f-46fc-af4c-3b420fa6dd0c" providerId="ADAL" clId="{AB2CFC7C-46E4-4975-8F6D-80D76FEB9E4A}" dt="2023-10-23T16:10:56.242" v="462" actId="20577"/>
        <pc:sldMkLst>
          <pc:docMk/>
          <pc:sldMk cId="694818655" sldId="275"/>
        </pc:sldMkLst>
        <pc:spChg chg="mod">
          <ac:chgData name="GABRIELA AQUINO CARDENAS" userId="6e002ff6-500f-46fc-af4c-3b420fa6dd0c" providerId="ADAL" clId="{AB2CFC7C-46E4-4975-8F6D-80D76FEB9E4A}" dt="2023-10-23T16:10:56.242" v="462" actId="20577"/>
          <ac:spMkLst>
            <pc:docMk/>
            <pc:sldMk cId="694818655" sldId="275"/>
            <ac:spMk id="2" creationId="{4BFFA71B-3648-051A-83D1-56118886F470}"/>
          </ac:spMkLst>
        </pc:spChg>
      </pc:sldChg>
      <pc:sldChg chg="delSp modSp add mod addCm">
        <pc:chgData name="GABRIELA AQUINO CARDENAS" userId="6e002ff6-500f-46fc-af4c-3b420fa6dd0c" providerId="ADAL" clId="{AB2CFC7C-46E4-4975-8F6D-80D76FEB9E4A}" dt="2023-10-23T16:21:44.679" v="664" actId="113"/>
        <pc:sldMkLst>
          <pc:docMk/>
          <pc:sldMk cId="3986845714" sldId="276"/>
        </pc:sldMkLst>
        <pc:spChg chg="mod">
          <ac:chgData name="GABRIELA AQUINO CARDENAS" userId="6e002ff6-500f-46fc-af4c-3b420fa6dd0c" providerId="ADAL" clId="{AB2CFC7C-46E4-4975-8F6D-80D76FEB9E4A}" dt="2023-10-23T16:21:44.679" v="664" actId="113"/>
          <ac:spMkLst>
            <pc:docMk/>
            <pc:sldMk cId="3986845714" sldId="276"/>
            <ac:spMk id="2" creationId="{295A20F9-B37D-D5FA-CC29-77B977BEB5DC}"/>
          </ac:spMkLst>
        </pc:spChg>
        <pc:spChg chg="del">
          <ac:chgData name="GABRIELA AQUINO CARDENAS" userId="6e002ff6-500f-46fc-af4c-3b420fa6dd0c" providerId="ADAL" clId="{AB2CFC7C-46E4-4975-8F6D-80D76FEB9E4A}" dt="2023-10-23T15:31:45.993" v="354" actId="478"/>
          <ac:spMkLst>
            <pc:docMk/>
            <pc:sldMk cId="3986845714" sldId="276"/>
            <ac:spMk id="10" creationId="{3030CEDC-6E63-4197-1170-AA5CF278E35C}"/>
          </ac:spMkLst>
        </pc:spChg>
        <pc:spChg chg="del">
          <ac:chgData name="GABRIELA AQUINO CARDENAS" userId="6e002ff6-500f-46fc-af4c-3b420fa6dd0c" providerId="ADAL" clId="{AB2CFC7C-46E4-4975-8F6D-80D76FEB9E4A}" dt="2023-10-23T15:31:45.993" v="354" actId="478"/>
          <ac:spMkLst>
            <pc:docMk/>
            <pc:sldMk cId="3986845714" sldId="276"/>
            <ac:spMk id="11" creationId="{F2D15D20-FC53-4B9F-26E0-23187640E80E}"/>
          </ac:spMkLst>
        </pc:spChg>
        <pc:spChg chg="del">
          <ac:chgData name="GABRIELA AQUINO CARDENAS" userId="6e002ff6-500f-46fc-af4c-3b420fa6dd0c" providerId="ADAL" clId="{AB2CFC7C-46E4-4975-8F6D-80D76FEB9E4A}" dt="2023-10-23T15:31:45.993" v="354" actId="478"/>
          <ac:spMkLst>
            <pc:docMk/>
            <pc:sldMk cId="3986845714" sldId="276"/>
            <ac:spMk id="12" creationId="{25C19763-B795-C3B5-8F6E-FFDA5E52E0F0}"/>
          </ac:spMkLst>
        </pc:spChg>
        <pc:spChg chg="mod">
          <ac:chgData name="GABRIELA AQUINO CARDENAS" userId="6e002ff6-500f-46fc-af4c-3b420fa6dd0c" providerId="ADAL" clId="{AB2CFC7C-46E4-4975-8F6D-80D76FEB9E4A}" dt="2023-10-23T15:32:50.723" v="365" actId="1076"/>
          <ac:spMkLst>
            <pc:docMk/>
            <pc:sldMk cId="3986845714" sldId="276"/>
            <ac:spMk id="13" creationId="{7CF9EA67-AEC6-6C20-728C-ABD062665D21}"/>
          </ac:spMkLst>
        </pc:spChg>
        <pc:grpChg chg="del">
          <ac:chgData name="GABRIELA AQUINO CARDENAS" userId="6e002ff6-500f-46fc-af4c-3b420fa6dd0c" providerId="ADAL" clId="{AB2CFC7C-46E4-4975-8F6D-80D76FEB9E4A}" dt="2023-10-23T15:31:47.625" v="355" actId="478"/>
          <ac:grpSpMkLst>
            <pc:docMk/>
            <pc:sldMk cId="3986845714" sldId="276"/>
            <ac:grpSpMk id="9" creationId="{B0365432-5505-C9D6-E978-878CFF2962B1}"/>
          </ac:grpSpMkLst>
        </pc:grpChg>
        <pc:extLst>
          <p:ext xmlns:p="http://schemas.openxmlformats.org/presentationml/2006/main" uri="{D6D511B9-2390-475A-947B-AFAB55BFBCF1}">
            <pc226:cmChg xmlns:pc226="http://schemas.microsoft.com/office/powerpoint/2022/06/main/command" chg="add">
              <pc226:chgData name="GABRIELA AQUINO CARDENAS" userId="6e002ff6-500f-46fc-af4c-3b420fa6dd0c" providerId="ADAL" clId="{AB2CFC7C-46E4-4975-8F6D-80D76FEB9E4A}" dt="2023-10-23T15:44:13.632" v="461"/>
              <pc2:cmMkLst xmlns:pc2="http://schemas.microsoft.com/office/powerpoint/2019/9/main/command">
                <pc:docMk/>
                <pc:sldMk cId="3986845714" sldId="276"/>
                <pc2:cmMk id="{213974FC-742B-4F9A-9AF2-A5620B48E2B3}"/>
              </pc2:cmMkLst>
            </pc226:cmChg>
          </p:ext>
        </pc:extLst>
      </pc:sldChg>
      <pc:sldChg chg="modSp add mod">
        <pc:chgData name="GABRIELA AQUINO CARDENAS" userId="6e002ff6-500f-46fc-af4c-3b420fa6dd0c" providerId="ADAL" clId="{AB2CFC7C-46E4-4975-8F6D-80D76FEB9E4A}" dt="2023-10-23T15:34:10.147" v="387" actId="14100"/>
        <pc:sldMkLst>
          <pc:docMk/>
          <pc:sldMk cId="375853883" sldId="277"/>
        </pc:sldMkLst>
        <pc:spChg chg="mod">
          <ac:chgData name="GABRIELA AQUINO CARDENAS" userId="6e002ff6-500f-46fc-af4c-3b420fa6dd0c" providerId="ADAL" clId="{AB2CFC7C-46E4-4975-8F6D-80D76FEB9E4A}" dt="2023-10-23T15:34:10.147" v="387" actId="14100"/>
          <ac:spMkLst>
            <pc:docMk/>
            <pc:sldMk cId="375853883" sldId="277"/>
            <ac:spMk id="2" creationId="{295A20F9-B37D-D5FA-CC29-77B977BEB5DC}"/>
          </ac:spMkLst>
        </pc:spChg>
        <pc:spChg chg="mod">
          <ac:chgData name="GABRIELA AQUINO CARDENAS" userId="6e002ff6-500f-46fc-af4c-3b420fa6dd0c" providerId="ADAL" clId="{AB2CFC7C-46E4-4975-8F6D-80D76FEB9E4A}" dt="2023-10-23T15:33:59.389" v="385" actId="1076"/>
          <ac:spMkLst>
            <pc:docMk/>
            <pc:sldMk cId="375853883" sldId="277"/>
            <ac:spMk id="3" creationId="{9F556C77-4351-A0C4-6E4C-DF26F3B841C0}"/>
          </ac:spMkLst>
        </pc:spChg>
      </pc:sldChg>
      <pc:sldChg chg="modSp add mod">
        <pc:chgData name="GABRIELA AQUINO CARDENAS" userId="6e002ff6-500f-46fc-af4c-3b420fa6dd0c" providerId="ADAL" clId="{AB2CFC7C-46E4-4975-8F6D-80D76FEB9E4A}" dt="2023-10-23T15:40:46.863" v="453" actId="1076"/>
        <pc:sldMkLst>
          <pc:docMk/>
          <pc:sldMk cId="4125214348" sldId="278"/>
        </pc:sldMkLst>
        <pc:spChg chg="mod">
          <ac:chgData name="GABRIELA AQUINO CARDENAS" userId="6e002ff6-500f-46fc-af4c-3b420fa6dd0c" providerId="ADAL" clId="{AB2CFC7C-46E4-4975-8F6D-80D76FEB9E4A}" dt="2023-10-23T15:40:39.712" v="451" actId="1076"/>
          <ac:spMkLst>
            <pc:docMk/>
            <pc:sldMk cId="4125214348" sldId="278"/>
            <ac:spMk id="2" creationId="{295A20F9-B37D-D5FA-CC29-77B977BEB5DC}"/>
          </ac:spMkLst>
        </pc:spChg>
        <pc:spChg chg="mod">
          <ac:chgData name="GABRIELA AQUINO CARDENAS" userId="6e002ff6-500f-46fc-af4c-3b420fa6dd0c" providerId="ADAL" clId="{AB2CFC7C-46E4-4975-8F6D-80D76FEB9E4A}" dt="2023-10-23T15:40:46.863" v="453" actId="1076"/>
          <ac:spMkLst>
            <pc:docMk/>
            <pc:sldMk cId="4125214348" sldId="278"/>
            <ac:spMk id="13" creationId="{7CF9EA67-AEC6-6C20-728C-ABD062665D21}"/>
          </ac:spMkLst>
        </pc:spChg>
      </pc:sldChg>
      <pc:sldChg chg="addSp delSp modSp add mod">
        <pc:chgData name="GABRIELA AQUINO CARDENAS" userId="6e002ff6-500f-46fc-af4c-3b420fa6dd0c" providerId="ADAL" clId="{AB2CFC7C-46E4-4975-8F6D-80D76FEB9E4A}" dt="2023-10-23T16:32:38.598" v="701" actId="20577"/>
        <pc:sldMkLst>
          <pc:docMk/>
          <pc:sldMk cId="3880493571" sldId="279"/>
        </pc:sldMkLst>
        <pc:spChg chg="mod">
          <ac:chgData name="GABRIELA AQUINO CARDENAS" userId="6e002ff6-500f-46fc-af4c-3b420fa6dd0c" providerId="ADAL" clId="{AB2CFC7C-46E4-4975-8F6D-80D76FEB9E4A}" dt="2023-10-23T16:32:29.860" v="700" actId="20577"/>
          <ac:spMkLst>
            <pc:docMk/>
            <pc:sldMk cId="3880493571" sldId="279"/>
            <ac:spMk id="2" creationId="{295A20F9-B37D-D5FA-CC29-77B977BEB5DC}"/>
          </ac:spMkLst>
        </pc:spChg>
        <pc:spChg chg="del">
          <ac:chgData name="GABRIELA AQUINO CARDENAS" userId="6e002ff6-500f-46fc-af4c-3b420fa6dd0c" providerId="ADAL" clId="{AB2CFC7C-46E4-4975-8F6D-80D76FEB9E4A}" dt="2023-10-23T15:42:34.252" v="458" actId="478"/>
          <ac:spMkLst>
            <pc:docMk/>
            <pc:sldMk cId="3880493571" sldId="279"/>
            <ac:spMk id="3" creationId="{9F556C77-4351-A0C4-6E4C-DF26F3B841C0}"/>
          </ac:spMkLst>
        </pc:spChg>
        <pc:spChg chg="add mod">
          <ac:chgData name="GABRIELA AQUINO CARDENAS" userId="6e002ff6-500f-46fc-af4c-3b420fa6dd0c" providerId="ADAL" clId="{AB2CFC7C-46E4-4975-8F6D-80D76FEB9E4A}" dt="2023-10-23T16:32:38.598" v="701" actId="20577"/>
          <ac:spMkLst>
            <pc:docMk/>
            <pc:sldMk cId="3880493571" sldId="279"/>
            <ac:spMk id="5" creationId="{76D2EA7D-3540-53B9-C690-8A20306DD0F8}"/>
          </ac:spMkLst>
        </pc:spChg>
      </pc:sldChg>
      <pc:sldChg chg="addSp delSp modSp add mod">
        <pc:chgData name="GABRIELA AQUINO CARDENAS" userId="6e002ff6-500f-46fc-af4c-3b420fa6dd0c" providerId="ADAL" clId="{AB2CFC7C-46E4-4975-8F6D-80D76FEB9E4A}" dt="2023-10-23T16:33:43.141" v="725" actId="1076"/>
        <pc:sldMkLst>
          <pc:docMk/>
          <pc:sldMk cId="2961340735" sldId="280"/>
        </pc:sldMkLst>
        <pc:spChg chg="mod">
          <ac:chgData name="GABRIELA AQUINO CARDENAS" userId="6e002ff6-500f-46fc-af4c-3b420fa6dd0c" providerId="ADAL" clId="{AB2CFC7C-46E4-4975-8F6D-80D76FEB9E4A}" dt="2023-10-23T16:33:43.141" v="725" actId="1076"/>
          <ac:spMkLst>
            <pc:docMk/>
            <pc:sldMk cId="2961340735" sldId="280"/>
            <ac:spMk id="2" creationId="{295A20F9-B37D-D5FA-CC29-77B977BEB5DC}"/>
          </ac:spMkLst>
        </pc:spChg>
        <pc:spChg chg="add mod">
          <ac:chgData name="GABRIELA AQUINO CARDENAS" userId="6e002ff6-500f-46fc-af4c-3b420fa6dd0c" providerId="ADAL" clId="{AB2CFC7C-46E4-4975-8F6D-80D76FEB9E4A}" dt="2023-10-23T16:33:43.141" v="725" actId="1076"/>
          <ac:spMkLst>
            <pc:docMk/>
            <pc:sldMk cId="2961340735" sldId="280"/>
            <ac:spMk id="3" creationId="{B1FBE0EB-69A0-427C-D1D2-2A962D178381}"/>
          </ac:spMkLst>
        </pc:spChg>
        <pc:spChg chg="del mod">
          <ac:chgData name="GABRIELA AQUINO CARDENAS" userId="6e002ff6-500f-46fc-af4c-3b420fa6dd0c" providerId="ADAL" clId="{AB2CFC7C-46E4-4975-8F6D-80D76FEB9E4A}" dt="2023-10-23T16:17:16.891" v="550"/>
          <ac:spMkLst>
            <pc:docMk/>
            <pc:sldMk cId="2961340735" sldId="280"/>
            <ac:spMk id="13" creationId="{7CF9EA67-AEC6-6C20-728C-ABD062665D21}"/>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rotWithShape="1">
          <a:blip r:embed="rId2"/>
          <a:srcRect t="93514"/>
          <a:stretch/>
        </p:blipFill>
        <p:spPr>
          <a:xfrm>
            <a:off x="0" y="6413156"/>
            <a:ext cx="9144000" cy="444843"/>
          </a:xfrm>
          <a:prstGeom prst="rect">
            <a:avLst/>
          </a:prstGeom>
        </p:spPr>
      </p:pic>
    </p:spTree>
    <p:extLst>
      <p:ext uri="{BB962C8B-B14F-4D97-AF65-F5344CB8AC3E}">
        <p14:creationId xmlns:p14="http://schemas.microsoft.com/office/powerpoint/2010/main" val="409412506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1169551"/>
          </a:xfrm>
          <a:prstGeom prst="rect">
            <a:avLst/>
          </a:prstGeom>
          <a:noFill/>
        </p:spPr>
        <p:txBody>
          <a:bodyPr wrap="square">
            <a:spAutoFit/>
          </a:bodyPr>
          <a:lstStyle/>
          <a:p>
            <a:r>
              <a:rPr lang="es-MX" sz="1400" dirty="0"/>
              <a:t>Te invitamos a que realices el siguiente ejercicio mental, el cual te tomará cinco minutos y servirá para obtener una mejor claridad en los conceptos que aprenderemos el día de hoy.</a:t>
            </a:r>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CC6D6526-FE65-115D-7DAC-8FF7654BC70B}"/>
              </a:ext>
            </a:extLst>
          </p:cNvPr>
          <p:cNvPicPr>
            <a:picLocks noChangeAspect="1"/>
          </p:cNvPicPr>
          <p:nvPr userDrawn="1"/>
        </p:nvPicPr>
        <p:blipFill rotWithShape="1">
          <a:blip r:embed="rId3"/>
          <a:srcRect l="34259" r="6315"/>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ja21zRWoTCk"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656384"/>
            <a:ext cx="3474978" cy="4832092"/>
          </a:xfrm>
          <a:prstGeom prst="rect">
            <a:avLst/>
          </a:prstGeom>
          <a:noFill/>
        </p:spPr>
        <p:txBody>
          <a:bodyPr wrap="square">
            <a:spAutoFit/>
          </a:bodyPr>
          <a:lstStyle/>
          <a:p>
            <a:r>
              <a:rPr lang="es-MX" sz="1400" dirty="0">
                <a:solidFill>
                  <a:srgbClr val="01514A"/>
                </a:solidFill>
                <a:cs typeface="Times New Roman" panose="02020603050405020304" pitchFamily="18" charset="0"/>
              </a:rPr>
              <a:t>Conceptualizar una marca es la primera pieza clave dentro de la estrategia de marketing para cualquier empresa, pequeña o grande. Como creativos, al trabajar para una marca o empresa, lo usamos como el corazón de la pieza, la razón o excusa para contar lo que queremos decir.</a:t>
            </a:r>
          </a:p>
          <a:p>
            <a:endParaRPr lang="es-MX" sz="1400" dirty="0">
              <a:solidFill>
                <a:srgbClr val="01514A"/>
              </a:solidFill>
              <a:cs typeface="Times New Roman" panose="02020603050405020304" pitchFamily="18" charset="0"/>
            </a:endParaRPr>
          </a:p>
          <a:p>
            <a:r>
              <a:rPr lang="es-MX" sz="1400" spc="-10" dirty="0">
                <a:solidFill>
                  <a:srgbClr val="01514A"/>
                </a:solidFill>
                <a:cs typeface="Times New Roman" panose="02020603050405020304" pitchFamily="18" charset="0"/>
              </a:rPr>
              <a:t>La marca es el inicio y es más que un nombre</a:t>
            </a:r>
            <a:r>
              <a:rPr lang="es-MX" sz="1400" dirty="0">
                <a:solidFill>
                  <a:srgbClr val="01514A"/>
                </a:solidFill>
                <a:cs typeface="Times New Roman" panose="02020603050405020304" pitchFamily="18" charset="0"/>
              </a:rPr>
              <a:t>, término, diseño, símbolo o combinación de todos ellos, los cuales identifican el producto o servicio que se ofrece. La marca también se representa con sus valores y emociones, ya que no solo se venden productos, sino sensaciones, experiencias y soluciones, por esa razón, la marca tiene que estar muy bien estudiada y comunicada. </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Recuerda que la marca será la diferencia entre tú y tus competidores. </a:t>
            </a:r>
            <a:br>
              <a:rPr lang="es-MX" sz="1400" dirty="0">
                <a:solidFill>
                  <a:srgbClr val="01514A"/>
                </a:solidFill>
              </a:rPr>
            </a:br>
            <a:br>
              <a:rPr lang="es-MX" sz="1400" dirty="0">
                <a:solidFill>
                  <a:srgbClr val="01514A"/>
                </a:solidFill>
              </a:rPr>
            </a:b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39976" r="21552"/>
          <a:stretch/>
        </p:blipFill>
        <p:spPr>
          <a:xfrm>
            <a:off x="5184775" y="-2901"/>
            <a:ext cx="3957551" cy="6858000"/>
          </a:xfrm>
          <a:prstGeom prst="rect">
            <a:avLst/>
          </a:prstGeom>
        </p:spPr>
      </p:pic>
    </p:spTree>
    <p:extLst>
      <p:ext uri="{BB962C8B-B14F-4D97-AF65-F5344CB8AC3E}">
        <p14:creationId xmlns:p14="http://schemas.microsoft.com/office/powerpoint/2010/main" val="694818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4927" t="7304" r="16025" b="7304"/>
          <a:stretch/>
        </p:blipFill>
        <p:spPr>
          <a:xfrm>
            <a:off x="1" y="0"/>
            <a:ext cx="3784847" cy="6858000"/>
          </a:xfrm>
          <a:prstGeom prst="rect">
            <a:avLst/>
          </a:prstGeom>
        </p:spPr>
      </p:pic>
      <p:sp>
        <p:nvSpPr>
          <p:cNvPr id="3" name="Rectángulo 2">
            <a:extLst>
              <a:ext uri="{FF2B5EF4-FFF2-40B4-BE49-F238E27FC236}">
                <a16:creationId xmlns:a16="http://schemas.microsoft.com/office/drawing/2014/main" id="{3DF8A304-4355-3CA4-FD86-895FD576AC62}"/>
              </a:ext>
            </a:extLst>
          </p:cNvPr>
          <p:cNvSpPr/>
          <p:nvPr/>
        </p:nvSpPr>
        <p:spPr>
          <a:xfrm>
            <a:off x="0" y="0"/>
            <a:ext cx="3784848" cy="2074107"/>
          </a:xfrm>
          <a:prstGeom prst="rect">
            <a:avLst/>
          </a:prstGeom>
          <a:gradFill>
            <a:gsLst>
              <a:gs pos="0">
                <a:srgbClr val="030007">
                  <a:alpha val="67658"/>
                </a:srgbClr>
              </a:gs>
              <a:gs pos="100000">
                <a:srgbClr val="2D3D64">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295A20F9-B37D-D5FA-CC29-77B977BEB5DC}"/>
              </a:ext>
            </a:extLst>
          </p:cNvPr>
          <p:cNvSpPr txBox="1"/>
          <p:nvPr/>
        </p:nvSpPr>
        <p:spPr>
          <a:xfrm>
            <a:off x="4656247" y="2324437"/>
            <a:ext cx="3691460" cy="3059620"/>
          </a:xfrm>
          <a:prstGeom prst="rect">
            <a:avLst/>
          </a:prstGeom>
          <a:noFill/>
        </p:spPr>
        <p:txBody>
          <a:bodyPr wrap="square">
            <a:spAutoFit/>
          </a:bodyPr>
          <a:lstStyle/>
          <a:p>
            <a:pPr>
              <a:lnSpc>
                <a:spcPct val="115000"/>
              </a:lnSpc>
              <a:spcAft>
                <a:spcPts val="1000"/>
              </a:spcAft>
            </a:pPr>
            <a:r>
              <a:rPr lang="es-MX" sz="1400" b="1" spc="-40" dirty="0">
                <a:solidFill>
                  <a:srgbClr val="01514A"/>
                </a:solidFill>
                <a:effectLst/>
                <a:ea typeface="Times New Roman" panose="02020603050405020304" pitchFamily="18" charset="0"/>
                <a:cs typeface="Times New Roman" panose="02020603050405020304" pitchFamily="18" charset="0"/>
              </a:rPr>
              <a:t>Parte 1</a:t>
            </a:r>
          </a:p>
          <a:p>
            <a:pPr>
              <a:lnSpc>
                <a:spcPct val="115000"/>
              </a:lnSpc>
              <a:spcAft>
                <a:spcPts val="1000"/>
              </a:spcAft>
            </a:pPr>
            <a:endParaRPr lang="es-MX" sz="1400" spc="-40" dirty="0">
              <a:solidFill>
                <a:srgbClr val="01514A"/>
              </a:solidFill>
              <a:effectLst/>
              <a:ea typeface="Times New Roman" panose="02020603050405020304" pitchFamily="18" charset="0"/>
              <a:cs typeface="Times New Roman" panose="02020603050405020304" pitchFamily="18" charset="0"/>
            </a:endParaRPr>
          </a:p>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Imagina que te invitaron a trabajar en un nuevo proyecto de una inmobiliaria o un restaurante (puedes elegir la opción que más te guste) que se acaba de crear y quiere estar presente online, por lo que se tendrá que desarrollar toda la conceptualización de marca, desde el </a:t>
            </a:r>
            <a:r>
              <a:rPr lang="es-MX" sz="1400" spc="-40" dirty="0" err="1">
                <a:solidFill>
                  <a:srgbClr val="01514A"/>
                </a:solidFill>
                <a:effectLst/>
                <a:ea typeface="Times New Roman" panose="02020603050405020304" pitchFamily="18" charset="0"/>
                <a:cs typeface="Times New Roman" panose="02020603050405020304" pitchFamily="18" charset="0"/>
              </a:rPr>
              <a:t>brief</a:t>
            </a:r>
            <a:r>
              <a:rPr lang="es-MX" sz="1400" spc="-40" dirty="0">
                <a:solidFill>
                  <a:srgbClr val="01514A"/>
                </a:solidFill>
                <a:effectLst/>
                <a:ea typeface="Times New Roman" panose="02020603050405020304" pitchFamily="18" charset="0"/>
                <a:cs typeface="Times New Roman" panose="02020603050405020304" pitchFamily="18" charset="0"/>
              </a:rPr>
              <a:t> hasta lo más complejo como la forma de dirigirse a los usuarios, además de seleccionar los canales de comunicación y venta.</a:t>
            </a:r>
          </a:p>
        </p:txBody>
      </p:sp>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CuadroTexto 12">
            <a:extLst>
              <a:ext uri="{FF2B5EF4-FFF2-40B4-BE49-F238E27FC236}">
                <a16:creationId xmlns:a16="http://schemas.microsoft.com/office/drawing/2014/main" id="{7CF9EA67-AEC6-6C20-728C-ABD062665D21}"/>
              </a:ext>
            </a:extLst>
          </p:cNvPr>
          <p:cNvSpPr txBox="1"/>
          <p:nvPr/>
        </p:nvSpPr>
        <p:spPr>
          <a:xfrm>
            <a:off x="4658586" y="873778"/>
            <a:ext cx="3961405" cy="1200329"/>
          </a:xfrm>
          <a:prstGeom prst="rect">
            <a:avLst/>
          </a:prstGeom>
          <a:noFill/>
        </p:spPr>
        <p:txBody>
          <a:bodyPr wrap="square" rtlCol="0">
            <a:spAutoFit/>
          </a:bodyPr>
          <a:lstStyle/>
          <a:p>
            <a:r>
              <a:rPr lang="es-MX" sz="2400" dirty="0">
                <a:solidFill>
                  <a:srgbClr val="00524C"/>
                </a:solidFill>
                <a:latin typeface="Corbel" panose="020B0503020204020204" pitchFamily="34" charset="0"/>
              </a:rPr>
              <a:t>Casos prácticos: Conceptualización de una marca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3986845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768880D0-B320-E755-90A9-D57458DF1102}"/>
              </a:ext>
            </a:extLst>
          </p:cNvPr>
          <p:cNvSpPr/>
          <p:nvPr/>
        </p:nvSpPr>
        <p:spPr>
          <a:xfrm>
            <a:off x="0" y="2133599"/>
            <a:ext cx="5184775" cy="4320209"/>
          </a:xfrm>
          <a:prstGeom prst="rect">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295A20F9-B37D-D5FA-CC29-77B977BEB5DC}"/>
              </a:ext>
            </a:extLst>
          </p:cNvPr>
          <p:cNvSpPr txBox="1"/>
          <p:nvPr/>
        </p:nvSpPr>
        <p:spPr>
          <a:xfrm>
            <a:off x="709748" y="1561394"/>
            <a:ext cx="4093900" cy="4595361"/>
          </a:xfrm>
          <a:prstGeom prst="rect">
            <a:avLst/>
          </a:prstGeom>
          <a:noFill/>
        </p:spPr>
        <p:txBody>
          <a:bodyPr wrap="square">
            <a:spAutoFit/>
          </a:bodyPr>
          <a:lstStyle/>
          <a:p>
            <a:r>
              <a:rPr lang="es-MX" sz="1400" dirty="0">
                <a:solidFill>
                  <a:srgbClr val="01514A"/>
                </a:solidFill>
              </a:rPr>
              <a:t>Para comenzar, es necesario definir la marca respondiendo las siguientes preguntas:</a:t>
            </a:r>
          </a:p>
          <a:p>
            <a:endParaRPr lang="es-MX" sz="1400" dirty="0">
              <a:solidFill>
                <a:schemeClr val="bg1"/>
              </a:solidFill>
            </a:endParaRPr>
          </a:p>
          <a:p>
            <a:pPr>
              <a:buClr>
                <a:srgbClr val="03C7BE"/>
              </a:buClr>
            </a:pPr>
            <a:endParaRPr lang="es-MX" sz="1400" dirty="0">
              <a:solidFill>
                <a:schemeClr val="bg1"/>
              </a:solidFill>
            </a:endParaRPr>
          </a:p>
          <a:p>
            <a:pPr marL="285750" indent="-285750">
              <a:lnSpc>
                <a:spcPts val="1880"/>
              </a:lnSpc>
              <a:buClr>
                <a:srgbClr val="03C7BE"/>
              </a:buClr>
              <a:buFont typeface="Arial" panose="020B0604020202020204" pitchFamily="34" charset="0"/>
              <a:buChar char="•"/>
            </a:pPr>
            <a:r>
              <a:rPr lang="es-MX" sz="1400" dirty="0">
                <a:solidFill>
                  <a:schemeClr val="bg1"/>
                </a:solidFill>
              </a:rPr>
              <a:t>¿Cómo se llama?</a:t>
            </a:r>
          </a:p>
          <a:p>
            <a:pPr marL="285750" indent="-285750">
              <a:lnSpc>
                <a:spcPts val="1880"/>
              </a:lnSpc>
              <a:buClr>
                <a:srgbClr val="03C7BE"/>
              </a:buClr>
              <a:buFont typeface="Arial" panose="020B0604020202020204" pitchFamily="34" charset="0"/>
              <a:buChar char="•"/>
            </a:pPr>
            <a:r>
              <a:rPr lang="es-MX" sz="1400" dirty="0">
                <a:solidFill>
                  <a:schemeClr val="bg1"/>
                </a:solidFill>
              </a:rPr>
              <a:t>¿Qué tipo inmobiliaria/restaurante es?</a:t>
            </a:r>
          </a:p>
          <a:p>
            <a:pPr marL="285750" indent="-285750">
              <a:lnSpc>
                <a:spcPts val="1880"/>
              </a:lnSpc>
              <a:buClr>
                <a:srgbClr val="03C7BE"/>
              </a:buClr>
              <a:buFont typeface="Arial" panose="020B0604020202020204" pitchFamily="34" charset="0"/>
              <a:buChar char="•"/>
            </a:pPr>
            <a:r>
              <a:rPr lang="es-MX" sz="1400" spc="-60" dirty="0">
                <a:solidFill>
                  <a:schemeClr val="bg1"/>
                </a:solidFill>
              </a:rPr>
              <a:t>¿Cuál es la personalidad de la inmobiliaria/restaurante?</a:t>
            </a:r>
            <a:endParaRPr lang="es-MX" sz="1400" dirty="0">
              <a:solidFill>
                <a:schemeClr val="bg1"/>
              </a:solidFill>
            </a:endParaRPr>
          </a:p>
          <a:p>
            <a:pPr marL="285750" indent="-285750">
              <a:lnSpc>
                <a:spcPts val="1880"/>
              </a:lnSpc>
              <a:buClr>
                <a:srgbClr val="03C7BE"/>
              </a:buClr>
              <a:buFont typeface="Arial" panose="020B0604020202020204" pitchFamily="34" charset="0"/>
              <a:buChar char="•"/>
            </a:pPr>
            <a:r>
              <a:rPr lang="es-MX" sz="1400" dirty="0">
                <a:solidFill>
                  <a:schemeClr val="bg1"/>
                </a:solidFill>
              </a:rPr>
              <a:t>¿Qué colores, tipografía y eslogan se usarían?</a:t>
            </a:r>
          </a:p>
          <a:p>
            <a:pPr marL="285750" indent="-285750">
              <a:lnSpc>
                <a:spcPts val="1880"/>
              </a:lnSpc>
              <a:buClr>
                <a:srgbClr val="03C7BE"/>
              </a:buClr>
              <a:buFont typeface="Arial" panose="020B0604020202020204" pitchFamily="34" charset="0"/>
              <a:buChar char="•"/>
            </a:pPr>
            <a:r>
              <a:rPr lang="es-MX" sz="1400" dirty="0">
                <a:solidFill>
                  <a:schemeClr val="bg1"/>
                </a:solidFill>
              </a:rPr>
              <a:t>¿Cuál es el tono verbal?</a:t>
            </a:r>
          </a:p>
          <a:p>
            <a:pPr marL="285750" indent="-285750">
              <a:lnSpc>
                <a:spcPts val="1880"/>
              </a:lnSpc>
              <a:buClr>
                <a:srgbClr val="03C7BE"/>
              </a:buClr>
              <a:buFont typeface="Arial" panose="020B0604020202020204" pitchFamily="34" charset="0"/>
              <a:buChar char="•"/>
            </a:pPr>
            <a:r>
              <a:rPr lang="es-MX" sz="1400" dirty="0">
                <a:solidFill>
                  <a:schemeClr val="bg1"/>
                </a:solidFill>
              </a:rPr>
              <a:t>Define el público objetivo, ¿a quién se van a dirigir? (segmentación)</a:t>
            </a:r>
          </a:p>
          <a:p>
            <a:pPr marL="285750" indent="-285750">
              <a:lnSpc>
                <a:spcPts val="1880"/>
              </a:lnSpc>
              <a:buClr>
                <a:srgbClr val="03C7BE"/>
              </a:buClr>
              <a:buFont typeface="Arial" panose="020B0604020202020204" pitchFamily="34" charset="0"/>
              <a:buChar char="•"/>
            </a:pPr>
            <a:r>
              <a:rPr lang="es-MX" sz="1400" dirty="0">
                <a:solidFill>
                  <a:schemeClr val="bg1"/>
                </a:solidFill>
              </a:rPr>
              <a:t>¿Quiénes son la competencia?</a:t>
            </a:r>
          </a:p>
          <a:p>
            <a:pPr marL="285750" indent="-285750">
              <a:lnSpc>
                <a:spcPts val="1880"/>
              </a:lnSpc>
              <a:buClr>
                <a:srgbClr val="03C7BE"/>
              </a:buClr>
              <a:buFont typeface="Arial" panose="020B0604020202020204" pitchFamily="34" charset="0"/>
              <a:buChar char="•"/>
            </a:pPr>
            <a:r>
              <a:rPr lang="es-MX" sz="1400" dirty="0">
                <a:solidFill>
                  <a:schemeClr val="bg1"/>
                </a:solidFill>
              </a:rPr>
              <a:t>¿Qué características debe contener el servicio de la tienda online de la inmobiliaria/restaurante?</a:t>
            </a:r>
          </a:p>
          <a:p>
            <a:pPr marL="285750" indent="-285750">
              <a:lnSpc>
                <a:spcPts val="1880"/>
              </a:lnSpc>
              <a:buClr>
                <a:srgbClr val="03C7BE"/>
              </a:buClr>
              <a:buFont typeface="Arial" panose="020B0604020202020204" pitchFamily="34" charset="0"/>
              <a:buChar char="•"/>
            </a:pPr>
            <a:r>
              <a:rPr lang="es-MX" sz="1400" dirty="0">
                <a:solidFill>
                  <a:schemeClr val="bg1"/>
                </a:solidFill>
              </a:rPr>
              <a:t>¿Qué precios se manejarán pensando que será una marca mexicana que trabaja dentro del país?</a:t>
            </a:r>
          </a:p>
          <a:p>
            <a:pPr marL="285750" indent="-285750">
              <a:lnSpc>
                <a:spcPts val="1880"/>
              </a:lnSpc>
              <a:buClr>
                <a:srgbClr val="03C7BE"/>
              </a:buClr>
              <a:buFont typeface="Arial" panose="020B0604020202020204" pitchFamily="34" charset="0"/>
              <a:buChar char="•"/>
            </a:pPr>
            <a:r>
              <a:rPr lang="es-MX" sz="1400" dirty="0">
                <a:solidFill>
                  <a:schemeClr val="bg1"/>
                </a:solidFill>
              </a:rPr>
              <a:t>¿Cuáles serán los canales de comunicación y distribución (venta)? (canales online)</a:t>
            </a:r>
          </a:p>
          <a:p>
            <a:pPr marL="285750" indent="-285750">
              <a:lnSpc>
                <a:spcPts val="1880"/>
              </a:lnSpc>
              <a:buClr>
                <a:srgbClr val="03C7BE"/>
              </a:buClr>
              <a:buFont typeface="Arial" panose="020B0604020202020204" pitchFamily="34" charset="0"/>
              <a:buChar char="•"/>
            </a:pPr>
            <a:r>
              <a:rPr lang="es-MX" sz="1400" spc="-70" dirty="0">
                <a:solidFill>
                  <a:schemeClr val="bg1"/>
                </a:solidFill>
              </a:rPr>
              <a:t>¿Qué tipo de promociones tendrá para su lanzamiento?</a:t>
            </a:r>
            <a:endParaRPr lang="es-MX" sz="1400" spc="-70" dirty="0">
              <a:solidFill>
                <a:schemeClr val="bg1"/>
              </a:solidFill>
              <a:latin typeface="Corbel" panose="020B0503020204020204" pitchFamily="34"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9169" r="31254"/>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016836"/>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Define la marca</a:t>
            </a:r>
            <a:endParaRPr lang="es-MX" sz="3600" dirty="0">
              <a:solidFill>
                <a:srgbClr val="00524C"/>
              </a:solidFill>
              <a:latin typeface="Corbel" panose="020B0503020204020204" pitchFamily="34" charset="0"/>
            </a:endParaRPr>
          </a:p>
        </p:txBody>
      </p:sp>
      <p:sp>
        <p:nvSpPr>
          <p:cNvPr id="5" name="Rectángulo 4">
            <a:extLst>
              <a:ext uri="{FF2B5EF4-FFF2-40B4-BE49-F238E27FC236}">
                <a16:creationId xmlns:a16="http://schemas.microsoft.com/office/drawing/2014/main" id="{3DF699A5-08AA-035A-A874-B5332BDE7EF3}"/>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6" name="Rectángulo 5">
            <a:extLst>
              <a:ext uri="{FF2B5EF4-FFF2-40B4-BE49-F238E27FC236}">
                <a16:creationId xmlns:a16="http://schemas.microsoft.com/office/drawing/2014/main" id="{DDD12EBB-FDEB-4976-29CA-D6E53F541533}"/>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75853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8F5E205E-021B-28E7-26BE-C842E185520C}"/>
              </a:ext>
            </a:extLst>
          </p:cNvPr>
          <p:cNvSpPr/>
          <p:nvPr/>
        </p:nvSpPr>
        <p:spPr>
          <a:xfrm>
            <a:off x="3784848" y="1024380"/>
            <a:ext cx="5359151" cy="5415349"/>
          </a:xfrm>
          <a:prstGeom prst="rect">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295A20F9-B37D-D5FA-CC29-77B977BEB5DC}"/>
              </a:ext>
            </a:extLst>
          </p:cNvPr>
          <p:cNvSpPr txBox="1"/>
          <p:nvPr/>
        </p:nvSpPr>
        <p:spPr>
          <a:xfrm>
            <a:off x="4385625" y="1210917"/>
            <a:ext cx="4234366" cy="4990340"/>
          </a:xfrm>
          <a:prstGeom prst="rect">
            <a:avLst/>
          </a:prstGeom>
          <a:noFill/>
        </p:spPr>
        <p:txBody>
          <a:bodyPr wrap="square">
            <a:spAutoFit/>
          </a:bodyPr>
          <a:lstStyle/>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¿Cuál será el propósito y objetivos del sitio web? </a:t>
            </a:r>
          </a:p>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¿Cuáles serán tus puntos de diferenciación de tus demás competidores del mercado? Para comenzar a diferenciarte, primero debes contestar lo siguiente:</a:t>
            </a:r>
          </a:p>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¿Quién es tu cliente? Crea un </a:t>
            </a:r>
            <a:r>
              <a:rPr lang="es-MX" sz="1400" i="1" spc="-40" dirty="0" err="1">
                <a:solidFill>
                  <a:schemeClr val="bg1"/>
                </a:solidFill>
                <a:effectLst/>
                <a:ea typeface="Times New Roman" panose="02020603050405020304" pitchFamily="18" charset="0"/>
                <a:cs typeface="Times New Roman" panose="02020603050405020304" pitchFamily="18" charset="0"/>
              </a:rPr>
              <a:t>buyer</a:t>
            </a:r>
            <a:r>
              <a:rPr lang="es-MX" sz="1400" i="1" spc="-40" dirty="0">
                <a:solidFill>
                  <a:schemeClr val="bg1"/>
                </a:solidFill>
                <a:effectLst/>
                <a:ea typeface="Times New Roman" panose="02020603050405020304" pitchFamily="18" charset="0"/>
                <a:cs typeface="Times New Roman" panose="02020603050405020304" pitchFamily="18" charset="0"/>
              </a:rPr>
              <a:t> persona.</a:t>
            </a:r>
            <a:endParaRPr lang="es-MX" sz="1400" spc="-40" dirty="0">
              <a:solidFill>
                <a:schemeClr val="bg1"/>
              </a:solidFill>
              <a:effectLst/>
              <a:ea typeface="Times New Roman" panose="02020603050405020304" pitchFamily="18" charset="0"/>
              <a:cs typeface="Times New Roman" panose="02020603050405020304" pitchFamily="18" charset="0"/>
            </a:endParaRPr>
          </a:p>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¿Cuáles son las principales quejas que tienen los clientes de tus competidores?</a:t>
            </a:r>
          </a:p>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¿Cómo lo resolverá tu marca?</a:t>
            </a:r>
          </a:p>
          <a:p>
            <a:pPr marL="285750" indent="-285750">
              <a:lnSpc>
                <a:spcPts val="1880"/>
              </a:lnSpc>
              <a:spcAft>
                <a:spcPts val="1000"/>
              </a:spcAft>
              <a:buClr>
                <a:srgbClr val="03C7BE"/>
              </a:buClr>
              <a:buFont typeface="Arial" panose="020B0604020202020204" pitchFamily="34" charset="0"/>
              <a:buChar char="•"/>
            </a:pPr>
            <a:r>
              <a:rPr lang="es-MX" sz="1400" spc="-50" dirty="0">
                <a:solidFill>
                  <a:schemeClr val="bg1"/>
                </a:solidFill>
                <a:effectLst/>
                <a:ea typeface="Times New Roman" panose="02020603050405020304" pitchFamily="18" charset="0"/>
                <a:cs typeface="Times New Roman" panose="02020603050405020304" pitchFamily="18" charset="0"/>
              </a:rPr>
              <a:t>¿Por qué tu organización está en una mejor posición que </a:t>
            </a:r>
            <a:r>
              <a:rPr lang="es-MX" sz="1400" spc="-90" dirty="0">
                <a:solidFill>
                  <a:schemeClr val="bg1"/>
                </a:solidFill>
                <a:effectLst/>
                <a:ea typeface="Times New Roman" panose="02020603050405020304" pitchFamily="18" charset="0"/>
                <a:cs typeface="Times New Roman" panose="02020603050405020304" pitchFamily="18" charset="0"/>
              </a:rPr>
              <a:t>cualquier otra para resolver la principal queja de tus clientes?</a:t>
            </a:r>
          </a:p>
          <a:p>
            <a:pPr marL="285750" indent="-285750">
              <a:lnSpc>
                <a:spcPts val="1880"/>
              </a:lnSpc>
              <a:spcAft>
                <a:spcPts val="1000"/>
              </a:spcAft>
              <a:buClr>
                <a:srgbClr val="03C7BE"/>
              </a:buClr>
              <a:buFont typeface="Arial" panose="020B0604020202020204" pitchFamily="34" charset="0"/>
              <a:buChar char="•"/>
            </a:pPr>
            <a:r>
              <a:rPr lang="es-MX" sz="1400" spc="-40" dirty="0">
                <a:solidFill>
                  <a:schemeClr val="bg1"/>
                </a:solidFill>
                <a:effectLst/>
                <a:ea typeface="Times New Roman" panose="02020603050405020304" pitchFamily="18" charset="0"/>
                <a:cs typeface="Times New Roman" panose="02020603050405020304" pitchFamily="18" charset="0"/>
              </a:rPr>
              <a:t>Identifica de 8 a 10 sitios web que estén y no estén enfocados en la industria que se está desarrollando, para realizar una descripción específica de cada elemento que consideres que podría aplicar después para la realización de la tuya. Puede ser desde un elemento de diseño gráfico hasta elementos técnicos. Agrega evidencia de los sitios web.</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0618" r="53436"/>
          <a:stretch/>
        </p:blipFill>
        <p:spPr>
          <a:xfrm>
            <a:off x="1" y="0"/>
            <a:ext cx="3784847" cy="6858000"/>
          </a:xfrm>
          <a:prstGeom prst="rect">
            <a:avLst/>
          </a:prstGeom>
        </p:spPr>
      </p:pic>
      <p:sp>
        <p:nvSpPr>
          <p:cNvPr id="13" name="CuadroTexto 12">
            <a:extLst>
              <a:ext uri="{FF2B5EF4-FFF2-40B4-BE49-F238E27FC236}">
                <a16:creationId xmlns:a16="http://schemas.microsoft.com/office/drawing/2014/main" id="{7CF9EA67-AEC6-6C20-728C-ABD062665D21}"/>
              </a:ext>
            </a:extLst>
          </p:cNvPr>
          <p:cNvSpPr txBox="1"/>
          <p:nvPr/>
        </p:nvSpPr>
        <p:spPr>
          <a:xfrm>
            <a:off x="4658586" y="418271"/>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Define el sitio web</a:t>
            </a:r>
            <a:endParaRPr lang="es-MX" sz="3600" dirty="0">
              <a:solidFill>
                <a:srgbClr val="00524C"/>
              </a:solidFill>
              <a:latin typeface="Corbel" panose="020B0503020204020204" pitchFamily="34" charset="0"/>
            </a:endParaRPr>
          </a:p>
        </p:txBody>
      </p:sp>
      <p:sp>
        <p:nvSpPr>
          <p:cNvPr id="5" name="Rectángulo 4">
            <a:extLst>
              <a:ext uri="{FF2B5EF4-FFF2-40B4-BE49-F238E27FC236}">
                <a16:creationId xmlns:a16="http://schemas.microsoft.com/office/drawing/2014/main" id="{20CEA5F2-855C-DB41-9505-86EC3B8A9383}"/>
              </a:ext>
            </a:extLst>
          </p:cNvPr>
          <p:cNvSpPr/>
          <p:nvPr/>
        </p:nvSpPr>
        <p:spPr>
          <a:xfrm>
            <a:off x="0" y="0"/>
            <a:ext cx="3784848" cy="2074107"/>
          </a:xfrm>
          <a:prstGeom prst="rect">
            <a:avLst/>
          </a:prstGeom>
          <a:gradFill>
            <a:gsLst>
              <a:gs pos="0">
                <a:srgbClr val="030007">
                  <a:alpha val="67658"/>
                </a:srgbClr>
              </a:gs>
              <a:gs pos="100000">
                <a:srgbClr val="2D3D64">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Rectángulo 6">
            <a:extLst>
              <a:ext uri="{FF2B5EF4-FFF2-40B4-BE49-F238E27FC236}">
                <a16:creationId xmlns:a16="http://schemas.microsoft.com/office/drawing/2014/main" id="{F415709C-7875-BCE6-61DB-57DD15271AE3}"/>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42138103-B477-2E22-DB91-42293B7C28CC}"/>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4125214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80884"/>
            <a:ext cx="3862252" cy="4185761"/>
          </a:xfrm>
          <a:prstGeom prst="rect">
            <a:avLst/>
          </a:prstGeom>
          <a:noFill/>
        </p:spPr>
        <p:txBody>
          <a:bodyPr wrap="square">
            <a:spAutoFit/>
          </a:bodyPr>
          <a:lstStyle/>
          <a:p>
            <a:r>
              <a:rPr lang="es-MX" sz="1400" b="1" dirty="0">
                <a:solidFill>
                  <a:srgbClr val="01514A"/>
                </a:solidFill>
              </a:rPr>
              <a:t>Parte 2</a:t>
            </a:r>
          </a:p>
          <a:p>
            <a:endParaRPr lang="es-MX" sz="1400" dirty="0">
              <a:solidFill>
                <a:srgbClr val="01514A"/>
              </a:solidFill>
            </a:endParaRPr>
          </a:p>
          <a:p>
            <a:r>
              <a:rPr lang="es-MX" sz="1400" dirty="0">
                <a:solidFill>
                  <a:srgbClr val="01514A"/>
                </a:solidFill>
              </a:rPr>
              <a:t>Una vez que la Parte 1 del caso esté investigada, analizada y desarrollada, será más sencillo resolver las incógnitas de las demás cuestiones digitales.</a:t>
            </a:r>
          </a:p>
          <a:p>
            <a:endParaRPr lang="es-MX" sz="1400" dirty="0">
              <a:solidFill>
                <a:srgbClr val="01514A"/>
              </a:solidFill>
            </a:endParaRPr>
          </a:p>
          <a:p>
            <a:r>
              <a:rPr lang="es-MX" sz="1400" dirty="0">
                <a:solidFill>
                  <a:srgbClr val="01514A"/>
                </a:solidFill>
              </a:rPr>
              <a:t>Para una buena estrategia en redes sociales se debe contar con un análisis preciso de las necesidades y objetivos. Los puntos a desarrollar para lograr este análisis son los siguientes:</a:t>
            </a:r>
          </a:p>
          <a:p>
            <a:endParaRPr lang="es-MX" sz="1400" dirty="0">
              <a:solidFill>
                <a:srgbClr val="01514A"/>
              </a:solidFill>
            </a:endParaRPr>
          </a:p>
          <a:p>
            <a:pPr marL="285750" indent="-285750">
              <a:buClr>
                <a:srgbClr val="03C7BE"/>
              </a:buClr>
              <a:buFont typeface="Arial" panose="020B0604020202020204" pitchFamily="34" charset="0"/>
              <a:buChar char="•"/>
            </a:pPr>
            <a:r>
              <a:rPr lang="es-MX" sz="1400" dirty="0">
                <a:solidFill>
                  <a:srgbClr val="01514A"/>
                </a:solidFill>
              </a:rPr>
              <a:t>¿Qué es la empresa y qué hace?</a:t>
            </a:r>
          </a:p>
          <a:p>
            <a:pPr marL="285750" indent="-285750">
              <a:buClr>
                <a:srgbClr val="03C7BE"/>
              </a:buClr>
              <a:buFont typeface="Arial" panose="020B0604020202020204" pitchFamily="34" charset="0"/>
              <a:buChar char="•"/>
            </a:pPr>
            <a:r>
              <a:rPr lang="es-MX" sz="1400" dirty="0">
                <a:solidFill>
                  <a:srgbClr val="01514A"/>
                </a:solidFill>
              </a:rPr>
              <a:t>Análisis DAFO.</a:t>
            </a:r>
          </a:p>
          <a:p>
            <a:pPr marL="285750" indent="-285750">
              <a:buClr>
                <a:srgbClr val="03C7BE"/>
              </a:buClr>
              <a:buFont typeface="Arial" panose="020B0604020202020204" pitchFamily="34" charset="0"/>
              <a:buChar char="•"/>
            </a:pPr>
            <a:r>
              <a:rPr lang="es-MX" sz="1400" dirty="0">
                <a:solidFill>
                  <a:srgbClr val="01514A"/>
                </a:solidFill>
              </a:rPr>
              <a:t>Análisis de la competencia en redes sociales.</a:t>
            </a:r>
          </a:p>
          <a:p>
            <a:endParaRPr lang="es-MX" sz="1400" dirty="0">
              <a:solidFill>
                <a:srgbClr val="01514A"/>
              </a:solidFill>
            </a:endParaRPr>
          </a:p>
          <a:p>
            <a:r>
              <a:rPr lang="es-MX" sz="1400" dirty="0">
                <a:solidFill>
                  <a:srgbClr val="01514A"/>
                </a:solidFill>
              </a:rPr>
              <a:t>En esta segunda parte podrás poner en práctica tus habilidades creativas y de análisis.</a:t>
            </a:r>
          </a:p>
          <a:p>
            <a:endParaRPr lang="es-MX" sz="1400" dirty="0">
              <a:solidFill>
                <a:srgbClr val="01514A"/>
              </a:solidFill>
              <a:latin typeface="Corbel" panose="020B0503020204020204" pitchFamily="34"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4719" r="36809"/>
          <a:stretch/>
        </p:blipFill>
        <p:spPr>
          <a:xfrm>
            <a:off x="5184775" y="0"/>
            <a:ext cx="3959225" cy="6860901"/>
          </a:xfrm>
          <a:prstGeom prst="rect">
            <a:avLst/>
          </a:prstGeom>
        </p:spPr>
      </p:pic>
      <p:sp>
        <p:nvSpPr>
          <p:cNvPr id="5" name="CuadroTexto 4">
            <a:extLst>
              <a:ext uri="{FF2B5EF4-FFF2-40B4-BE49-F238E27FC236}">
                <a16:creationId xmlns:a16="http://schemas.microsoft.com/office/drawing/2014/main" id="{76D2EA7D-3540-53B9-C690-8A20306DD0F8}"/>
              </a:ext>
            </a:extLst>
          </p:cNvPr>
          <p:cNvSpPr txBox="1"/>
          <p:nvPr/>
        </p:nvSpPr>
        <p:spPr>
          <a:xfrm>
            <a:off x="709746" y="1336326"/>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Analiza</a:t>
            </a:r>
            <a:endParaRPr lang="es-MX" sz="3600" dirty="0">
              <a:solidFill>
                <a:srgbClr val="00524C"/>
              </a:solidFill>
              <a:latin typeface="Corbel" panose="020B0503020204020204" pitchFamily="34" charset="0"/>
            </a:endParaRPr>
          </a:p>
        </p:txBody>
      </p:sp>
      <p:sp>
        <p:nvSpPr>
          <p:cNvPr id="7" name="Rectángulo 6">
            <a:extLst>
              <a:ext uri="{FF2B5EF4-FFF2-40B4-BE49-F238E27FC236}">
                <a16:creationId xmlns:a16="http://schemas.microsoft.com/office/drawing/2014/main" id="{2E5A77DD-A770-6179-6A0C-CF402A785854}"/>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Práctica</a:t>
            </a:r>
            <a:endParaRPr lang="es-MX" sz="2400" b="1" i="1" dirty="0">
              <a:solidFill>
                <a:srgbClr val="03C7BE"/>
              </a:solidFill>
              <a:latin typeface="Corbel" panose="020B0503020204020204" pitchFamily="34" charset="0"/>
            </a:endParaRPr>
          </a:p>
        </p:txBody>
      </p:sp>
      <p:sp>
        <p:nvSpPr>
          <p:cNvPr id="8" name="Rectángulo 7">
            <a:extLst>
              <a:ext uri="{FF2B5EF4-FFF2-40B4-BE49-F238E27FC236}">
                <a16:creationId xmlns:a16="http://schemas.microsoft.com/office/drawing/2014/main" id="{E5E17BDA-22AC-7BDA-35B7-CBB62B9CF762}"/>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880493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385625" y="1414254"/>
            <a:ext cx="4234366" cy="4683142"/>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Crea una página para la marca en Facebook, un perfil para la marca en Instagram y  en X. Para cada una de las redes sociales deberás crear un calendario de publicaciones, el cual debe mostrar tanto su elemento gráfico como el texto.</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Determina en qué horario se harán las publicaciones.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Determina qué tipo de publicaciones se harán, si serán informativas, de promoción o venta, o para generar el </a:t>
            </a:r>
            <a:r>
              <a:rPr lang="es-MX" sz="1400" spc="-40" dirty="0" err="1">
                <a:solidFill>
                  <a:srgbClr val="01514A"/>
                </a:solidFill>
                <a:effectLst/>
                <a:ea typeface="Times New Roman" panose="02020603050405020304" pitchFamily="18" charset="0"/>
                <a:cs typeface="Times New Roman" panose="02020603050405020304" pitchFamily="18" charset="0"/>
              </a:rPr>
              <a:t>engagement</a:t>
            </a:r>
            <a:r>
              <a:rPr lang="es-MX" sz="1400" spc="-40" dirty="0">
                <a:solidFill>
                  <a:srgbClr val="01514A"/>
                </a:solidFill>
                <a:effectLst/>
                <a:ea typeface="Times New Roman" panose="02020603050405020304" pitchFamily="18" charset="0"/>
                <a:cs typeface="Times New Roman" panose="02020603050405020304" pitchFamily="18" charset="0"/>
              </a:rPr>
              <a:t> a la marca (memes, gifs, gráficos divertidos).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Muestra los elementos gráficos de la publicación. Puedes pedir el apoyo de un diseñador.</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Agrega los textos.</a:t>
            </a:r>
          </a:p>
          <a:p>
            <a:pPr marL="285750" indent="-285750">
              <a:lnSpc>
                <a:spcPct val="115000"/>
              </a:lnSpc>
              <a:spcAft>
                <a:spcPts val="1000"/>
              </a:spcAft>
              <a:buClr>
                <a:srgbClr val="03C7BE"/>
              </a:buClr>
              <a:buFont typeface="Arial" panose="020B0604020202020204" pitchFamily="34" charset="0"/>
              <a:buChar char="•"/>
            </a:pPr>
            <a:r>
              <a:rPr lang="es-MX" sz="1400" spc="-40" dirty="0">
                <a:solidFill>
                  <a:srgbClr val="01514A"/>
                </a:solidFill>
                <a:effectLst/>
                <a:ea typeface="Times New Roman" panose="02020603050405020304" pitchFamily="18" charset="0"/>
                <a:cs typeface="Times New Roman" panose="02020603050405020304" pitchFamily="18" charset="0"/>
              </a:rPr>
              <a:t>Por último, programa dichas publicaciones en cada una de las redes y muestra el resultado. No olvides analizar todo lo implementado e identificar qué se podría mantener, repetir o mejorar. </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1573" r="42887"/>
          <a:stretch/>
        </p:blipFill>
        <p:spPr>
          <a:xfrm>
            <a:off x="1" y="0"/>
            <a:ext cx="3784847" cy="6858000"/>
          </a:xfrm>
          <a:prstGeom prst="rect">
            <a:avLst/>
          </a:prstGeom>
        </p:spPr>
      </p:pic>
      <p:sp>
        <p:nvSpPr>
          <p:cNvPr id="3" name="CuadroTexto 2">
            <a:extLst>
              <a:ext uri="{FF2B5EF4-FFF2-40B4-BE49-F238E27FC236}">
                <a16:creationId xmlns:a16="http://schemas.microsoft.com/office/drawing/2014/main" id="{B1FBE0EB-69A0-427C-D1D2-2A962D178381}"/>
              </a:ext>
            </a:extLst>
          </p:cNvPr>
          <p:cNvSpPr txBox="1"/>
          <p:nvPr/>
        </p:nvSpPr>
        <p:spPr>
          <a:xfrm>
            <a:off x="4390658" y="914259"/>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Crea</a:t>
            </a:r>
            <a:endParaRPr lang="es-MX" sz="3600" dirty="0">
              <a:solidFill>
                <a:srgbClr val="00524C"/>
              </a:solidFill>
              <a:latin typeface="Corbel" panose="020B0503020204020204" pitchFamily="34" charset="0"/>
            </a:endParaRPr>
          </a:p>
        </p:txBody>
      </p:sp>
      <p:sp>
        <p:nvSpPr>
          <p:cNvPr id="5" name="Rectángulo 4">
            <a:extLst>
              <a:ext uri="{FF2B5EF4-FFF2-40B4-BE49-F238E27FC236}">
                <a16:creationId xmlns:a16="http://schemas.microsoft.com/office/drawing/2014/main" id="{3CA370F8-4D93-8B2D-D737-149B4B796814}"/>
              </a:ext>
            </a:extLst>
          </p:cNvPr>
          <p:cNvSpPr/>
          <p:nvPr/>
        </p:nvSpPr>
        <p:spPr>
          <a:xfrm>
            <a:off x="0" y="0"/>
            <a:ext cx="3784848" cy="2074107"/>
          </a:xfrm>
          <a:prstGeom prst="rect">
            <a:avLst/>
          </a:prstGeom>
          <a:gradFill>
            <a:gsLst>
              <a:gs pos="0">
                <a:srgbClr val="030007">
                  <a:alpha val="67658"/>
                </a:srgbClr>
              </a:gs>
              <a:gs pos="100000">
                <a:srgbClr val="2D3D64">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Rectángulo 7">
            <a:extLst>
              <a:ext uri="{FF2B5EF4-FFF2-40B4-BE49-F238E27FC236}">
                <a16:creationId xmlns:a16="http://schemas.microsoft.com/office/drawing/2014/main" id="{E898BDF9-8C5D-2BB3-F4CD-A91539DE30FD}"/>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Práctica</a:t>
            </a:r>
            <a:endParaRPr lang="es-MX" sz="2400" b="1" i="1" dirty="0">
              <a:solidFill>
                <a:schemeClr val="bg1"/>
              </a:solidFill>
              <a:latin typeface="Corbel" panose="020B0503020204020204" pitchFamily="34" charset="0"/>
            </a:endParaRPr>
          </a:p>
        </p:txBody>
      </p:sp>
      <p:sp>
        <p:nvSpPr>
          <p:cNvPr id="9" name="Rectángulo 8">
            <a:extLst>
              <a:ext uri="{FF2B5EF4-FFF2-40B4-BE49-F238E27FC236}">
                <a16:creationId xmlns:a16="http://schemas.microsoft.com/office/drawing/2014/main" id="{CA6AB458-C221-E127-7914-6F3EDAA1FBE4}"/>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2961340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a:blip r:embed="rId2"/>
          <a:srcRect l="27840" r="27840"/>
          <a:stretch/>
        </p:blipFill>
        <p:spPr>
          <a:xfrm>
            <a:off x="5184775" y="0"/>
            <a:ext cx="3957551" cy="6858000"/>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1618595"/>
            <a:ext cx="3474978" cy="4401205"/>
          </a:xfrm>
          <a:prstGeom prst="rect">
            <a:avLst/>
          </a:prstGeom>
          <a:noFill/>
        </p:spPr>
        <p:txBody>
          <a:bodyPr wrap="square">
            <a:spAutoFit/>
          </a:bodyPr>
          <a:lstStyle/>
          <a:p>
            <a:r>
              <a:rPr lang="es-ES_tradnl" sz="1400" dirty="0">
                <a:solidFill>
                  <a:srgbClr val="01514A"/>
                </a:solidFill>
              </a:rPr>
              <a:t>Ahora conoces distintas herramientas para gestionar las redes sociales y la importancia de tener un buen monitoreo. La principal ventaja es que te das a conocer con un perfil </a:t>
            </a:r>
            <a:r>
              <a:rPr lang="es-MX" sz="1400" dirty="0">
                <a:solidFill>
                  <a:srgbClr val="01514A"/>
                </a:solidFill>
              </a:rPr>
              <a:t>comercial activo en las redes sociales de manera fácil, rápida y eficaz.</a:t>
            </a:r>
          </a:p>
          <a:p>
            <a:endParaRPr lang="es-MX" sz="1400" dirty="0">
              <a:solidFill>
                <a:srgbClr val="01514A"/>
              </a:solidFill>
            </a:endParaRPr>
          </a:p>
          <a:p>
            <a:r>
              <a:rPr lang="es-MX" sz="1400" dirty="0">
                <a:solidFill>
                  <a:srgbClr val="01514A"/>
                </a:solidFill>
              </a:rPr>
              <a:t>También pudiste implementar tus conocimientos de branding, recordando que una buena identidad de marca es capaz de trasmitir sus valores, visión y personalidad para ser reconocida y distinguida entre su competencia. Recuerda que una marca de éxito es aquella que es fácil de reconocer por su identidad de marca, aunque el público no compre los servicios o productos de la empresa, esta es recodada y nombrada por dicho público y en un futuro, tiene mayor probabilidad de ser la opción de compra o de recomendación.</a:t>
            </a:r>
            <a:endParaRPr lang="es-ES_tradnl" sz="1400" dirty="0">
              <a:solidFill>
                <a:srgbClr val="01514A"/>
              </a:solidFill>
            </a:endParaRPr>
          </a:p>
        </p:txBody>
      </p:sp>
      <p:pic>
        <p:nvPicPr>
          <p:cNvPr id="7" name="Imagen 6">
            <a:extLst>
              <a:ext uri="{FF2B5EF4-FFF2-40B4-BE49-F238E27FC236}">
                <a16:creationId xmlns:a16="http://schemas.microsoft.com/office/drawing/2014/main" id="{D9EEA93E-C345-A05C-4FE6-399A4276295E}"/>
              </a:ext>
            </a:extLst>
          </p:cNvPr>
          <p:cNvPicPr>
            <a:picLocks noChangeAspect="1"/>
          </p:cNvPicPr>
          <p:nvPr/>
        </p:nvPicPr>
        <p:blipFill rotWithShape="1">
          <a:blip r:embed="rId3"/>
          <a:srcRect l="1" r="17708"/>
          <a:stretch/>
        </p:blipFill>
        <p:spPr>
          <a:xfrm>
            <a:off x="3118314" y="396240"/>
            <a:ext cx="6025686" cy="5623560"/>
          </a:xfrm>
          <a:prstGeom prst="rect">
            <a:avLst/>
          </a:prstGeom>
        </p:spPr>
      </p:pic>
    </p:spTree>
    <p:extLst>
      <p:ext uri="{BB962C8B-B14F-4D97-AF65-F5344CB8AC3E}">
        <p14:creationId xmlns:p14="http://schemas.microsoft.com/office/powerpoint/2010/main" val="404351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27</a:t>
            </a:r>
            <a:endParaRPr lang="es-MX" sz="2000" dirty="0">
              <a:solidFill>
                <a:srgbClr val="03C7BE"/>
              </a:solidFill>
              <a:latin typeface="+mj-lt"/>
            </a:endParaRPr>
          </a:p>
          <a:p>
            <a:pPr algn="ctr"/>
            <a:r>
              <a:rPr lang="es-MX" sz="2000" dirty="0">
                <a:solidFill>
                  <a:srgbClr val="03C7BE"/>
                </a:solidFill>
                <a:latin typeface="+mj-lt"/>
              </a:rPr>
              <a:t>Herramientas de gestión de </a:t>
            </a:r>
          </a:p>
          <a:p>
            <a:pPr algn="ctr"/>
            <a:r>
              <a:rPr lang="es-MX" sz="2000" dirty="0">
                <a:solidFill>
                  <a:srgbClr val="03C7BE"/>
                </a:solidFill>
                <a:latin typeface="+mj-lt"/>
              </a:rPr>
              <a:t>redes sociales</a:t>
            </a:r>
          </a:p>
        </p:txBody>
      </p:sp>
      <p:sp>
        <p:nvSpPr>
          <p:cNvPr id="2" name="CuadroTexto 1">
            <a:extLst>
              <a:ext uri="{FF2B5EF4-FFF2-40B4-BE49-F238E27FC236}">
                <a16:creationId xmlns:a16="http://schemas.microsoft.com/office/drawing/2014/main" id="{A18DB748-611C-64F1-CB94-ADA80B1E1FEC}"/>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11</a:t>
            </a:r>
          </a:p>
        </p:txBody>
      </p:sp>
    </p:spTree>
    <p:extLst>
      <p:ext uri="{BB962C8B-B14F-4D97-AF65-F5344CB8AC3E}">
        <p14:creationId xmlns:p14="http://schemas.microsoft.com/office/powerpoint/2010/main" val="170636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795130" y="4842779"/>
            <a:ext cx="4041913" cy="58477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r>
              <a:rPr lang="es-MX" sz="1600" b="1" dirty="0">
                <a:solidFill>
                  <a:schemeClr val="bg1"/>
                </a:solidFill>
              </a:rPr>
              <a:t>* Respiración rítmica: </a:t>
            </a:r>
            <a:r>
              <a:rPr lang="es-MX" sz="1600" b="1" dirty="0">
                <a:solidFill>
                  <a:schemeClr val="bg1"/>
                </a:solidFill>
                <a:hlinkClick r:id="rId2">
                  <a:extLst>
                    <a:ext uri="{A12FA001-AC4F-418D-AE19-62706E023703}">
                      <ahyp:hlinkClr xmlns:ahyp="http://schemas.microsoft.com/office/drawing/2018/hyperlinkcolor" val="tx"/>
                    </a:ext>
                  </a:extLst>
                </a:hlinkClick>
              </a:rPr>
              <a:t>https://youtu.be/ja21zRWoTCk</a:t>
            </a:r>
            <a:endParaRPr lang="es-MX" sz="1600" b="1" kern="0" dirty="0">
              <a:solidFill>
                <a:schemeClr val="bg1"/>
              </a:solidFill>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656384"/>
            <a:ext cx="3474978" cy="3970318"/>
          </a:xfrm>
          <a:prstGeom prst="rect">
            <a:avLst/>
          </a:prstGeom>
          <a:noFill/>
        </p:spPr>
        <p:txBody>
          <a:bodyPr wrap="square">
            <a:spAutoFit/>
          </a:bodyPr>
          <a:lstStyle/>
          <a:p>
            <a:r>
              <a:rPr lang="es-MX" sz="1400" dirty="0">
                <a:solidFill>
                  <a:srgbClr val="01514A"/>
                </a:solidFill>
                <a:cs typeface="Times New Roman" panose="02020603050405020304" pitchFamily="18" charset="0"/>
              </a:rPr>
              <a:t>A lo largo del curso, te has dado cuenta de que el público ha cambiado sus hábitos de compra y están más presentes en internet y lo hacen por medio de un smartphone, debido a este motivo, la mayoría de las empresas y negocios están activos en las redes sociales.</a:t>
            </a:r>
            <a:br>
              <a:rPr lang="es-MX" sz="1400" dirty="0">
                <a:solidFill>
                  <a:srgbClr val="01514A"/>
                </a:solidFill>
                <a:cs typeface="Times New Roman" panose="02020603050405020304" pitchFamily="18" charset="0"/>
              </a:rPr>
            </a:br>
            <a:br>
              <a:rPr lang="es-MX" sz="1400" dirty="0">
                <a:solidFill>
                  <a:srgbClr val="01514A"/>
                </a:solidFill>
                <a:cs typeface="Times New Roman" panose="02020603050405020304" pitchFamily="18" charset="0"/>
              </a:rPr>
            </a:br>
            <a:r>
              <a:rPr lang="es-MX" sz="1400" dirty="0">
                <a:solidFill>
                  <a:srgbClr val="01514A"/>
                </a:solidFill>
                <a:cs typeface="Times New Roman" panose="02020603050405020304" pitchFamily="18" charset="0"/>
              </a:rPr>
              <a:t>Instagram, Facebook, WhatsApp, LinkedIn, </a:t>
            </a:r>
            <a:r>
              <a:rPr lang="es-MX" sz="1400" spc="-30" dirty="0">
                <a:solidFill>
                  <a:srgbClr val="01514A"/>
                </a:solidFill>
                <a:cs typeface="Times New Roman" panose="02020603050405020304" pitchFamily="18" charset="0"/>
              </a:rPr>
              <a:t>Twitter, TikTok, entre otras, son fundamentales </a:t>
            </a:r>
            <a:r>
              <a:rPr lang="es-MX" sz="1400" dirty="0">
                <a:solidFill>
                  <a:srgbClr val="01514A"/>
                </a:solidFill>
                <a:cs typeface="Times New Roman" panose="02020603050405020304" pitchFamily="18" charset="0"/>
              </a:rPr>
              <a:t>para que puedas interactuar con los usuarios, </a:t>
            </a:r>
            <a:r>
              <a:rPr lang="es-MX" sz="1400" spc="-50" dirty="0">
                <a:solidFill>
                  <a:srgbClr val="01514A"/>
                </a:solidFill>
                <a:cs typeface="Times New Roman" panose="02020603050405020304" pitchFamily="18" charset="0"/>
              </a:rPr>
              <a:t>por lo que se cree que es necesario estar presente </a:t>
            </a:r>
            <a:r>
              <a:rPr lang="es-MX" sz="1400" dirty="0">
                <a:solidFill>
                  <a:srgbClr val="01514A"/>
                </a:solidFill>
                <a:cs typeface="Times New Roman" panose="02020603050405020304" pitchFamily="18" charset="0"/>
              </a:rPr>
              <a:t>en todas ellas y en parte es verdad, pero no siempre es necesario, lo importante es saber elegir los principales para tu negocio y </a:t>
            </a:r>
            <a:r>
              <a:rPr lang="es-MX" sz="1400" b="1" dirty="0">
                <a:solidFill>
                  <a:srgbClr val="01514A"/>
                </a:solidFill>
                <a:cs typeface="Times New Roman" panose="02020603050405020304" pitchFamily="18" charset="0"/>
              </a:rPr>
              <a:t>hacer una buena gestión de redes. </a:t>
            </a:r>
            <a:br>
              <a:rPr lang="es-MX" sz="1400" dirty="0">
                <a:solidFill>
                  <a:srgbClr val="01514A"/>
                </a:solidFill>
              </a:rPr>
            </a:br>
            <a:br>
              <a:rPr lang="es-MX" sz="1400" dirty="0">
                <a:solidFill>
                  <a:srgbClr val="01514A"/>
                </a:solidFill>
              </a:rPr>
            </a:b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2"/>
          <a:srcRect l="6720" r="6720"/>
          <a:stretch/>
        </p:blipFill>
        <p:spPr>
          <a:xfrm>
            <a:off x="5184775" y="-2901"/>
            <a:ext cx="3957551" cy="6858000"/>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a:extLst>
              <a:ext uri="{FF2B5EF4-FFF2-40B4-BE49-F238E27FC236}">
                <a16:creationId xmlns:a16="http://schemas.microsoft.com/office/drawing/2014/main" id="{B0365432-5505-C9D6-E978-878CFF2962B1}"/>
              </a:ext>
            </a:extLst>
          </p:cNvPr>
          <p:cNvGrpSpPr/>
          <p:nvPr/>
        </p:nvGrpSpPr>
        <p:grpSpPr>
          <a:xfrm>
            <a:off x="4733365" y="4949276"/>
            <a:ext cx="3343836" cy="1259620"/>
            <a:chOff x="3876188" y="4528452"/>
            <a:chExt cx="5015357" cy="1889280"/>
          </a:xfrm>
        </p:grpSpPr>
        <p:sp>
          <p:nvSpPr>
            <p:cNvPr id="3" name="Hexágono 2">
              <a:extLst>
                <a:ext uri="{FF2B5EF4-FFF2-40B4-BE49-F238E27FC236}">
                  <a16:creationId xmlns:a16="http://schemas.microsoft.com/office/drawing/2014/main" id="{6BD1154F-751D-0446-8BE1-AAEE51F7B052}"/>
                </a:ext>
              </a:extLst>
            </p:cNvPr>
            <p:cNvSpPr/>
            <p:nvPr/>
          </p:nvSpPr>
          <p:spPr>
            <a:xfrm rot="5400000">
              <a:off x="7132560" y="4658747"/>
              <a:ext cx="1889280" cy="1628690"/>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Hexágono 5">
              <a:extLst>
                <a:ext uri="{FF2B5EF4-FFF2-40B4-BE49-F238E27FC236}">
                  <a16:creationId xmlns:a16="http://schemas.microsoft.com/office/drawing/2014/main" id="{8FDFB95C-C0B0-9C0D-587A-2E3A35BA612D}"/>
                </a:ext>
              </a:extLst>
            </p:cNvPr>
            <p:cNvSpPr/>
            <p:nvPr/>
          </p:nvSpPr>
          <p:spPr>
            <a:xfrm rot="5400000">
              <a:off x="5439226" y="4658747"/>
              <a:ext cx="1889280" cy="1628690"/>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Hexágono 6">
              <a:extLst>
                <a:ext uri="{FF2B5EF4-FFF2-40B4-BE49-F238E27FC236}">
                  <a16:creationId xmlns:a16="http://schemas.microsoft.com/office/drawing/2014/main" id="{42C47AE3-6DEF-3147-1E73-324DA0F79A5A}"/>
                </a:ext>
              </a:extLst>
            </p:cNvPr>
            <p:cNvSpPr/>
            <p:nvPr/>
          </p:nvSpPr>
          <p:spPr>
            <a:xfrm rot="5400000">
              <a:off x="3745893" y="4658747"/>
              <a:ext cx="1889280" cy="1628690"/>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 name="CuadroTexto 1">
            <a:extLst>
              <a:ext uri="{FF2B5EF4-FFF2-40B4-BE49-F238E27FC236}">
                <a16:creationId xmlns:a16="http://schemas.microsoft.com/office/drawing/2014/main" id="{295A20F9-B37D-D5FA-CC29-77B977BEB5DC}"/>
              </a:ext>
            </a:extLst>
          </p:cNvPr>
          <p:cNvSpPr txBox="1"/>
          <p:nvPr/>
        </p:nvSpPr>
        <p:spPr>
          <a:xfrm>
            <a:off x="4656247" y="1046480"/>
            <a:ext cx="3691460" cy="3794180"/>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La gestión de redes es el conjunto de acciones </a:t>
            </a:r>
            <a:r>
              <a:rPr lang="es-MX" sz="1400" dirty="0">
                <a:solidFill>
                  <a:srgbClr val="01514A"/>
                </a:solidFill>
                <a:effectLst/>
                <a:ea typeface="Times New Roman" panose="02020603050405020304" pitchFamily="18" charset="0"/>
                <a:cs typeface="Times New Roman" panose="02020603050405020304" pitchFamily="18" charset="0"/>
              </a:rPr>
              <a:t>diarias que te ayudan a atraer nuevos clientes y fidelizar a los usuarios hacia tu </a:t>
            </a:r>
            <a:r>
              <a:rPr lang="es-MX" sz="1400" spc="-30" dirty="0">
                <a:solidFill>
                  <a:srgbClr val="01514A"/>
                </a:solidFill>
                <a:effectLst/>
                <a:ea typeface="Times New Roman" panose="02020603050405020304" pitchFamily="18" charset="0"/>
                <a:cs typeface="Times New Roman" panose="02020603050405020304" pitchFamily="18" charset="0"/>
              </a:rPr>
              <a:t>negocio, estas acciones son desde la elección </a:t>
            </a:r>
            <a:r>
              <a:rPr lang="es-MX" sz="1400" dirty="0">
                <a:solidFill>
                  <a:srgbClr val="01514A"/>
                </a:solidFill>
                <a:effectLst/>
                <a:ea typeface="Times New Roman" panose="02020603050405020304" pitchFamily="18" charset="0"/>
                <a:cs typeface="Times New Roman" panose="02020603050405020304" pitchFamily="18" charset="0"/>
              </a:rPr>
              <a:t>de la red social en la que se creara un perfil, pasando por el contenido, hasta el análisis del resultado, en otras palabras, es entender desde el principio a tu público objetivo y el motivo para interactuar con las personas en un canal de comunicación.</a:t>
            </a:r>
            <a:br>
              <a:rPr lang="es-MX" sz="1400" dirty="0">
                <a:solidFill>
                  <a:srgbClr val="01514A"/>
                </a:solidFill>
                <a:effectLst/>
                <a:ea typeface="Times New Roman" panose="02020603050405020304" pitchFamily="18" charset="0"/>
                <a:cs typeface="Times New Roman" panose="02020603050405020304" pitchFamily="18" charset="0"/>
              </a:rPr>
            </a:br>
            <a:br>
              <a:rPr lang="es-MX" sz="1400" dirty="0">
                <a:solidFill>
                  <a:srgbClr val="01514A"/>
                </a:solidFill>
                <a:effectLst/>
                <a:ea typeface="Times New Roman" panose="02020603050405020304" pitchFamily="18" charset="0"/>
                <a:cs typeface="Times New Roman" panose="02020603050405020304" pitchFamily="18" charset="0"/>
              </a:rPr>
            </a:br>
            <a:r>
              <a:rPr lang="es-MX" sz="1400" dirty="0">
                <a:solidFill>
                  <a:srgbClr val="01514A"/>
                </a:solidFill>
                <a:effectLst/>
                <a:ea typeface="Times New Roman" panose="02020603050405020304" pitchFamily="18" charset="0"/>
                <a:cs typeface="Times New Roman" panose="02020603050405020304" pitchFamily="18" charset="0"/>
              </a:rPr>
              <a:t>Para lograr una buena gestión de las redes sociales, así como de la página web, es necesario tener ayuda de </a:t>
            </a:r>
            <a:r>
              <a:rPr lang="es-MX" sz="1400" b="1" dirty="0">
                <a:solidFill>
                  <a:srgbClr val="01514A"/>
                </a:solidFill>
                <a:effectLst/>
                <a:ea typeface="Times New Roman" panose="02020603050405020304" pitchFamily="18" charset="0"/>
                <a:cs typeface="Times New Roman" panose="02020603050405020304" pitchFamily="18" charset="0"/>
              </a:rPr>
              <a:t>herramientas </a:t>
            </a:r>
            <a:r>
              <a:rPr lang="es-MX" sz="1400" dirty="0">
                <a:solidFill>
                  <a:srgbClr val="01514A"/>
                </a:solidFill>
                <a:effectLst/>
                <a:ea typeface="Times New Roman" panose="02020603050405020304" pitchFamily="18" charset="0"/>
                <a:cs typeface="Times New Roman" panose="02020603050405020304" pitchFamily="18" charset="0"/>
              </a:rPr>
              <a:t>que permitan</a:t>
            </a:r>
            <a:r>
              <a:rPr lang="es-MX" sz="1400" b="1" dirty="0">
                <a:solidFill>
                  <a:srgbClr val="01514A"/>
                </a:solidFill>
                <a:effectLst/>
                <a:ea typeface="Times New Roman" panose="02020603050405020304" pitchFamily="18" charset="0"/>
                <a:cs typeface="Times New Roman" panose="02020603050405020304" pitchFamily="18" charset="0"/>
              </a:rPr>
              <a:t> administrar </a:t>
            </a:r>
            <a:r>
              <a:rPr lang="es-MX" sz="1400" dirty="0">
                <a:solidFill>
                  <a:srgbClr val="01514A"/>
                </a:solidFill>
                <a:effectLst/>
                <a:ea typeface="Times New Roman" panose="02020603050405020304" pitchFamily="18" charset="0"/>
                <a:cs typeface="Times New Roman" panose="02020603050405020304" pitchFamily="18" charset="0"/>
              </a:rPr>
              <a:t>múltiples redes sociales, como lo </a:t>
            </a:r>
            <a:r>
              <a:rPr lang="es-MX" sz="1400" dirty="0">
                <a:solidFill>
                  <a:srgbClr val="01514A"/>
                </a:solidFill>
                <a:ea typeface="Times New Roman" panose="02020603050405020304" pitchFamily="18" charset="0"/>
                <a:cs typeface="Times New Roman" panose="02020603050405020304" pitchFamily="18" charset="0"/>
              </a:rPr>
              <a:t>son las siguientes</a:t>
            </a:r>
            <a:r>
              <a:rPr lang="es-MX" sz="1400" dirty="0">
                <a:solidFill>
                  <a:srgbClr val="01514A"/>
                </a:solidFill>
                <a:effectLst/>
                <a:ea typeface="Times New Roman" panose="02020603050405020304" pitchFamily="18" charset="0"/>
                <a:cs typeface="Times New Roman" panose="02020603050405020304" pitchFamily="18" charset="0"/>
              </a:rPr>
              <a:t>: </a:t>
            </a:r>
            <a:endParaRPr lang="es-MX" sz="1400" dirty="0">
              <a:solidFill>
                <a:srgbClr val="01514A"/>
              </a:solidFill>
              <a:effectLs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8700" t="5693" r="11484" b="5693"/>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0" name="CuadroTexto 9">
            <a:extLst>
              <a:ext uri="{FF2B5EF4-FFF2-40B4-BE49-F238E27FC236}">
                <a16:creationId xmlns:a16="http://schemas.microsoft.com/office/drawing/2014/main" id="{3030CEDC-6E63-4197-1170-AA5CF278E35C}"/>
              </a:ext>
            </a:extLst>
          </p:cNvPr>
          <p:cNvSpPr txBox="1"/>
          <p:nvPr/>
        </p:nvSpPr>
        <p:spPr>
          <a:xfrm>
            <a:off x="4733365" y="5425196"/>
            <a:ext cx="1085880" cy="307777"/>
          </a:xfrm>
          <a:prstGeom prst="rect">
            <a:avLst/>
          </a:prstGeom>
          <a:noFill/>
        </p:spPr>
        <p:txBody>
          <a:bodyPr wrap="square" rtlCol="0">
            <a:spAutoFit/>
          </a:bodyPr>
          <a:lstStyle/>
          <a:p>
            <a:pPr algn="ctr"/>
            <a:r>
              <a:rPr lang="es-MX" sz="1400" dirty="0">
                <a:solidFill>
                  <a:schemeClr val="bg1"/>
                </a:solidFill>
                <a:effectLst/>
                <a:ea typeface="Times New Roman" panose="02020603050405020304" pitchFamily="18" charset="0"/>
                <a:cs typeface="Times New Roman" panose="02020603050405020304" pitchFamily="18" charset="0"/>
              </a:rPr>
              <a:t>Hootsuite</a:t>
            </a:r>
            <a:endParaRPr lang="es-ES_tradnl" sz="1400" dirty="0">
              <a:solidFill>
                <a:schemeClr val="bg1"/>
              </a:solidFill>
            </a:endParaRPr>
          </a:p>
        </p:txBody>
      </p:sp>
      <p:sp>
        <p:nvSpPr>
          <p:cNvPr id="11" name="CuadroTexto 10">
            <a:extLst>
              <a:ext uri="{FF2B5EF4-FFF2-40B4-BE49-F238E27FC236}">
                <a16:creationId xmlns:a16="http://schemas.microsoft.com/office/drawing/2014/main" id="{F2D15D20-FC53-4B9F-26E0-23187640E80E}"/>
              </a:ext>
            </a:extLst>
          </p:cNvPr>
          <p:cNvSpPr txBox="1"/>
          <p:nvPr/>
        </p:nvSpPr>
        <p:spPr>
          <a:xfrm>
            <a:off x="5876365" y="5425196"/>
            <a:ext cx="1085880" cy="307777"/>
          </a:xfrm>
          <a:prstGeom prst="rect">
            <a:avLst/>
          </a:prstGeom>
          <a:noFill/>
        </p:spPr>
        <p:txBody>
          <a:bodyPr wrap="square" rtlCol="0">
            <a:spAutoFit/>
          </a:bodyPr>
          <a:lstStyle/>
          <a:p>
            <a:pPr algn="ctr"/>
            <a:r>
              <a:rPr lang="es-419" sz="1400" dirty="0">
                <a:solidFill>
                  <a:schemeClr val="bg1"/>
                </a:solidFill>
                <a:effectLst/>
                <a:ea typeface="Calibri" panose="020F0502020204030204" pitchFamily="34" charset="0"/>
                <a:cs typeface="Times New Roman" panose="02020603050405020304" pitchFamily="18" charset="0"/>
              </a:rPr>
              <a:t>HubSpot</a:t>
            </a:r>
            <a:endParaRPr lang="es-ES_tradnl" sz="1400" dirty="0">
              <a:solidFill>
                <a:schemeClr val="bg1"/>
              </a:solidFill>
            </a:endParaRPr>
          </a:p>
        </p:txBody>
      </p:sp>
      <p:sp>
        <p:nvSpPr>
          <p:cNvPr id="12" name="CuadroTexto 11">
            <a:extLst>
              <a:ext uri="{FF2B5EF4-FFF2-40B4-BE49-F238E27FC236}">
                <a16:creationId xmlns:a16="http://schemas.microsoft.com/office/drawing/2014/main" id="{25C19763-B795-C3B5-8F6E-FFDA5E52E0F0}"/>
              </a:ext>
            </a:extLst>
          </p:cNvPr>
          <p:cNvSpPr txBox="1"/>
          <p:nvPr/>
        </p:nvSpPr>
        <p:spPr>
          <a:xfrm>
            <a:off x="7005918" y="5317474"/>
            <a:ext cx="1085880" cy="523220"/>
          </a:xfrm>
          <a:prstGeom prst="rect">
            <a:avLst/>
          </a:prstGeom>
          <a:noFill/>
        </p:spPr>
        <p:txBody>
          <a:bodyPr wrap="square" rtlCol="0">
            <a:spAutoFit/>
          </a:bodyPr>
          <a:lstStyle/>
          <a:p>
            <a:pPr algn="ctr"/>
            <a:r>
              <a:rPr lang="es-419" sz="1400" dirty="0">
                <a:solidFill>
                  <a:schemeClr val="bg1"/>
                </a:solidFill>
                <a:effectLst/>
                <a:ea typeface="Calibri" panose="020F0502020204030204" pitchFamily="34" charset="0"/>
                <a:cs typeface="Times New Roman" panose="02020603050405020304" pitchFamily="18" charset="0"/>
              </a:rPr>
              <a:t>Sprout Social</a:t>
            </a:r>
            <a:endParaRPr lang="es-ES_tradnl" sz="1400" dirty="0">
              <a:solidFill>
                <a:schemeClr val="bg1"/>
              </a:solidFill>
            </a:endParaRPr>
          </a:p>
        </p:txBody>
      </p:sp>
      <p:sp>
        <p:nvSpPr>
          <p:cNvPr id="13" name="CuadroTexto 12">
            <a:extLst>
              <a:ext uri="{FF2B5EF4-FFF2-40B4-BE49-F238E27FC236}">
                <a16:creationId xmlns:a16="http://schemas.microsoft.com/office/drawing/2014/main" id="{7CF9EA67-AEC6-6C20-728C-ABD062665D21}"/>
              </a:ext>
            </a:extLst>
          </p:cNvPr>
          <p:cNvSpPr txBox="1"/>
          <p:nvPr/>
        </p:nvSpPr>
        <p:spPr>
          <a:xfrm>
            <a:off x="4658586" y="54988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Gestión de redes sociales</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215364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66992"/>
            <a:ext cx="3474978" cy="3970318"/>
          </a:xfrm>
          <a:prstGeom prst="rect">
            <a:avLst/>
          </a:prstGeom>
          <a:noFill/>
        </p:spPr>
        <p:txBody>
          <a:bodyPr wrap="square">
            <a:spAutoFit/>
          </a:bodyPr>
          <a:lstStyle/>
          <a:p>
            <a:r>
              <a:rPr lang="es-MX" sz="1400" dirty="0">
                <a:solidFill>
                  <a:srgbClr val="01514A"/>
                </a:solidFill>
              </a:rPr>
              <a:t>Hootsuite es una de las herramientas de administración de redes sociales más utilizadas en la industria. </a:t>
            </a:r>
          </a:p>
          <a:p>
            <a:endParaRPr lang="es-MX" sz="1400" dirty="0">
              <a:solidFill>
                <a:srgbClr val="01514A"/>
              </a:solidFill>
            </a:endParaRPr>
          </a:p>
          <a:p>
            <a:r>
              <a:rPr lang="es-MX" sz="1400" dirty="0">
                <a:solidFill>
                  <a:srgbClr val="01514A"/>
                </a:solidFill>
              </a:rPr>
              <a:t>Por medio de esta, se pueden manejar múltiples redes sociales, como un único portal para todas las cuentas, para enganchar a la audiencia y desarrollar la marca; esto hace más fácil y rápido el proceso de compartir y programar el contenido, responder a tu público e interactuar con él.</a:t>
            </a:r>
          </a:p>
          <a:p>
            <a:endParaRPr lang="es-MX" sz="1400" dirty="0">
              <a:solidFill>
                <a:srgbClr val="01514A"/>
              </a:solidFill>
              <a:latin typeface="Corbel" panose="020B0503020204020204" pitchFamily="34" charset="0"/>
            </a:endParaRPr>
          </a:p>
          <a:p>
            <a:r>
              <a:rPr lang="es-MX" sz="1400" dirty="0">
                <a:solidFill>
                  <a:srgbClr val="01514A"/>
                </a:solidFill>
                <a:latin typeface="Corbel" panose="020B0503020204020204" pitchFamily="34" charset="0"/>
              </a:rPr>
              <a:t>Las redes sociales compatibles con la plataforma son X, Facebook, Grupos de Facebook, Perfil para empresa de Instagram, YouTube, LinkedIn, Wordpress.com Blogs y Pinterest.</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3989" t="6783" r="17213" b="6783"/>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322434"/>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Hootsuite</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37532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656247" y="1046480"/>
            <a:ext cx="3691460" cy="5041701"/>
          </a:xfrm>
          <a:prstGeom prst="rect">
            <a:avLst/>
          </a:prstGeom>
          <a:noFill/>
        </p:spPr>
        <p:txBody>
          <a:bodyPr wrap="square">
            <a:spAutoFit/>
          </a:bodyPr>
          <a:lstStyle/>
          <a:p>
            <a:pPr>
              <a:lnSpc>
                <a:spcPct val="115000"/>
              </a:lnSpc>
              <a:spcAft>
                <a:spcPts val="1000"/>
              </a:spcAft>
            </a:pPr>
            <a:r>
              <a:rPr lang="es-MX" sz="1400" spc="-40" dirty="0">
                <a:solidFill>
                  <a:srgbClr val="01514A"/>
                </a:solidFill>
                <a:effectLst/>
                <a:ea typeface="Times New Roman" panose="02020603050405020304" pitchFamily="18" charset="0"/>
                <a:cs typeface="Times New Roman" panose="02020603050405020304" pitchFamily="18" charset="0"/>
              </a:rPr>
              <a:t>HubSpot ofrece, además de herramientas para la gestión de redes sociales, herramientas para administrar estrategias basadas en </a:t>
            </a:r>
            <a:r>
              <a:rPr lang="es-MX" sz="1400" spc="-40" dirty="0" err="1">
                <a:solidFill>
                  <a:srgbClr val="01514A"/>
                </a:solidFill>
                <a:effectLst/>
                <a:ea typeface="Times New Roman" panose="02020603050405020304" pitchFamily="18" charset="0"/>
                <a:cs typeface="Times New Roman" panose="02020603050405020304" pitchFamily="18" charset="0"/>
              </a:rPr>
              <a:t>Inbound</a:t>
            </a:r>
            <a:r>
              <a:rPr lang="es-MX" sz="1400" spc="-40" dirty="0">
                <a:solidFill>
                  <a:srgbClr val="01514A"/>
                </a:solidFill>
                <a:effectLst/>
                <a:ea typeface="Times New Roman" panose="02020603050405020304" pitchFamily="18" charset="0"/>
                <a:cs typeface="Times New Roman" panose="02020603050405020304" pitchFamily="18" charset="0"/>
              </a:rPr>
              <a:t> Marketing, al integrar los procesos de venta y atención al cliente, basándose en un CRM (Gestión de Relación con el Cliente) incluido en el paquete que elijas. </a:t>
            </a:r>
          </a:p>
          <a:p>
            <a:pPr>
              <a:lnSpc>
                <a:spcPct val="115000"/>
              </a:lnSpc>
              <a:spcAft>
                <a:spcPts val="1000"/>
              </a:spcAft>
            </a:pPr>
            <a:r>
              <a:rPr lang="es-MX" sz="1400" spc="-60" dirty="0">
                <a:solidFill>
                  <a:srgbClr val="01514A"/>
                </a:solidFill>
                <a:effectLst/>
                <a:ea typeface="Times New Roman" panose="02020603050405020304" pitchFamily="18" charset="0"/>
                <a:cs typeface="Times New Roman" panose="02020603050405020304" pitchFamily="18" charset="0"/>
              </a:rPr>
              <a:t>Esta herramienta permite manejar toda la estrategia </a:t>
            </a:r>
            <a:r>
              <a:rPr lang="es-MX" sz="1400" spc="-40" dirty="0">
                <a:solidFill>
                  <a:srgbClr val="01514A"/>
                </a:solidFill>
                <a:effectLst/>
                <a:ea typeface="Times New Roman" panose="02020603050405020304" pitchFamily="18" charset="0"/>
                <a:cs typeface="Times New Roman" panose="02020603050405020304" pitchFamily="18" charset="0"/>
              </a:rPr>
              <a:t>de marketing digital en un solo lugar a través de un tablero principal. En este podemos integrar el sitio </a:t>
            </a:r>
            <a:r>
              <a:rPr lang="es-MX" sz="1400" spc="-50" dirty="0">
                <a:solidFill>
                  <a:srgbClr val="01514A"/>
                </a:solidFill>
                <a:effectLst/>
                <a:ea typeface="Times New Roman" panose="02020603050405020304" pitchFamily="18" charset="0"/>
                <a:cs typeface="Times New Roman" panose="02020603050405020304" pitchFamily="18" charset="0"/>
              </a:rPr>
              <a:t>web, blogs, redes sociales, </a:t>
            </a:r>
            <a:r>
              <a:rPr lang="es-MX" sz="1400" spc="-50" dirty="0" err="1">
                <a:solidFill>
                  <a:srgbClr val="01514A"/>
                </a:solidFill>
                <a:effectLst/>
                <a:ea typeface="Times New Roman" panose="02020603050405020304" pitchFamily="18" charset="0"/>
                <a:cs typeface="Times New Roman" panose="02020603050405020304" pitchFamily="18" charset="0"/>
              </a:rPr>
              <a:t>emailing</a:t>
            </a:r>
            <a:r>
              <a:rPr lang="es-MX" sz="1400" spc="-50" dirty="0">
                <a:solidFill>
                  <a:srgbClr val="01514A"/>
                </a:solidFill>
                <a:effectLst/>
                <a:ea typeface="Times New Roman" panose="02020603050405020304" pitchFamily="18" charset="0"/>
                <a:cs typeface="Times New Roman" panose="02020603050405020304" pitchFamily="18" charset="0"/>
              </a:rPr>
              <a:t>, social </a:t>
            </a:r>
            <a:r>
              <a:rPr lang="es-MX" sz="1400" spc="-50" dirty="0" err="1">
                <a:solidFill>
                  <a:srgbClr val="01514A"/>
                </a:solidFill>
                <a:effectLst/>
                <a:ea typeface="Times New Roman" panose="02020603050405020304" pitchFamily="18" charset="0"/>
                <a:cs typeface="Times New Roman" panose="02020603050405020304" pitchFamily="18" charset="0"/>
              </a:rPr>
              <a:t>listening</a:t>
            </a:r>
            <a:r>
              <a:rPr lang="es-MX" sz="1400" spc="-50" dirty="0">
                <a:solidFill>
                  <a:srgbClr val="01514A"/>
                </a:solidFill>
                <a:effectLst/>
                <a:ea typeface="Times New Roman" panose="02020603050405020304" pitchFamily="18" charset="0"/>
                <a:cs typeface="Times New Roman" panose="02020603050405020304" pitchFamily="18" charset="0"/>
              </a:rPr>
              <a:t>, </a:t>
            </a:r>
            <a:r>
              <a:rPr lang="es-MX" sz="1400" spc="-40" dirty="0">
                <a:solidFill>
                  <a:srgbClr val="01514A"/>
                </a:solidFill>
                <a:effectLst/>
                <a:ea typeface="Times New Roman" panose="02020603050405020304" pitchFamily="18" charset="0"/>
                <a:cs typeface="Times New Roman" panose="02020603050405020304" pitchFamily="18" charset="0"/>
              </a:rPr>
              <a:t>evaluación de SEO, generación de campañas en Google </a:t>
            </a:r>
            <a:r>
              <a:rPr lang="es-MX" sz="1400" spc="-40" dirty="0" err="1">
                <a:solidFill>
                  <a:srgbClr val="01514A"/>
                </a:solidFill>
                <a:effectLst/>
                <a:ea typeface="Times New Roman" panose="02020603050405020304" pitchFamily="18" charset="0"/>
                <a:cs typeface="Times New Roman" panose="02020603050405020304" pitchFamily="18" charset="0"/>
              </a:rPr>
              <a:t>Ads</a:t>
            </a:r>
            <a:r>
              <a:rPr lang="es-MX" sz="1400" spc="-40" dirty="0">
                <a:solidFill>
                  <a:srgbClr val="01514A"/>
                </a:solidFill>
                <a:effectLst/>
                <a:ea typeface="Times New Roman" panose="02020603050405020304" pitchFamily="18" charset="0"/>
                <a:cs typeface="Times New Roman" panose="02020603050405020304" pitchFamily="18" charset="0"/>
              </a:rPr>
              <a:t>, gestionar el e-</a:t>
            </a:r>
            <a:r>
              <a:rPr lang="es-MX" sz="1400" spc="-40" dirty="0" err="1">
                <a:solidFill>
                  <a:srgbClr val="01514A"/>
                </a:solidFill>
                <a:effectLst/>
                <a:ea typeface="Times New Roman" panose="02020603050405020304" pitchFamily="18" charset="0"/>
                <a:cs typeface="Times New Roman" panose="02020603050405020304" pitchFamily="18" charset="0"/>
              </a:rPr>
              <a:t>commerce</a:t>
            </a:r>
            <a:r>
              <a:rPr lang="es-MX" sz="1400" spc="-40" dirty="0">
                <a:solidFill>
                  <a:srgbClr val="01514A"/>
                </a:solidFill>
                <a:effectLst/>
                <a:ea typeface="Times New Roman" panose="02020603050405020304" pitchFamily="18" charset="0"/>
                <a:cs typeface="Times New Roman" panose="02020603050405020304" pitchFamily="18" charset="0"/>
              </a:rPr>
              <a:t> e integrar Salesforce para administrar la fuerza de ventas, entre otras (HubSpot, 2023).</a:t>
            </a:r>
            <a:endParaRPr lang="es-MX" sz="1400" spc="-40" dirty="0">
              <a:solidFill>
                <a:srgbClr val="01514A"/>
              </a:solidFill>
              <a:ea typeface="Calibri" panose="020F0502020204030204" pitchFamily="34" charset="0"/>
              <a:cs typeface="Times New Roman" panose="02020603050405020304" pitchFamily="18" charset="0"/>
            </a:endParaRPr>
          </a:p>
          <a:p>
            <a:pPr>
              <a:lnSpc>
                <a:spcPct val="115000"/>
              </a:lnSpc>
              <a:spcAft>
                <a:spcPts val="1000"/>
              </a:spcAft>
            </a:pPr>
            <a:r>
              <a:rPr lang="es-MX" sz="1400" dirty="0">
                <a:solidFill>
                  <a:srgbClr val="01514A"/>
                </a:solidFill>
                <a:effectLst/>
                <a:ea typeface="Calibri" panose="020F0502020204030204" pitchFamily="34" charset="0"/>
                <a:cs typeface="Times New Roman" panose="02020603050405020304" pitchFamily="18" charset="0"/>
              </a:rPr>
              <a:t>Esta plataforma cuenta con HubSpot </a:t>
            </a:r>
            <a:r>
              <a:rPr lang="es-MX" sz="1400" dirty="0" err="1">
                <a:solidFill>
                  <a:srgbClr val="01514A"/>
                </a:solidFill>
                <a:effectLst/>
                <a:ea typeface="Calibri" panose="020F0502020204030204" pitchFamily="34" charset="0"/>
                <a:cs typeface="Times New Roman" panose="02020603050405020304" pitchFamily="18" charset="0"/>
              </a:rPr>
              <a:t>Academy</a:t>
            </a:r>
            <a:r>
              <a:rPr lang="es-MX" sz="1400" dirty="0">
                <a:solidFill>
                  <a:srgbClr val="01514A"/>
                </a:solidFill>
                <a:effectLst/>
                <a:ea typeface="Calibri" panose="020F0502020204030204" pitchFamily="34" charset="0"/>
                <a:cs typeface="Times New Roman" panose="02020603050405020304" pitchFamily="18" charset="0"/>
              </a:rPr>
              <a:t>, donde se incluyen cursos gratuitos sobre cómo utilizar la plataforma y realizar acciones en redes sociales. </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47320" r="15888"/>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CuadroTexto 12">
            <a:extLst>
              <a:ext uri="{FF2B5EF4-FFF2-40B4-BE49-F238E27FC236}">
                <a16:creationId xmlns:a16="http://schemas.microsoft.com/office/drawing/2014/main" id="{7CF9EA67-AEC6-6C20-728C-ABD062665D21}"/>
              </a:ext>
            </a:extLst>
          </p:cNvPr>
          <p:cNvSpPr txBox="1"/>
          <p:nvPr/>
        </p:nvSpPr>
        <p:spPr>
          <a:xfrm>
            <a:off x="4658586" y="54988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HubSpot</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236260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2197893"/>
            <a:ext cx="3542212" cy="738664"/>
          </a:xfrm>
          <a:prstGeom prst="rect">
            <a:avLst/>
          </a:prstGeom>
          <a:noFill/>
        </p:spPr>
        <p:txBody>
          <a:bodyPr wrap="square">
            <a:spAutoFit/>
          </a:bodyPr>
          <a:lstStyle/>
          <a:p>
            <a:pPr>
              <a:buClr>
                <a:srgbClr val="03C7BE"/>
              </a:buClr>
            </a:pPr>
            <a:r>
              <a:rPr lang="es-MX" sz="1400" spc="-30" dirty="0">
                <a:solidFill>
                  <a:srgbClr val="01514A"/>
                </a:solidFill>
              </a:rPr>
              <a:t>Crea una infografía atractiva que contenga los siguientes puntos:</a:t>
            </a:r>
          </a:p>
          <a:p>
            <a:pPr marL="285750" indent="-285750">
              <a:buClr>
                <a:srgbClr val="03C7BE"/>
              </a:buClr>
              <a:buFont typeface="Arial" panose="020B0604020202020204" pitchFamily="34" charset="0"/>
              <a:buChar char="•"/>
            </a:pPr>
            <a:endParaRPr lang="es-MX" sz="1400" spc="-30" dirty="0">
              <a:solidFill>
                <a:srgbClr val="01514A"/>
              </a:solidFill>
            </a:endParaRPr>
          </a:p>
        </p:txBody>
      </p:sp>
      <p:sp>
        <p:nvSpPr>
          <p:cNvPr id="2" name="CuadroTexto 1">
            <a:extLst>
              <a:ext uri="{FF2B5EF4-FFF2-40B4-BE49-F238E27FC236}">
                <a16:creationId xmlns:a16="http://schemas.microsoft.com/office/drawing/2014/main" id="{F80ADF63-9436-E21D-DDED-2FBBAF576161}"/>
              </a:ext>
            </a:extLst>
          </p:cNvPr>
          <p:cNvSpPr txBox="1"/>
          <p:nvPr/>
        </p:nvSpPr>
        <p:spPr>
          <a:xfrm>
            <a:off x="709746" y="1600730"/>
            <a:ext cx="3961405" cy="461665"/>
          </a:xfrm>
          <a:prstGeom prst="rect">
            <a:avLst/>
          </a:prstGeom>
          <a:noFill/>
        </p:spPr>
        <p:txBody>
          <a:bodyPr wrap="square" rtlCol="0">
            <a:spAutoFit/>
          </a:bodyPr>
          <a:lstStyle/>
          <a:p>
            <a:r>
              <a:rPr lang="es-MX" sz="2400">
                <a:solidFill>
                  <a:srgbClr val="00524C"/>
                </a:solidFill>
                <a:latin typeface="Corbel" panose="020B0503020204020204" pitchFamily="34" charset="0"/>
              </a:rPr>
              <a:t>Infografía</a:t>
            </a:r>
            <a:endParaRPr lang="es-MX" sz="3600" dirty="0">
              <a:solidFill>
                <a:srgbClr val="00524C"/>
              </a:solidFill>
              <a:latin typeface="Corbel" panose="020B0503020204020204" pitchFamily="34" charset="0"/>
            </a:endParaRPr>
          </a:p>
        </p:txBody>
      </p:sp>
      <p:grpSp>
        <p:nvGrpSpPr>
          <p:cNvPr id="49" name="Grupo 48">
            <a:extLst>
              <a:ext uri="{FF2B5EF4-FFF2-40B4-BE49-F238E27FC236}">
                <a16:creationId xmlns:a16="http://schemas.microsoft.com/office/drawing/2014/main" id="{F660CC09-8372-1DDC-C2E4-19A1599F71B5}"/>
              </a:ext>
            </a:extLst>
          </p:cNvPr>
          <p:cNvGrpSpPr/>
          <p:nvPr/>
        </p:nvGrpSpPr>
        <p:grpSpPr>
          <a:xfrm>
            <a:off x="792162" y="2831011"/>
            <a:ext cx="4136596" cy="398279"/>
            <a:chOff x="792162" y="3013728"/>
            <a:chExt cx="4136596" cy="398279"/>
          </a:xfrm>
        </p:grpSpPr>
        <p:sp>
          <p:nvSpPr>
            <p:cNvPr id="4" name="Pentágono 3">
              <a:extLst>
                <a:ext uri="{FF2B5EF4-FFF2-40B4-BE49-F238E27FC236}">
                  <a16:creationId xmlns:a16="http://schemas.microsoft.com/office/drawing/2014/main" id="{C302AD6D-3E5B-B469-A24E-B9C86A84F048}"/>
                </a:ext>
              </a:extLst>
            </p:cNvPr>
            <p:cNvSpPr/>
            <p:nvPr/>
          </p:nvSpPr>
          <p:spPr>
            <a:xfrm>
              <a:off x="792163" y="3047072"/>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5" name="CuadroTexto 4">
              <a:extLst>
                <a:ext uri="{FF2B5EF4-FFF2-40B4-BE49-F238E27FC236}">
                  <a16:creationId xmlns:a16="http://schemas.microsoft.com/office/drawing/2014/main" id="{704BC1B8-BD11-2A5C-CC7E-4AA478BDAB4B}"/>
                </a:ext>
              </a:extLst>
            </p:cNvPr>
            <p:cNvSpPr txBox="1"/>
            <p:nvPr/>
          </p:nvSpPr>
          <p:spPr>
            <a:xfrm>
              <a:off x="1177947" y="3013728"/>
              <a:ext cx="2702343" cy="307777"/>
            </a:xfrm>
            <a:prstGeom prst="rect">
              <a:avLst/>
            </a:prstGeom>
            <a:noFill/>
          </p:spPr>
          <p:txBody>
            <a:bodyPr wrap="none" rtlCol="0">
              <a:spAutoFit/>
            </a:bodyPr>
            <a:lstStyle/>
            <a:p>
              <a:pPr>
                <a:buClr>
                  <a:srgbClr val="03C7BE"/>
                </a:buClr>
              </a:pPr>
              <a:r>
                <a:rPr lang="es-MX" sz="1400" spc="-30" dirty="0">
                  <a:solidFill>
                    <a:srgbClr val="01514A"/>
                  </a:solidFill>
                </a:rPr>
                <a:t>Qué es la gestión de redes sociales.</a:t>
              </a:r>
            </a:p>
          </p:txBody>
        </p:sp>
        <p:sp>
          <p:nvSpPr>
            <p:cNvPr id="6" name="Cheurón 5">
              <a:extLst>
                <a:ext uri="{FF2B5EF4-FFF2-40B4-BE49-F238E27FC236}">
                  <a16:creationId xmlns:a16="http://schemas.microsoft.com/office/drawing/2014/main" id="{1C994444-9D56-7B6E-D19A-785E12ECDC20}"/>
                </a:ext>
              </a:extLst>
            </p:cNvPr>
            <p:cNvSpPr/>
            <p:nvPr/>
          </p:nvSpPr>
          <p:spPr>
            <a:xfrm>
              <a:off x="4744435" y="3047072"/>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Conector recto 6">
              <a:extLst>
                <a:ext uri="{FF2B5EF4-FFF2-40B4-BE49-F238E27FC236}">
                  <a16:creationId xmlns:a16="http://schemas.microsoft.com/office/drawing/2014/main" id="{47A51D91-5098-5FA9-D237-58D45287FBDC}"/>
                </a:ext>
              </a:extLst>
            </p:cNvPr>
            <p:cNvCxnSpPr/>
            <p:nvPr/>
          </p:nvCxnSpPr>
          <p:spPr>
            <a:xfrm>
              <a:off x="792162" y="3412007"/>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grpSp>
      <p:grpSp>
        <p:nvGrpSpPr>
          <p:cNvPr id="50" name="Grupo 49">
            <a:extLst>
              <a:ext uri="{FF2B5EF4-FFF2-40B4-BE49-F238E27FC236}">
                <a16:creationId xmlns:a16="http://schemas.microsoft.com/office/drawing/2014/main" id="{D79A1F40-5C84-532E-7BF4-E4A80801BE5B}"/>
              </a:ext>
            </a:extLst>
          </p:cNvPr>
          <p:cNvGrpSpPr/>
          <p:nvPr/>
        </p:nvGrpSpPr>
        <p:grpSpPr>
          <a:xfrm>
            <a:off x="792162" y="3363421"/>
            <a:ext cx="4136596" cy="387393"/>
            <a:chOff x="792162" y="3541636"/>
            <a:chExt cx="4136596" cy="387393"/>
          </a:xfrm>
        </p:grpSpPr>
        <p:sp>
          <p:nvSpPr>
            <p:cNvPr id="9" name="Pentágono 8">
              <a:extLst>
                <a:ext uri="{FF2B5EF4-FFF2-40B4-BE49-F238E27FC236}">
                  <a16:creationId xmlns:a16="http://schemas.microsoft.com/office/drawing/2014/main" id="{03D13E7C-8A79-616D-8602-429F06E8A2FD}"/>
                </a:ext>
              </a:extLst>
            </p:cNvPr>
            <p:cNvSpPr/>
            <p:nvPr/>
          </p:nvSpPr>
          <p:spPr>
            <a:xfrm>
              <a:off x="792163" y="3574980"/>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10" name="CuadroTexto 9">
              <a:extLst>
                <a:ext uri="{FF2B5EF4-FFF2-40B4-BE49-F238E27FC236}">
                  <a16:creationId xmlns:a16="http://schemas.microsoft.com/office/drawing/2014/main" id="{F71C3519-1146-0C84-EE60-BC536BE832D6}"/>
                </a:ext>
              </a:extLst>
            </p:cNvPr>
            <p:cNvSpPr txBox="1"/>
            <p:nvPr/>
          </p:nvSpPr>
          <p:spPr>
            <a:xfrm>
              <a:off x="1177947" y="3541636"/>
              <a:ext cx="1526380" cy="307777"/>
            </a:xfrm>
            <a:prstGeom prst="rect">
              <a:avLst/>
            </a:prstGeom>
            <a:noFill/>
          </p:spPr>
          <p:txBody>
            <a:bodyPr wrap="none" rtlCol="0">
              <a:spAutoFit/>
            </a:bodyPr>
            <a:lstStyle/>
            <a:p>
              <a:pPr>
                <a:buClr>
                  <a:srgbClr val="03C7BE"/>
                </a:buClr>
              </a:pPr>
              <a:r>
                <a:rPr lang="es-MX" sz="1400" spc="-30" dirty="0">
                  <a:solidFill>
                    <a:srgbClr val="01514A"/>
                  </a:solidFill>
                </a:rPr>
                <a:t>Cuál es su objetivo.</a:t>
              </a:r>
            </a:p>
          </p:txBody>
        </p:sp>
        <p:sp>
          <p:nvSpPr>
            <p:cNvPr id="11" name="Cheurón 10">
              <a:extLst>
                <a:ext uri="{FF2B5EF4-FFF2-40B4-BE49-F238E27FC236}">
                  <a16:creationId xmlns:a16="http://schemas.microsoft.com/office/drawing/2014/main" id="{90C3309A-B349-599C-A047-3D6C13EB3F00}"/>
                </a:ext>
              </a:extLst>
            </p:cNvPr>
            <p:cNvSpPr/>
            <p:nvPr/>
          </p:nvSpPr>
          <p:spPr>
            <a:xfrm>
              <a:off x="4744435" y="3574980"/>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Conector recto 11">
              <a:extLst>
                <a:ext uri="{FF2B5EF4-FFF2-40B4-BE49-F238E27FC236}">
                  <a16:creationId xmlns:a16="http://schemas.microsoft.com/office/drawing/2014/main" id="{ECA10703-B6DD-FF33-C410-440479A64058}"/>
                </a:ext>
              </a:extLst>
            </p:cNvPr>
            <p:cNvCxnSpPr/>
            <p:nvPr/>
          </p:nvCxnSpPr>
          <p:spPr>
            <a:xfrm>
              <a:off x="792162" y="3929029"/>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grpSp>
      <p:sp>
        <p:nvSpPr>
          <p:cNvPr id="15" name="CuadroTexto 14">
            <a:extLst>
              <a:ext uri="{FF2B5EF4-FFF2-40B4-BE49-F238E27FC236}">
                <a16:creationId xmlns:a16="http://schemas.microsoft.com/office/drawing/2014/main" id="{71AD1415-0B15-C51C-2936-CD053F1DCBDA}"/>
              </a:ext>
            </a:extLst>
          </p:cNvPr>
          <p:cNvSpPr txBox="1"/>
          <p:nvPr/>
        </p:nvSpPr>
        <p:spPr>
          <a:xfrm>
            <a:off x="1177947" y="3926311"/>
            <a:ext cx="3542212" cy="453842"/>
          </a:xfrm>
          <a:prstGeom prst="rect">
            <a:avLst/>
          </a:prstGeom>
          <a:noFill/>
        </p:spPr>
        <p:txBody>
          <a:bodyPr wrap="square" rtlCol="0">
            <a:spAutoFit/>
          </a:bodyPr>
          <a:lstStyle/>
          <a:p>
            <a:pPr>
              <a:lnSpc>
                <a:spcPts val="1380"/>
              </a:lnSpc>
              <a:buClr>
                <a:srgbClr val="03C7BE"/>
              </a:buClr>
            </a:pPr>
            <a:r>
              <a:rPr lang="es-MX" sz="1400" spc="-30" dirty="0">
                <a:solidFill>
                  <a:srgbClr val="01514A"/>
                </a:solidFill>
              </a:rPr>
              <a:t>Cuál es la importancia de utilizar </a:t>
            </a:r>
            <a:r>
              <a:rPr lang="es-MX" sz="1400" dirty="0">
                <a:solidFill>
                  <a:srgbClr val="01514A"/>
                </a:solidFill>
              </a:rPr>
              <a:t>herramientas para la gestión de redes sociales.</a:t>
            </a:r>
          </a:p>
        </p:txBody>
      </p:sp>
      <p:sp>
        <p:nvSpPr>
          <p:cNvPr id="16" name="Cheurón 15">
            <a:extLst>
              <a:ext uri="{FF2B5EF4-FFF2-40B4-BE49-F238E27FC236}">
                <a16:creationId xmlns:a16="http://schemas.microsoft.com/office/drawing/2014/main" id="{1173162D-5EBC-D91F-3617-5EAB8C125B4C}"/>
              </a:ext>
            </a:extLst>
          </p:cNvPr>
          <p:cNvSpPr/>
          <p:nvPr/>
        </p:nvSpPr>
        <p:spPr>
          <a:xfrm>
            <a:off x="4744435" y="4036448"/>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7" name="Conector recto 16">
            <a:extLst>
              <a:ext uri="{FF2B5EF4-FFF2-40B4-BE49-F238E27FC236}">
                <a16:creationId xmlns:a16="http://schemas.microsoft.com/office/drawing/2014/main" id="{7A37310C-9F6A-1DA0-BC80-A9272774A6CE}"/>
              </a:ext>
            </a:extLst>
          </p:cNvPr>
          <p:cNvCxnSpPr/>
          <p:nvPr/>
        </p:nvCxnSpPr>
        <p:spPr>
          <a:xfrm>
            <a:off x="792162" y="4368725"/>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sp>
        <p:nvSpPr>
          <p:cNvPr id="24" name="Pentágono 23">
            <a:extLst>
              <a:ext uri="{FF2B5EF4-FFF2-40B4-BE49-F238E27FC236}">
                <a16:creationId xmlns:a16="http://schemas.microsoft.com/office/drawing/2014/main" id="{8532A12E-A62C-9A55-B60D-CA569B1F92E8}"/>
              </a:ext>
            </a:extLst>
          </p:cNvPr>
          <p:cNvSpPr/>
          <p:nvPr/>
        </p:nvSpPr>
        <p:spPr>
          <a:xfrm>
            <a:off x="792163" y="4636007"/>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25" name="CuadroTexto 24">
            <a:extLst>
              <a:ext uri="{FF2B5EF4-FFF2-40B4-BE49-F238E27FC236}">
                <a16:creationId xmlns:a16="http://schemas.microsoft.com/office/drawing/2014/main" id="{F55DDDD3-0DF4-5DCC-199E-D8DC8BB0C7E8}"/>
              </a:ext>
            </a:extLst>
          </p:cNvPr>
          <p:cNvSpPr txBox="1"/>
          <p:nvPr/>
        </p:nvSpPr>
        <p:spPr>
          <a:xfrm>
            <a:off x="1177947" y="4565994"/>
            <a:ext cx="3694922" cy="453842"/>
          </a:xfrm>
          <a:prstGeom prst="rect">
            <a:avLst/>
          </a:prstGeom>
          <a:noFill/>
        </p:spPr>
        <p:txBody>
          <a:bodyPr wrap="none" rtlCol="0">
            <a:spAutoFit/>
          </a:bodyPr>
          <a:lstStyle/>
          <a:p>
            <a:pPr>
              <a:lnSpc>
                <a:spcPts val="1380"/>
              </a:lnSpc>
              <a:buClr>
                <a:srgbClr val="03C7BE"/>
              </a:buClr>
            </a:pPr>
            <a:r>
              <a:rPr lang="es-MX" sz="1400" spc="-30" dirty="0">
                <a:solidFill>
                  <a:srgbClr val="01514A"/>
                </a:solidFill>
              </a:rPr>
              <a:t>Cómo ayuda la gestión de redes sociales a la </a:t>
            </a:r>
          </a:p>
          <a:p>
            <a:pPr>
              <a:lnSpc>
                <a:spcPts val="1380"/>
              </a:lnSpc>
              <a:buClr>
                <a:srgbClr val="03C7BE"/>
              </a:buClr>
            </a:pPr>
            <a:r>
              <a:rPr lang="es-MX" sz="1400" spc="-30" dirty="0">
                <a:solidFill>
                  <a:srgbClr val="01514A"/>
                </a:solidFill>
              </a:rPr>
              <a:t>estrategia global de mercadotecnia de una marca.</a:t>
            </a:r>
          </a:p>
        </p:txBody>
      </p:sp>
      <p:sp>
        <p:nvSpPr>
          <p:cNvPr id="26" name="Cheurón 25">
            <a:extLst>
              <a:ext uri="{FF2B5EF4-FFF2-40B4-BE49-F238E27FC236}">
                <a16:creationId xmlns:a16="http://schemas.microsoft.com/office/drawing/2014/main" id="{0680AAE0-93AA-E091-6748-780DD7F2BF52}"/>
              </a:ext>
            </a:extLst>
          </p:cNvPr>
          <p:cNvSpPr/>
          <p:nvPr/>
        </p:nvSpPr>
        <p:spPr>
          <a:xfrm>
            <a:off x="4744435" y="4663717"/>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7" name="Conector recto 26">
            <a:extLst>
              <a:ext uri="{FF2B5EF4-FFF2-40B4-BE49-F238E27FC236}">
                <a16:creationId xmlns:a16="http://schemas.microsoft.com/office/drawing/2014/main" id="{61A3E260-3FAA-9987-5C7E-69A7F6155718}"/>
              </a:ext>
            </a:extLst>
          </p:cNvPr>
          <p:cNvCxnSpPr/>
          <p:nvPr/>
        </p:nvCxnSpPr>
        <p:spPr>
          <a:xfrm>
            <a:off x="792162" y="4995994"/>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sp>
        <p:nvSpPr>
          <p:cNvPr id="34" name="Pentágono 33">
            <a:extLst>
              <a:ext uri="{FF2B5EF4-FFF2-40B4-BE49-F238E27FC236}">
                <a16:creationId xmlns:a16="http://schemas.microsoft.com/office/drawing/2014/main" id="{B033CAE1-0515-D48F-A6DA-7D0F127B43BD}"/>
              </a:ext>
            </a:extLst>
          </p:cNvPr>
          <p:cNvSpPr/>
          <p:nvPr/>
        </p:nvSpPr>
        <p:spPr>
          <a:xfrm>
            <a:off x="792163" y="5934527"/>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35" name="CuadroTexto 34">
            <a:extLst>
              <a:ext uri="{FF2B5EF4-FFF2-40B4-BE49-F238E27FC236}">
                <a16:creationId xmlns:a16="http://schemas.microsoft.com/office/drawing/2014/main" id="{7B17F744-60CD-153E-C1E3-0EA2D70013FA}"/>
              </a:ext>
            </a:extLst>
          </p:cNvPr>
          <p:cNvSpPr txBox="1"/>
          <p:nvPr/>
        </p:nvSpPr>
        <p:spPr>
          <a:xfrm>
            <a:off x="1177947" y="5836528"/>
            <a:ext cx="3666388" cy="453842"/>
          </a:xfrm>
          <a:prstGeom prst="rect">
            <a:avLst/>
          </a:prstGeom>
          <a:noFill/>
        </p:spPr>
        <p:txBody>
          <a:bodyPr wrap="none" rtlCol="0">
            <a:spAutoFit/>
          </a:bodyPr>
          <a:lstStyle/>
          <a:p>
            <a:pPr>
              <a:lnSpc>
                <a:spcPts val="1380"/>
              </a:lnSpc>
              <a:buClr>
                <a:srgbClr val="03C7BE"/>
              </a:buClr>
            </a:pPr>
            <a:r>
              <a:rPr lang="es-MX" sz="1400" spc="-30" dirty="0">
                <a:solidFill>
                  <a:srgbClr val="01514A"/>
                </a:solidFill>
              </a:rPr>
              <a:t>Cuáles son los pasos (etapas) para realizar una </a:t>
            </a:r>
          </a:p>
          <a:p>
            <a:pPr>
              <a:lnSpc>
                <a:spcPts val="1380"/>
              </a:lnSpc>
              <a:buClr>
                <a:srgbClr val="03C7BE"/>
              </a:buClr>
            </a:pPr>
            <a:r>
              <a:rPr lang="es-MX" sz="1400" spc="-30" dirty="0">
                <a:solidFill>
                  <a:srgbClr val="01514A"/>
                </a:solidFill>
              </a:rPr>
              <a:t>gestión de redes sociales exitosa, para una marca.</a:t>
            </a:r>
            <a:endParaRPr lang="es-MX" sz="1400" dirty="0">
              <a:solidFill>
                <a:srgbClr val="01514A"/>
              </a:solidFill>
            </a:endParaRPr>
          </a:p>
        </p:txBody>
      </p:sp>
      <p:sp>
        <p:nvSpPr>
          <p:cNvPr id="36" name="Cheurón 35">
            <a:extLst>
              <a:ext uri="{FF2B5EF4-FFF2-40B4-BE49-F238E27FC236}">
                <a16:creationId xmlns:a16="http://schemas.microsoft.com/office/drawing/2014/main" id="{072A36DD-51B6-D40C-488B-A3899040773D}"/>
              </a:ext>
            </a:extLst>
          </p:cNvPr>
          <p:cNvSpPr/>
          <p:nvPr/>
        </p:nvSpPr>
        <p:spPr>
          <a:xfrm>
            <a:off x="4744435" y="5962237"/>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37" name="Conector recto 36">
            <a:extLst>
              <a:ext uri="{FF2B5EF4-FFF2-40B4-BE49-F238E27FC236}">
                <a16:creationId xmlns:a16="http://schemas.microsoft.com/office/drawing/2014/main" id="{8F8DDF57-DE27-C49E-3D27-483F4F8EB141}"/>
              </a:ext>
            </a:extLst>
          </p:cNvPr>
          <p:cNvCxnSpPr/>
          <p:nvPr/>
        </p:nvCxnSpPr>
        <p:spPr>
          <a:xfrm>
            <a:off x="792162" y="6294514"/>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sp>
        <p:nvSpPr>
          <p:cNvPr id="29" name="Pentágono 28">
            <a:extLst>
              <a:ext uri="{FF2B5EF4-FFF2-40B4-BE49-F238E27FC236}">
                <a16:creationId xmlns:a16="http://schemas.microsoft.com/office/drawing/2014/main" id="{F47CCC00-DC11-98A7-3C05-58A38058CE30}"/>
              </a:ext>
            </a:extLst>
          </p:cNvPr>
          <p:cNvSpPr/>
          <p:nvPr/>
        </p:nvSpPr>
        <p:spPr>
          <a:xfrm>
            <a:off x="792163" y="5279271"/>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31" name="Cheurón 30">
            <a:extLst>
              <a:ext uri="{FF2B5EF4-FFF2-40B4-BE49-F238E27FC236}">
                <a16:creationId xmlns:a16="http://schemas.microsoft.com/office/drawing/2014/main" id="{4D061D56-08C8-A60E-BCE5-67203D9F6851}"/>
              </a:ext>
            </a:extLst>
          </p:cNvPr>
          <p:cNvSpPr/>
          <p:nvPr/>
        </p:nvSpPr>
        <p:spPr>
          <a:xfrm>
            <a:off x="4744435" y="5306981"/>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32" name="Conector recto 31">
            <a:extLst>
              <a:ext uri="{FF2B5EF4-FFF2-40B4-BE49-F238E27FC236}">
                <a16:creationId xmlns:a16="http://schemas.microsoft.com/office/drawing/2014/main" id="{3E2A123C-341E-EE76-D8EA-E5E67B2D571C}"/>
              </a:ext>
            </a:extLst>
          </p:cNvPr>
          <p:cNvCxnSpPr/>
          <p:nvPr/>
        </p:nvCxnSpPr>
        <p:spPr>
          <a:xfrm>
            <a:off x="792162" y="5639258"/>
            <a:ext cx="3961405"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sp>
        <p:nvSpPr>
          <p:cNvPr id="39" name="CuadroTexto 38">
            <a:extLst>
              <a:ext uri="{FF2B5EF4-FFF2-40B4-BE49-F238E27FC236}">
                <a16:creationId xmlns:a16="http://schemas.microsoft.com/office/drawing/2014/main" id="{E6C12BD2-9EB1-AC21-08FD-1336FC7A3AC3}"/>
              </a:ext>
            </a:extLst>
          </p:cNvPr>
          <p:cNvSpPr txBox="1"/>
          <p:nvPr/>
        </p:nvSpPr>
        <p:spPr>
          <a:xfrm>
            <a:off x="1177947" y="5193263"/>
            <a:ext cx="2851422" cy="453842"/>
          </a:xfrm>
          <a:prstGeom prst="rect">
            <a:avLst/>
          </a:prstGeom>
          <a:noFill/>
        </p:spPr>
        <p:txBody>
          <a:bodyPr wrap="none" rtlCol="0">
            <a:spAutoFit/>
          </a:bodyPr>
          <a:lstStyle/>
          <a:p>
            <a:pPr>
              <a:lnSpc>
                <a:spcPts val="1380"/>
              </a:lnSpc>
              <a:buClr>
                <a:srgbClr val="03C7BE"/>
              </a:buClr>
            </a:pPr>
            <a:r>
              <a:rPr lang="es-MX" sz="1400" spc="-30" dirty="0">
                <a:solidFill>
                  <a:srgbClr val="01514A"/>
                </a:solidFill>
              </a:rPr>
              <a:t>Qué herramientas son las más usadas </a:t>
            </a:r>
          </a:p>
          <a:p>
            <a:pPr>
              <a:lnSpc>
                <a:spcPts val="1380"/>
              </a:lnSpc>
              <a:buClr>
                <a:srgbClr val="03C7BE"/>
              </a:buClr>
            </a:pPr>
            <a:r>
              <a:rPr lang="es-MX" sz="1400" spc="-30" dirty="0">
                <a:solidFill>
                  <a:srgbClr val="01514A"/>
                </a:solidFill>
              </a:rPr>
              <a:t>(menciona y explica al menos dos).</a:t>
            </a:r>
          </a:p>
        </p:txBody>
      </p:sp>
      <p:pic>
        <p:nvPicPr>
          <p:cNvPr id="57" name="Gráfico 56">
            <a:extLst>
              <a:ext uri="{FF2B5EF4-FFF2-40B4-BE49-F238E27FC236}">
                <a16:creationId xmlns:a16="http://schemas.microsoft.com/office/drawing/2014/main" id="{E348DFB4-0334-F647-6419-0F250163C5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783" y="2908574"/>
            <a:ext cx="165900" cy="193200"/>
          </a:xfrm>
          <a:prstGeom prst="rect">
            <a:avLst/>
          </a:prstGeom>
        </p:spPr>
      </p:pic>
      <p:pic>
        <p:nvPicPr>
          <p:cNvPr id="65" name="Gráfico 64">
            <a:extLst>
              <a:ext uri="{FF2B5EF4-FFF2-40B4-BE49-F238E27FC236}">
                <a16:creationId xmlns:a16="http://schemas.microsoft.com/office/drawing/2014/main" id="{9AC2C736-7CDC-AD31-949D-D010D26EF8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783" y="3430771"/>
            <a:ext cx="165900" cy="193200"/>
          </a:xfrm>
          <a:prstGeom prst="rect">
            <a:avLst/>
          </a:prstGeom>
        </p:spPr>
      </p:pic>
      <p:grpSp>
        <p:nvGrpSpPr>
          <p:cNvPr id="77" name="Grupo 76">
            <a:extLst>
              <a:ext uri="{FF2B5EF4-FFF2-40B4-BE49-F238E27FC236}">
                <a16:creationId xmlns:a16="http://schemas.microsoft.com/office/drawing/2014/main" id="{523217DF-890C-4DF2-471F-E4CCB1728040}"/>
              </a:ext>
            </a:extLst>
          </p:cNvPr>
          <p:cNvGrpSpPr/>
          <p:nvPr/>
        </p:nvGrpSpPr>
        <p:grpSpPr>
          <a:xfrm>
            <a:off x="792163" y="4008738"/>
            <a:ext cx="329090" cy="276484"/>
            <a:chOff x="792163" y="4036448"/>
            <a:chExt cx="329090" cy="276484"/>
          </a:xfrm>
        </p:grpSpPr>
        <p:sp>
          <p:nvSpPr>
            <p:cNvPr id="14" name="Pentágono 13">
              <a:extLst>
                <a:ext uri="{FF2B5EF4-FFF2-40B4-BE49-F238E27FC236}">
                  <a16:creationId xmlns:a16="http://schemas.microsoft.com/office/drawing/2014/main" id="{182988F8-1E41-2CAD-EFBC-3879A0D358BF}"/>
                </a:ext>
              </a:extLst>
            </p:cNvPr>
            <p:cNvSpPr/>
            <p:nvPr/>
          </p:nvSpPr>
          <p:spPr>
            <a:xfrm>
              <a:off x="792163" y="4036448"/>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72" name="Gráfico 71">
              <a:extLst>
                <a:ext uri="{FF2B5EF4-FFF2-40B4-BE49-F238E27FC236}">
                  <a16:creationId xmlns:a16="http://schemas.microsoft.com/office/drawing/2014/main" id="{23F04E7F-03B7-9DC8-CB63-9CCBA4F7A9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4102" y="4071119"/>
              <a:ext cx="165900" cy="193200"/>
            </a:xfrm>
            <a:prstGeom prst="rect">
              <a:avLst/>
            </a:prstGeom>
          </p:spPr>
        </p:pic>
      </p:grpSp>
      <p:pic>
        <p:nvPicPr>
          <p:cNvPr id="73" name="Gráfico 72">
            <a:extLst>
              <a:ext uri="{FF2B5EF4-FFF2-40B4-BE49-F238E27FC236}">
                <a16:creationId xmlns:a16="http://schemas.microsoft.com/office/drawing/2014/main" id="{82C327D9-CBF1-4040-C175-0310248DE5F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782" y="4681284"/>
            <a:ext cx="165900" cy="193200"/>
          </a:xfrm>
          <a:prstGeom prst="rect">
            <a:avLst/>
          </a:prstGeom>
        </p:spPr>
      </p:pic>
      <p:pic>
        <p:nvPicPr>
          <p:cNvPr id="74" name="Gráfico 73">
            <a:extLst>
              <a:ext uri="{FF2B5EF4-FFF2-40B4-BE49-F238E27FC236}">
                <a16:creationId xmlns:a16="http://schemas.microsoft.com/office/drawing/2014/main" id="{EC3CA96B-F62E-9D78-29B1-F3437A3EE2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0782" y="5317100"/>
            <a:ext cx="165900" cy="193200"/>
          </a:xfrm>
          <a:prstGeom prst="rect">
            <a:avLst/>
          </a:prstGeom>
        </p:spPr>
      </p:pic>
      <p:pic>
        <p:nvPicPr>
          <p:cNvPr id="75" name="Gráfico 74">
            <a:extLst>
              <a:ext uri="{FF2B5EF4-FFF2-40B4-BE49-F238E27FC236}">
                <a16:creationId xmlns:a16="http://schemas.microsoft.com/office/drawing/2014/main" id="{7C9446E0-AA23-2445-E0F3-146EDC2F3D3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1645" y="5975994"/>
            <a:ext cx="165900" cy="193200"/>
          </a:xfrm>
          <a:prstGeom prst="rect">
            <a:avLst/>
          </a:prstGeom>
        </p:spPr>
      </p:pic>
    </p:spTree>
    <p:extLst>
      <p:ext uri="{BB962C8B-B14F-4D97-AF65-F5344CB8AC3E}">
        <p14:creationId xmlns:p14="http://schemas.microsoft.com/office/powerpoint/2010/main" val="15204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28</a:t>
            </a:r>
            <a:endParaRPr lang="es-MX" sz="2000" dirty="0">
              <a:solidFill>
                <a:srgbClr val="03C7BE"/>
              </a:solidFill>
              <a:latin typeface="+mj-lt"/>
            </a:endParaRPr>
          </a:p>
          <a:p>
            <a:pPr algn="ctr"/>
            <a:r>
              <a:rPr lang="es-MX" sz="2000" dirty="0">
                <a:solidFill>
                  <a:srgbClr val="03C7BE"/>
                </a:solidFill>
                <a:latin typeface="+mj-lt"/>
              </a:rPr>
              <a:t>Conceptualización de una marca</a:t>
            </a:r>
          </a:p>
        </p:txBody>
      </p:sp>
      <p:sp>
        <p:nvSpPr>
          <p:cNvPr id="2" name="CuadroTexto 1">
            <a:extLst>
              <a:ext uri="{FF2B5EF4-FFF2-40B4-BE49-F238E27FC236}">
                <a16:creationId xmlns:a16="http://schemas.microsoft.com/office/drawing/2014/main" id="{1AECE303-6561-51D7-EF5A-01FE0CA734F1}"/>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11</a:t>
            </a:r>
          </a:p>
        </p:txBody>
      </p:sp>
    </p:spTree>
    <p:extLst>
      <p:ext uri="{BB962C8B-B14F-4D97-AF65-F5344CB8AC3E}">
        <p14:creationId xmlns:p14="http://schemas.microsoft.com/office/powerpoint/2010/main" val="4163665267"/>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4248</TotalTime>
  <Words>1540</Words>
  <Application>Microsoft Macintosh PowerPoint</Application>
  <PresentationFormat>Presentación en pantalla (4:3)</PresentationFormat>
  <Paragraphs>98</Paragraphs>
  <Slides>16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16</vt:i4>
      </vt:variant>
    </vt:vector>
  </HeadingPairs>
  <TitlesOfParts>
    <vt:vector size="20" baseType="lpstr">
      <vt:lpstr>Corbel</vt:lpstr>
      <vt:lpstr>Open Sans</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68</cp:revision>
  <dcterms:created xsi:type="dcterms:W3CDTF">2022-12-21T17:15:58Z</dcterms:created>
  <dcterms:modified xsi:type="dcterms:W3CDTF">2023-10-24T16:14:27Z</dcterms:modified>
</cp:coreProperties>
</file>