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262" r:id="rId6"/>
    <p:sldId id="270" r:id="rId7"/>
    <p:sldId id="271" r:id="rId8"/>
    <p:sldId id="266" r:id="rId9"/>
    <p:sldId id="269" r:id="rId10"/>
    <p:sldId id="272" r:id="rId11"/>
    <p:sldId id="273" r:id="rId12"/>
    <p:sldId id="263" r:id="rId13"/>
    <p:sldId id="274" r:id="rId14"/>
    <p:sldId id="275" r:id="rId15"/>
    <p:sldId id="276" r:id="rId16"/>
    <p:sldId id="277" r:id="rId17"/>
    <p:sldId id="278" r:id="rId18"/>
    <p:sldId id="279" r:id="rId19"/>
    <p:sldId id="280" r:id="rId20"/>
    <p:sldId id="281" r:id="rId21"/>
    <p:sldId id="268" r:id="rId22"/>
    <p:sldId id="265" r:id="rId23"/>
  </p:sldIdLst>
  <p:sldSz cx="9144000" cy="6858000" type="screen4x3"/>
  <p:notesSz cx="6858000" cy="9144000"/>
  <p:embeddedFontLst>
    <p:embeddedFont>
      <p:font typeface="Corbel" panose="020B0503020204020204" pitchFamily="34" charset="0"/>
      <p:regular r:id="rId24"/>
      <p:bold r:id="rId25"/>
      <p:italic r:id="rId26"/>
      <p:boldItalic r:id="rId27"/>
    </p:embeddedFont>
    <p:embeddedFont>
      <p:font typeface="Open Sans" panose="020B0606030504020204" pitchFamily="34" charset="0"/>
      <p:regular r:id="rId28"/>
      <p:bold r:id="rId29"/>
      <p:italic r:id="rId3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userDrawn="1">
          <p15:clr>
            <a:srgbClr val="A4A3A4"/>
          </p15:clr>
        </p15:guide>
        <p15:guide id="3" pos="499" userDrawn="1">
          <p15:clr>
            <a:srgbClr val="A4A3A4"/>
          </p15:clr>
        </p15:guide>
        <p15:guide id="4" pos="5261" userDrawn="1">
          <p15:clr>
            <a:srgbClr val="A4A3A4"/>
          </p15:clr>
        </p15:guide>
        <p15:guide id="5" orient="horz" pos="9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14A"/>
    <a:srgbClr val="03C7BE"/>
    <a:srgbClr val="005D85"/>
    <a:srgbClr val="A1DCDC"/>
    <a:srgbClr val="D6FFFD"/>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884C7E-969D-4BBC-8FAC-6EB9E1F565CE}" v="28" dt="2023-10-21T00:09:03.74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8"/>
    <p:restoredTop sz="95536"/>
  </p:normalViewPr>
  <p:slideViewPr>
    <p:cSldViewPr snapToGrid="0" showGuides="1">
      <p:cViewPr>
        <p:scale>
          <a:sx n="98" d="100"/>
          <a:sy n="98" d="100"/>
        </p:scale>
        <p:origin x="2056" y="160"/>
      </p:cViewPr>
      <p:guideLst>
        <p:guide orient="horz" pos="2205"/>
        <p:guide pos="2880"/>
        <p:guide pos="499"/>
        <p:guide pos="5261"/>
        <p:guide orient="horz" pos="9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5.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9E884C7E-969D-4BBC-8FAC-6EB9E1F565CE}"/>
    <pc:docChg chg="undo redo custSel addSld delSld modSld sldOrd">
      <pc:chgData name="GABRIELA AQUINO CARDENAS" userId="6e002ff6-500f-46fc-af4c-3b420fa6dd0c" providerId="ADAL" clId="{9E884C7E-969D-4BBC-8FAC-6EB9E1F565CE}" dt="2023-10-21T00:09:11.358" v="1602" actId="3626"/>
      <pc:docMkLst>
        <pc:docMk/>
      </pc:docMkLst>
      <pc:sldChg chg="modSp mod">
        <pc:chgData name="GABRIELA AQUINO CARDENAS" userId="6e002ff6-500f-46fc-af4c-3b420fa6dd0c" providerId="ADAL" clId="{9E884C7E-969D-4BBC-8FAC-6EB9E1F565CE}" dt="2023-10-20T22:26:15.558" v="11" actId="20577"/>
        <pc:sldMkLst>
          <pc:docMk/>
          <pc:sldMk cId="1706365153" sldId="257"/>
        </pc:sldMkLst>
        <pc:spChg chg="mod">
          <ac:chgData name="GABRIELA AQUINO CARDENAS" userId="6e002ff6-500f-46fc-af4c-3b420fa6dd0c" providerId="ADAL" clId="{9E884C7E-969D-4BBC-8FAC-6EB9E1F565CE}" dt="2023-10-20T22:26:15.558" v="11" actId="20577"/>
          <ac:spMkLst>
            <pc:docMk/>
            <pc:sldMk cId="1706365153" sldId="257"/>
            <ac:spMk id="4" creationId="{34FF8721-8B8A-DE7C-A373-3FB9BBBE6F63}"/>
          </ac:spMkLst>
        </pc:spChg>
      </pc:sldChg>
      <pc:sldChg chg="modSp mod">
        <pc:chgData name="GABRIELA AQUINO CARDENAS" userId="6e002ff6-500f-46fc-af4c-3b420fa6dd0c" providerId="ADAL" clId="{9E884C7E-969D-4BBC-8FAC-6EB9E1F565CE}" dt="2023-10-20T22:28:43.073" v="35" actId="20577"/>
        <pc:sldMkLst>
          <pc:docMk/>
          <pc:sldMk cId="1759728231" sldId="259"/>
        </pc:sldMkLst>
        <pc:spChg chg="mod">
          <ac:chgData name="GABRIELA AQUINO CARDENAS" userId="6e002ff6-500f-46fc-af4c-3b420fa6dd0c" providerId="ADAL" clId="{9E884C7E-969D-4BBC-8FAC-6EB9E1F565CE}" dt="2023-10-20T22:28:43.073" v="35" actId="20577"/>
          <ac:spMkLst>
            <pc:docMk/>
            <pc:sldMk cId="1759728231" sldId="259"/>
            <ac:spMk id="2" creationId="{B9BF964E-23EF-E933-2D3F-8D66D432B0E6}"/>
          </ac:spMkLst>
        </pc:spChg>
        <pc:picChg chg="mod">
          <ac:chgData name="GABRIELA AQUINO CARDENAS" userId="6e002ff6-500f-46fc-af4c-3b420fa6dd0c" providerId="ADAL" clId="{9E884C7E-969D-4BBC-8FAC-6EB9E1F565CE}" dt="2023-10-20T22:28:37.392" v="34"/>
          <ac:picMkLst>
            <pc:docMk/>
            <pc:sldMk cId="1759728231" sldId="259"/>
            <ac:picMk id="4" creationId="{A87D3733-3C9B-2CAB-F567-63908501E8C0}"/>
          </ac:picMkLst>
        </pc:picChg>
      </pc:sldChg>
      <pc:sldChg chg="addSp delSp modSp">
        <pc:chgData name="GABRIELA AQUINO CARDENAS" userId="6e002ff6-500f-46fc-af4c-3b420fa6dd0c" providerId="ADAL" clId="{9E884C7E-969D-4BBC-8FAC-6EB9E1F565CE}" dt="2023-10-20T22:36:38.435" v="164"/>
        <pc:sldMkLst>
          <pc:docMk/>
          <pc:sldMk cId="2094374663" sldId="260"/>
        </pc:sldMkLst>
        <pc:spChg chg="add del mod">
          <ac:chgData name="GABRIELA AQUINO CARDENAS" userId="6e002ff6-500f-46fc-af4c-3b420fa6dd0c" providerId="ADAL" clId="{9E884C7E-969D-4BBC-8FAC-6EB9E1F565CE}" dt="2023-10-20T22:36:38.435" v="164"/>
          <ac:spMkLst>
            <pc:docMk/>
            <pc:sldMk cId="2094374663" sldId="260"/>
            <ac:spMk id="3" creationId="{34940473-8581-E1CB-CC5F-1944C4DCE41C}"/>
          </ac:spMkLst>
        </pc:spChg>
      </pc:sldChg>
      <pc:sldChg chg="addSp modSp mod">
        <pc:chgData name="GABRIELA AQUINO CARDENAS" userId="6e002ff6-500f-46fc-af4c-3b420fa6dd0c" providerId="ADAL" clId="{9E884C7E-969D-4BBC-8FAC-6EB9E1F565CE}" dt="2023-10-20T22:37:47.988" v="187" actId="20577"/>
        <pc:sldMkLst>
          <pc:docMk/>
          <pc:sldMk cId="2215364073" sldId="262"/>
        </pc:sldMkLst>
        <pc:spChg chg="mod">
          <ac:chgData name="GABRIELA AQUINO CARDENAS" userId="6e002ff6-500f-46fc-af4c-3b420fa6dd0c" providerId="ADAL" clId="{9E884C7E-969D-4BBC-8FAC-6EB9E1F565CE}" dt="2023-10-20T22:37:47.988" v="187" actId="20577"/>
          <ac:spMkLst>
            <pc:docMk/>
            <pc:sldMk cId="2215364073" sldId="262"/>
            <ac:spMk id="2" creationId="{295A20F9-B37D-D5FA-CC29-77B977BEB5DC}"/>
          </ac:spMkLst>
        </pc:spChg>
        <pc:spChg chg="add mod">
          <ac:chgData name="GABRIELA AQUINO CARDENAS" userId="6e002ff6-500f-46fc-af4c-3b420fa6dd0c" providerId="ADAL" clId="{9E884C7E-969D-4BBC-8FAC-6EB9E1F565CE}" dt="2023-10-20T22:36:46.040" v="168" actId="20577"/>
          <ac:spMkLst>
            <pc:docMk/>
            <pc:sldMk cId="2215364073" sldId="262"/>
            <ac:spMk id="3" creationId="{9461DBB5-7069-EBFF-8E9D-9E032767CF5D}"/>
          </ac:spMkLst>
        </pc:spChg>
      </pc:sldChg>
      <pc:sldChg chg="addSp modSp mod">
        <pc:chgData name="GABRIELA AQUINO CARDENAS" userId="6e002ff6-500f-46fc-af4c-3b420fa6dd0c" providerId="ADAL" clId="{9E884C7E-969D-4BBC-8FAC-6EB9E1F565CE}" dt="2023-10-21T00:00:48.451" v="1541" actId="114"/>
        <pc:sldMkLst>
          <pc:docMk/>
          <pc:sldMk cId="100433047" sldId="263"/>
        </pc:sldMkLst>
        <pc:spChg chg="mod">
          <ac:chgData name="GABRIELA AQUINO CARDENAS" userId="6e002ff6-500f-46fc-af4c-3b420fa6dd0c" providerId="ADAL" clId="{9E884C7E-969D-4BBC-8FAC-6EB9E1F565CE}" dt="2023-10-21T00:00:48.451" v="1541" actId="114"/>
          <ac:spMkLst>
            <pc:docMk/>
            <pc:sldMk cId="100433047" sldId="263"/>
            <ac:spMk id="2" creationId="{295A20F9-B37D-D5FA-CC29-77B977BEB5DC}"/>
          </ac:spMkLst>
        </pc:spChg>
        <pc:spChg chg="add mod">
          <ac:chgData name="GABRIELA AQUINO CARDENAS" userId="6e002ff6-500f-46fc-af4c-3b420fa6dd0c" providerId="ADAL" clId="{9E884C7E-969D-4BBC-8FAC-6EB9E1F565CE}" dt="2023-10-20T22:59:46.266" v="689" actId="20577"/>
          <ac:spMkLst>
            <pc:docMk/>
            <pc:sldMk cId="100433047" sldId="263"/>
            <ac:spMk id="3" creationId="{225D4F0D-659D-93B6-CCFD-5D0A09D2BE5F}"/>
          </ac:spMkLst>
        </pc:spChg>
      </pc:sldChg>
      <pc:sldChg chg="modSp mod">
        <pc:chgData name="GABRIELA AQUINO CARDENAS" userId="6e002ff6-500f-46fc-af4c-3b420fa6dd0c" providerId="ADAL" clId="{9E884C7E-969D-4BBC-8FAC-6EB9E1F565CE}" dt="2023-10-21T00:09:11.358" v="1602" actId="3626"/>
        <pc:sldMkLst>
          <pc:docMk/>
          <pc:sldMk cId="646947356" sldId="265"/>
        </pc:sldMkLst>
        <pc:spChg chg="mod">
          <ac:chgData name="GABRIELA AQUINO CARDENAS" userId="6e002ff6-500f-46fc-af4c-3b420fa6dd0c" providerId="ADAL" clId="{9E884C7E-969D-4BBC-8FAC-6EB9E1F565CE}" dt="2023-10-21T00:09:11.358" v="1602" actId="3626"/>
          <ac:spMkLst>
            <pc:docMk/>
            <pc:sldMk cId="646947356" sldId="265"/>
            <ac:spMk id="2" creationId="{D305A7A0-1BBA-1CE5-3ED2-164739C6DF54}"/>
          </ac:spMkLst>
        </pc:spChg>
      </pc:sldChg>
      <pc:sldChg chg="ord">
        <pc:chgData name="GABRIELA AQUINO CARDENAS" userId="6e002ff6-500f-46fc-af4c-3b420fa6dd0c" providerId="ADAL" clId="{9E884C7E-969D-4BBC-8FAC-6EB9E1F565CE}" dt="2023-10-20T22:45:14.800" v="425"/>
        <pc:sldMkLst>
          <pc:docMk/>
          <pc:sldMk cId="152044138" sldId="266"/>
        </pc:sldMkLst>
      </pc:sldChg>
      <pc:sldChg chg="addSp modSp mod">
        <pc:chgData name="GABRIELA AQUINO CARDENAS" userId="6e002ff6-500f-46fc-af4c-3b420fa6dd0c" providerId="ADAL" clId="{9E884C7E-969D-4BBC-8FAC-6EB9E1F565CE}" dt="2023-10-20T23:58:01.647" v="1535" actId="20577"/>
        <pc:sldMkLst>
          <pc:docMk/>
          <pc:sldMk cId="404351710" sldId="268"/>
        </pc:sldMkLst>
        <pc:spChg chg="mod">
          <ac:chgData name="GABRIELA AQUINO CARDENAS" userId="6e002ff6-500f-46fc-af4c-3b420fa6dd0c" providerId="ADAL" clId="{9E884C7E-969D-4BBC-8FAC-6EB9E1F565CE}" dt="2023-10-20T23:58:01.647" v="1535" actId="20577"/>
          <ac:spMkLst>
            <pc:docMk/>
            <pc:sldMk cId="404351710" sldId="268"/>
            <ac:spMk id="3" creationId="{6A69173D-65B6-CDF6-A1E6-BBFA7173D1B1}"/>
          </ac:spMkLst>
        </pc:spChg>
        <pc:spChg chg="add mod">
          <ac:chgData name="GABRIELA AQUINO CARDENAS" userId="6e002ff6-500f-46fc-af4c-3b420fa6dd0c" providerId="ADAL" clId="{9E884C7E-969D-4BBC-8FAC-6EB9E1F565CE}" dt="2023-10-20T23:56:21.759" v="1459" actId="20577"/>
          <ac:spMkLst>
            <pc:docMk/>
            <pc:sldMk cId="404351710" sldId="268"/>
            <ac:spMk id="4" creationId="{D29F4B21-ABC6-C928-CCF5-D718D2480448}"/>
          </ac:spMkLst>
        </pc:spChg>
      </pc:sldChg>
      <pc:sldChg chg="modSp add mod">
        <pc:chgData name="GABRIELA AQUINO CARDENAS" userId="6e002ff6-500f-46fc-af4c-3b420fa6dd0c" providerId="ADAL" clId="{9E884C7E-969D-4BBC-8FAC-6EB9E1F565CE}" dt="2023-10-20T22:31:18.424" v="78" actId="20577"/>
        <pc:sldMkLst>
          <pc:docMk/>
          <pc:sldMk cId="2233990642" sldId="269"/>
        </pc:sldMkLst>
        <pc:spChg chg="mod">
          <ac:chgData name="GABRIELA AQUINO CARDENAS" userId="6e002ff6-500f-46fc-af4c-3b420fa6dd0c" providerId="ADAL" clId="{9E884C7E-969D-4BBC-8FAC-6EB9E1F565CE}" dt="2023-10-20T22:31:18.424" v="78" actId="20577"/>
          <ac:spMkLst>
            <pc:docMk/>
            <pc:sldMk cId="2233990642" sldId="269"/>
            <ac:spMk id="4" creationId="{34FF8721-8B8A-DE7C-A373-3FB9BBBE6F63}"/>
          </ac:spMkLst>
        </pc:spChg>
      </pc:sldChg>
      <pc:sldChg chg="addSp modSp add mod">
        <pc:chgData name="GABRIELA AQUINO CARDENAS" userId="6e002ff6-500f-46fc-af4c-3b420fa6dd0c" providerId="ADAL" clId="{9E884C7E-969D-4BBC-8FAC-6EB9E1F565CE}" dt="2023-10-20T22:42:40.989" v="372" actId="1076"/>
        <pc:sldMkLst>
          <pc:docMk/>
          <pc:sldMk cId="3713000273" sldId="270"/>
        </pc:sldMkLst>
        <pc:spChg chg="mod">
          <ac:chgData name="GABRIELA AQUINO CARDENAS" userId="6e002ff6-500f-46fc-af4c-3b420fa6dd0c" providerId="ADAL" clId="{9E884C7E-969D-4BBC-8FAC-6EB9E1F565CE}" dt="2023-10-20T22:42:40.989" v="372" actId="1076"/>
          <ac:spMkLst>
            <pc:docMk/>
            <pc:sldMk cId="3713000273" sldId="270"/>
            <ac:spMk id="2" creationId="{295A20F9-B37D-D5FA-CC29-77B977BEB5DC}"/>
          </ac:spMkLst>
        </pc:spChg>
        <pc:spChg chg="add mod">
          <ac:chgData name="GABRIELA AQUINO CARDENAS" userId="6e002ff6-500f-46fc-af4c-3b420fa6dd0c" providerId="ADAL" clId="{9E884C7E-969D-4BBC-8FAC-6EB9E1F565CE}" dt="2023-10-20T22:42:40.989" v="372" actId="1076"/>
          <ac:spMkLst>
            <pc:docMk/>
            <pc:sldMk cId="3713000273" sldId="270"/>
            <ac:spMk id="3" creationId="{EBA6D8E5-C9A0-D7A9-BF74-DC2BC3F01B89}"/>
          </ac:spMkLst>
        </pc:spChg>
      </pc:sldChg>
      <pc:sldChg chg="modSp add mod">
        <pc:chgData name="GABRIELA AQUINO CARDENAS" userId="6e002ff6-500f-46fc-af4c-3b420fa6dd0c" providerId="ADAL" clId="{9E884C7E-969D-4BBC-8FAC-6EB9E1F565CE}" dt="2023-10-20T22:44:43.333" v="423" actId="1076"/>
        <pc:sldMkLst>
          <pc:docMk/>
          <pc:sldMk cId="3753234642" sldId="271"/>
        </pc:sldMkLst>
        <pc:spChg chg="mod">
          <ac:chgData name="GABRIELA AQUINO CARDENAS" userId="6e002ff6-500f-46fc-af4c-3b420fa6dd0c" providerId="ADAL" clId="{9E884C7E-969D-4BBC-8FAC-6EB9E1F565CE}" dt="2023-10-20T22:43:15.569" v="375"/>
          <ac:spMkLst>
            <pc:docMk/>
            <pc:sldMk cId="3753234642" sldId="271"/>
            <ac:spMk id="2" creationId="{295A20F9-B37D-D5FA-CC29-77B977BEB5DC}"/>
          </ac:spMkLst>
        </pc:spChg>
        <pc:spChg chg="mod">
          <ac:chgData name="GABRIELA AQUINO CARDENAS" userId="6e002ff6-500f-46fc-af4c-3b420fa6dd0c" providerId="ADAL" clId="{9E884C7E-969D-4BBC-8FAC-6EB9E1F565CE}" dt="2023-10-20T22:44:43.333" v="423" actId="1076"/>
          <ac:spMkLst>
            <pc:docMk/>
            <pc:sldMk cId="3753234642" sldId="271"/>
            <ac:spMk id="3" creationId="{9F556C77-4351-A0C4-6E4C-DF26F3B841C0}"/>
          </ac:spMkLst>
        </pc:spChg>
      </pc:sldChg>
      <pc:sldChg chg="addSp modSp add mod">
        <pc:chgData name="GABRIELA AQUINO CARDENAS" userId="6e002ff6-500f-46fc-af4c-3b420fa6dd0c" providerId="ADAL" clId="{9E884C7E-969D-4BBC-8FAC-6EB9E1F565CE}" dt="2023-10-20T22:49:20.033" v="502" actId="1076"/>
        <pc:sldMkLst>
          <pc:docMk/>
          <pc:sldMk cId="3433627450" sldId="272"/>
        </pc:sldMkLst>
        <pc:spChg chg="mod">
          <ac:chgData name="GABRIELA AQUINO CARDENAS" userId="6e002ff6-500f-46fc-af4c-3b420fa6dd0c" providerId="ADAL" clId="{9E884C7E-969D-4BBC-8FAC-6EB9E1F565CE}" dt="2023-10-20T22:49:20.033" v="502" actId="1076"/>
          <ac:spMkLst>
            <pc:docMk/>
            <pc:sldMk cId="3433627450" sldId="272"/>
            <ac:spMk id="2" creationId="{4BFFA71B-3648-051A-83D1-56118886F470}"/>
          </ac:spMkLst>
        </pc:spChg>
        <pc:spChg chg="add mod">
          <ac:chgData name="GABRIELA AQUINO CARDENAS" userId="6e002ff6-500f-46fc-af4c-3b420fa6dd0c" providerId="ADAL" clId="{9E884C7E-969D-4BBC-8FAC-6EB9E1F565CE}" dt="2023-10-20T22:49:16.812" v="501" actId="1076"/>
          <ac:spMkLst>
            <pc:docMk/>
            <pc:sldMk cId="3433627450" sldId="272"/>
            <ac:spMk id="3" creationId="{FF5AD954-7249-D019-9E07-FCB59073B369}"/>
          </ac:spMkLst>
        </pc:spChg>
      </pc:sldChg>
      <pc:sldChg chg="addSp delSp modSp add del mod">
        <pc:chgData name="GABRIELA AQUINO CARDENAS" userId="6e002ff6-500f-46fc-af4c-3b420fa6dd0c" providerId="ADAL" clId="{9E884C7E-969D-4BBC-8FAC-6EB9E1F565CE}" dt="2023-10-20T22:52:18.182" v="546" actId="167"/>
        <pc:sldMkLst>
          <pc:docMk/>
          <pc:sldMk cId="1086983299" sldId="273"/>
        </pc:sldMkLst>
        <pc:spChg chg="add del">
          <ac:chgData name="GABRIELA AQUINO CARDENAS" userId="6e002ff6-500f-46fc-af4c-3b420fa6dd0c" providerId="ADAL" clId="{9E884C7E-969D-4BBC-8FAC-6EB9E1F565CE}" dt="2023-10-20T22:50:24.074" v="509" actId="478"/>
          <ac:spMkLst>
            <pc:docMk/>
            <pc:sldMk cId="1086983299" sldId="273"/>
            <ac:spMk id="2" creationId="{295A20F9-B37D-D5FA-CC29-77B977BEB5DC}"/>
          </ac:spMkLst>
        </pc:spChg>
        <pc:spChg chg="add del mod">
          <ac:chgData name="GABRIELA AQUINO CARDENAS" userId="6e002ff6-500f-46fc-af4c-3b420fa6dd0c" providerId="ADAL" clId="{9E884C7E-969D-4BBC-8FAC-6EB9E1F565CE}" dt="2023-10-20T22:51:50.941" v="540" actId="20577"/>
          <ac:spMkLst>
            <pc:docMk/>
            <pc:sldMk cId="1086983299" sldId="273"/>
            <ac:spMk id="3" creationId="{9461DBB5-7069-EBFF-8E9D-9E032767CF5D}"/>
          </ac:spMkLst>
        </pc:spChg>
        <pc:spChg chg="add mod">
          <ac:chgData name="GABRIELA AQUINO CARDENAS" userId="6e002ff6-500f-46fc-af4c-3b420fa6dd0c" providerId="ADAL" clId="{9E884C7E-969D-4BBC-8FAC-6EB9E1F565CE}" dt="2023-10-20T22:51:59.192" v="542" actId="1076"/>
          <ac:spMkLst>
            <pc:docMk/>
            <pc:sldMk cId="1086983299" sldId="273"/>
            <ac:spMk id="6" creationId="{36729C69-62D9-702A-8A96-D4109058FEED}"/>
          </ac:spMkLst>
        </pc:spChg>
        <pc:picChg chg="del">
          <ac:chgData name="GABRIELA AQUINO CARDENAS" userId="6e002ff6-500f-46fc-af4c-3b420fa6dd0c" providerId="ADAL" clId="{9E884C7E-969D-4BBC-8FAC-6EB9E1F565CE}" dt="2023-10-20T22:52:00.755" v="543" actId="478"/>
          <ac:picMkLst>
            <pc:docMk/>
            <pc:sldMk cId="1086983299" sldId="273"/>
            <ac:picMk id="4" creationId="{243D3CA3-BCD0-223A-EC8D-864A8E53B7C2}"/>
          </ac:picMkLst>
        </pc:picChg>
        <pc:picChg chg="add mod ord">
          <ac:chgData name="GABRIELA AQUINO CARDENAS" userId="6e002ff6-500f-46fc-af4c-3b420fa6dd0c" providerId="ADAL" clId="{9E884C7E-969D-4BBC-8FAC-6EB9E1F565CE}" dt="2023-10-20T22:52:18.182" v="546" actId="167"/>
          <ac:picMkLst>
            <pc:docMk/>
            <pc:sldMk cId="1086983299" sldId="273"/>
            <ac:picMk id="7" creationId="{4BA2C8B4-E413-2DB8-A276-C49FB4EC8E2D}"/>
          </ac:picMkLst>
        </pc:picChg>
      </pc:sldChg>
      <pc:sldChg chg="modSp add mod">
        <pc:chgData name="GABRIELA AQUINO CARDENAS" userId="6e002ff6-500f-46fc-af4c-3b420fa6dd0c" providerId="ADAL" clId="{9E884C7E-969D-4BBC-8FAC-6EB9E1F565CE}" dt="2023-10-20T23:02:57.220" v="761" actId="1076"/>
        <pc:sldMkLst>
          <pc:docMk/>
          <pc:sldMk cId="163082592" sldId="274"/>
        </pc:sldMkLst>
        <pc:spChg chg="mod">
          <ac:chgData name="GABRIELA AQUINO CARDENAS" userId="6e002ff6-500f-46fc-af4c-3b420fa6dd0c" providerId="ADAL" clId="{9E884C7E-969D-4BBC-8FAC-6EB9E1F565CE}" dt="2023-10-20T23:02:57.220" v="761" actId="1076"/>
          <ac:spMkLst>
            <pc:docMk/>
            <pc:sldMk cId="163082592" sldId="274"/>
            <ac:spMk id="3" creationId="{9461DBB5-7069-EBFF-8E9D-9E032767CF5D}"/>
          </ac:spMkLst>
        </pc:spChg>
        <pc:spChg chg="mod">
          <ac:chgData name="GABRIELA AQUINO CARDENAS" userId="6e002ff6-500f-46fc-af4c-3b420fa6dd0c" providerId="ADAL" clId="{9E884C7E-969D-4BBC-8FAC-6EB9E1F565CE}" dt="2023-10-20T23:02:10.438" v="722" actId="20577"/>
          <ac:spMkLst>
            <pc:docMk/>
            <pc:sldMk cId="163082592" sldId="274"/>
            <ac:spMk id="6" creationId="{36729C69-62D9-702A-8A96-D4109058FEED}"/>
          </ac:spMkLst>
        </pc:spChg>
      </pc:sldChg>
      <pc:sldChg chg="addSp modSp add mod">
        <pc:chgData name="GABRIELA AQUINO CARDENAS" userId="6e002ff6-500f-46fc-af4c-3b420fa6dd0c" providerId="ADAL" clId="{9E884C7E-969D-4BBC-8FAC-6EB9E1F565CE}" dt="2023-10-20T23:07:45.057" v="876" actId="20577"/>
        <pc:sldMkLst>
          <pc:docMk/>
          <pc:sldMk cId="4229160742" sldId="275"/>
        </pc:sldMkLst>
        <pc:spChg chg="add mod">
          <ac:chgData name="GABRIELA AQUINO CARDENAS" userId="6e002ff6-500f-46fc-af4c-3b420fa6dd0c" providerId="ADAL" clId="{9E884C7E-969D-4BBC-8FAC-6EB9E1F565CE}" dt="2023-10-20T23:07:34.412" v="872" actId="1076"/>
          <ac:spMkLst>
            <pc:docMk/>
            <pc:sldMk cId="4229160742" sldId="275"/>
            <ac:spMk id="2" creationId="{BAB08EE4-24F8-D2FB-98CA-32B716E82D89}"/>
          </ac:spMkLst>
        </pc:spChg>
        <pc:spChg chg="mod">
          <ac:chgData name="GABRIELA AQUINO CARDENAS" userId="6e002ff6-500f-46fc-af4c-3b420fa6dd0c" providerId="ADAL" clId="{9E884C7E-969D-4BBC-8FAC-6EB9E1F565CE}" dt="2023-10-20T23:07:45.057" v="876" actId="20577"/>
          <ac:spMkLst>
            <pc:docMk/>
            <pc:sldMk cId="4229160742" sldId="275"/>
            <ac:spMk id="3" creationId="{01EFBF88-D350-B13C-0D47-0CA9FD1BE918}"/>
          </ac:spMkLst>
        </pc:spChg>
      </pc:sldChg>
      <pc:sldChg chg="modSp add mod">
        <pc:chgData name="GABRIELA AQUINO CARDENAS" userId="6e002ff6-500f-46fc-af4c-3b420fa6dd0c" providerId="ADAL" clId="{9E884C7E-969D-4BBC-8FAC-6EB9E1F565CE}" dt="2023-10-20T23:08:38.415" v="880" actId="20577"/>
        <pc:sldMkLst>
          <pc:docMk/>
          <pc:sldMk cId="1408113241" sldId="276"/>
        </pc:sldMkLst>
        <pc:spChg chg="mod">
          <ac:chgData name="GABRIELA AQUINO CARDENAS" userId="6e002ff6-500f-46fc-af4c-3b420fa6dd0c" providerId="ADAL" clId="{9E884C7E-969D-4BBC-8FAC-6EB9E1F565CE}" dt="2023-10-20T23:08:38.415" v="880" actId="20577"/>
          <ac:spMkLst>
            <pc:docMk/>
            <pc:sldMk cId="1408113241" sldId="276"/>
            <ac:spMk id="4" creationId="{34FF8721-8B8A-DE7C-A373-3FB9BBBE6F63}"/>
          </ac:spMkLst>
        </pc:spChg>
      </pc:sldChg>
      <pc:sldChg chg="modSp add mod">
        <pc:chgData name="GABRIELA AQUINO CARDENAS" userId="6e002ff6-500f-46fc-af4c-3b420fa6dd0c" providerId="ADAL" clId="{9E884C7E-969D-4BBC-8FAC-6EB9E1F565CE}" dt="2023-10-20T23:18:39.146" v="973" actId="20577"/>
        <pc:sldMkLst>
          <pc:docMk/>
          <pc:sldMk cId="4265210459" sldId="277"/>
        </pc:sldMkLst>
        <pc:spChg chg="mod">
          <ac:chgData name="GABRIELA AQUINO CARDENAS" userId="6e002ff6-500f-46fc-af4c-3b420fa6dd0c" providerId="ADAL" clId="{9E884C7E-969D-4BBC-8FAC-6EB9E1F565CE}" dt="2023-10-20T23:18:39.146" v="973" actId="20577"/>
          <ac:spMkLst>
            <pc:docMk/>
            <pc:sldMk cId="4265210459" sldId="277"/>
            <ac:spMk id="2" creationId="{4BFFA71B-3648-051A-83D1-56118886F470}"/>
          </ac:spMkLst>
        </pc:spChg>
        <pc:spChg chg="mod">
          <ac:chgData name="GABRIELA AQUINO CARDENAS" userId="6e002ff6-500f-46fc-af4c-3b420fa6dd0c" providerId="ADAL" clId="{9E884C7E-969D-4BBC-8FAC-6EB9E1F565CE}" dt="2023-10-20T23:17:24.337" v="939" actId="14100"/>
          <ac:spMkLst>
            <pc:docMk/>
            <pc:sldMk cId="4265210459" sldId="277"/>
            <ac:spMk id="3" creationId="{FF5AD954-7249-D019-9E07-FCB59073B369}"/>
          </ac:spMkLst>
        </pc:spChg>
      </pc:sldChg>
      <pc:sldChg chg="modSp add mod">
        <pc:chgData name="GABRIELA AQUINO CARDENAS" userId="6e002ff6-500f-46fc-af4c-3b420fa6dd0c" providerId="ADAL" clId="{9E884C7E-969D-4BBC-8FAC-6EB9E1F565CE}" dt="2023-10-20T23:22:10.392" v="1039" actId="20577"/>
        <pc:sldMkLst>
          <pc:docMk/>
          <pc:sldMk cId="2561020890" sldId="278"/>
        </pc:sldMkLst>
        <pc:spChg chg="mod">
          <ac:chgData name="GABRIELA AQUINO CARDENAS" userId="6e002ff6-500f-46fc-af4c-3b420fa6dd0c" providerId="ADAL" clId="{9E884C7E-969D-4BBC-8FAC-6EB9E1F565CE}" dt="2023-10-20T23:22:10.392" v="1039" actId="20577"/>
          <ac:spMkLst>
            <pc:docMk/>
            <pc:sldMk cId="2561020890" sldId="278"/>
            <ac:spMk id="3" creationId="{9461DBB5-7069-EBFF-8E9D-9E032767CF5D}"/>
          </ac:spMkLst>
        </pc:spChg>
        <pc:spChg chg="mod">
          <ac:chgData name="GABRIELA AQUINO CARDENAS" userId="6e002ff6-500f-46fc-af4c-3b420fa6dd0c" providerId="ADAL" clId="{9E884C7E-969D-4BBC-8FAC-6EB9E1F565CE}" dt="2023-10-20T23:20:39" v="1003" actId="20577"/>
          <ac:spMkLst>
            <pc:docMk/>
            <pc:sldMk cId="2561020890" sldId="278"/>
            <ac:spMk id="6" creationId="{36729C69-62D9-702A-8A96-D4109058FEED}"/>
          </ac:spMkLst>
        </pc:spChg>
      </pc:sldChg>
      <pc:sldChg chg="modSp add mod">
        <pc:chgData name="GABRIELA AQUINO CARDENAS" userId="6e002ff6-500f-46fc-af4c-3b420fa6dd0c" providerId="ADAL" clId="{9E884C7E-969D-4BBC-8FAC-6EB9E1F565CE}" dt="2023-10-20T23:30:57.569" v="1194" actId="1076"/>
        <pc:sldMkLst>
          <pc:docMk/>
          <pc:sldMk cId="2335719501" sldId="279"/>
        </pc:sldMkLst>
        <pc:spChg chg="mod">
          <ac:chgData name="GABRIELA AQUINO CARDENAS" userId="6e002ff6-500f-46fc-af4c-3b420fa6dd0c" providerId="ADAL" clId="{9E884C7E-969D-4BBC-8FAC-6EB9E1F565CE}" dt="2023-10-20T23:30:47.578" v="1191" actId="1076"/>
          <ac:spMkLst>
            <pc:docMk/>
            <pc:sldMk cId="2335719501" sldId="279"/>
            <ac:spMk id="2" creationId="{295A20F9-B37D-D5FA-CC29-77B977BEB5DC}"/>
          </ac:spMkLst>
        </pc:spChg>
        <pc:spChg chg="mod">
          <ac:chgData name="GABRIELA AQUINO CARDENAS" userId="6e002ff6-500f-46fc-af4c-3b420fa6dd0c" providerId="ADAL" clId="{9E884C7E-969D-4BBC-8FAC-6EB9E1F565CE}" dt="2023-10-20T23:30:57.569" v="1194" actId="1076"/>
          <ac:spMkLst>
            <pc:docMk/>
            <pc:sldMk cId="2335719501" sldId="279"/>
            <ac:spMk id="3" creationId="{225D4F0D-659D-93B6-CCFD-5D0A09D2BE5F}"/>
          </ac:spMkLst>
        </pc:spChg>
      </pc:sldChg>
      <pc:sldChg chg="modSp add mod">
        <pc:chgData name="GABRIELA AQUINO CARDENAS" userId="6e002ff6-500f-46fc-af4c-3b420fa6dd0c" providerId="ADAL" clId="{9E884C7E-969D-4BBC-8FAC-6EB9E1F565CE}" dt="2023-10-20T23:39:00.501" v="1238" actId="20577"/>
        <pc:sldMkLst>
          <pc:docMk/>
          <pc:sldMk cId="4128269622" sldId="280"/>
        </pc:sldMkLst>
        <pc:spChg chg="mod">
          <ac:chgData name="GABRIELA AQUINO CARDENAS" userId="6e002ff6-500f-46fc-af4c-3b420fa6dd0c" providerId="ADAL" clId="{9E884C7E-969D-4BBC-8FAC-6EB9E1F565CE}" dt="2023-10-20T23:37:21.459" v="1226" actId="20577"/>
          <ac:spMkLst>
            <pc:docMk/>
            <pc:sldMk cId="4128269622" sldId="280"/>
            <ac:spMk id="3" creationId="{9461DBB5-7069-EBFF-8E9D-9E032767CF5D}"/>
          </ac:spMkLst>
        </pc:spChg>
        <pc:spChg chg="mod">
          <ac:chgData name="GABRIELA AQUINO CARDENAS" userId="6e002ff6-500f-46fc-af4c-3b420fa6dd0c" providerId="ADAL" clId="{9E884C7E-969D-4BBC-8FAC-6EB9E1F565CE}" dt="2023-10-20T23:39:00.501" v="1238" actId="20577"/>
          <ac:spMkLst>
            <pc:docMk/>
            <pc:sldMk cId="4128269622" sldId="280"/>
            <ac:spMk id="6" creationId="{36729C69-62D9-702A-8A96-D4109058FEED}"/>
          </ac:spMkLst>
        </pc:spChg>
      </pc:sldChg>
      <pc:sldChg chg="addSp modSp add mod">
        <pc:chgData name="GABRIELA AQUINO CARDENAS" userId="6e002ff6-500f-46fc-af4c-3b420fa6dd0c" providerId="ADAL" clId="{9E884C7E-969D-4BBC-8FAC-6EB9E1F565CE}" dt="2023-10-20T23:53:55.349" v="1411" actId="20577"/>
        <pc:sldMkLst>
          <pc:docMk/>
          <pc:sldMk cId="2842610873" sldId="281"/>
        </pc:sldMkLst>
        <pc:spChg chg="mod">
          <ac:chgData name="GABRIELA AQUINO CARDENAS" userId="6e002ff6-500f-46fc-af4c-3b420fa6dd0c" providerId="ADAL" clId="{9E884C7E-969D-4BBC-8FAC-6EB9E1F565CE}" dt="2023-10-20T23:53:09.022" v="1407" actId="20577"/>
          <ac:spMkLst>
            <pc:docMk/>
            <pc:sldMk cId="2842610873" sldId="281"/>
            <ac:spMk id="2" creationId="{BAB08EE4-24F8-D2FB-98CA-32B716E82D89}"/>
          </ac:spMkLst>
        </pc:spChg>
        <pc:spChg chg="mod">
          <ac:chgData name="GABRIELA AQUINO CARDENAS" userId="6e002ff6-500f-46fc-af4c-3b420fa6dd0c" providerId="ADAL" clId="{9E884C7E-969D-4BBC-8FAC-6EB9E1F565CE}" dt="2023-10-20T23:53:55.349" v="1411" actId="20577"/>
          <ac:spMkLst>
            <pc:docMk/>
            <pc:sldMk cId="2842610873" sldId="281"/>
            <ac:spMk id="3" creationId="{01EFBF88-D350-B13C-0D47-0CA9FD1BE918}"/>
          </ac:spMkLst>
        </pc:spChg>
        <pc:spChg chg="add mod">
          <ac:chgData name="GABRIELA AQUINO CARDENAS" userId="6e002ff6-500f-46fc-af4c-3b420fa6dd0c" providerId="ADAL" clId="{9E884C7E-969D-4BBC-8FAC-6EB9E1F565CE}" dt="2023-10-20T23:52:05.889" v="1360" actId="179"/>
          <ac:spMkLst>
            <pc:docMk/>
            <pc:sldMk cId="2842610873" sldId="281"/>
            <ac:spMk id="4" creationId="{0BE8B4C6-50F2-75DE-4118-575117953526}"/>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1169551"/>
          </a:xfrm>
          <a:prstGeom prst="rect">
            <a:avLst/>
          </a:prstGeom>
          <a:noFill/>
        </p:spPr>
        <p:txBody>
          <a:bodyPr wrap="square">
            <a:spAutoFit/>
          </a:bodyPr>
          <a:lstStyle/>
          <a:p>
            <a:r>
              <a:rPr lang="es-MX" sz="1400" dirty="0"/>
              <a:t>Te invitamos a que realices el siguiente ejercicio mental, el cual te tomará cinco minutos y servirá para obtener una mejor claridad en los conceptos que aprenderemos el día de hoy.</a:t>
            </a:r>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5FEA6AC2-0B86-BC6F-2502-1CEE97EF07BC}"/>
              </a:ext>
            </a:extLst>
          </p:cNvPr>
          <p:cNvPicPr>
            <a:picLocks noChangeAspect="1"/>
          </p:cNvPicPr>
          <p:nvPr userDrawn="1"/>
        </p:nvPicPr>
        <p:blipFill rotWithShape="1">
          <a:blip r:embed="rId3"/>
          <a:srcRect l="40599" r="-25"/>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6.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16yTNMiA5Ks"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6.xml"/><Relationship Id="rId4" Type="http://schemas.openxmlformats.org/officeDocument/2006/relationships/image" Target="../media/image18.svg"/></Relationships>
</file>

<file path=ppt/slides/_rels/slide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964030"/>
            <a:ext cx="3474978" cy="1815882"/>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En la revista Forbes, </a:t>
            </a:r>
            <a:r>
              <a:rPr lang="es-MX" sz="1400" dirty="0" err="1">
                <a:solidFill>
                  <a:srgbClr val="01514A"/>
                </a:solidFill>
                <a:ea typeface="Times New Roman" panose="02020603050405020304" pitchFamily="18" charset="0"/>
                <a:cs typeface="Times New Roman" panose="02020603050405020304" pitchFamily="18" charset="0"/>
              </a:rPr>
              <a:t>Moglia</a:t>
            </a:r>
            <a:r>
              <a:rPr lang="es-MX" sz="1400" dirty="0">
                <a:solidFill>
                  <a:srgbClr val="01514A"/>
                </a:solidFill>
                <a:ea typeface="Times New Roman" panose="02020603050405020304" pitchFamily="18" charset="0"/>
                <a:cs typeface="Times New Roman" panose="02020603050405020304" pitchFamily="18" charset="0"/>
              </a:rPr>
              <a:t> (2022) dice que “una marca que es conocida vende más, es el poder de ser conocido” y todos le damos la razón, ya que no es ningún secreto que, en el momento en el que estemos comprando </a:t>
            </a:r>
            <a:r>
              <a:rPr lang="es-MX" sz="1400" i="1" dirty="0">
                <a:solidFill>
                  <a:srgbClr val="01514A"/>
                </a:solidFill>
                <a:ea typeface="Times New Roman" panose="02020603050405020304" pitchFamily="18" charset="0"/>
                <a:cs typeface="Times New Roman" panose="02020603050405020304" pitchFamily="18" charset="0"/>
              </a:rPr>
              <a:t>online</a:t>
            </a:r>
            <a:r>
              <a:rPr lang="es-MX" sz="1400" dirty="0">
                <a:solidFill>
                  <a:srgbClr val="01514A"/>
                </a:solidFill>
                <a:ea typeface="Times New Roman" panose="02020603050405020304" pitchFamily="18" charset="0"/>
                <a:cs typeface="Times New Roman" panose="02020603050405020304" pitchFamily="18" charset="0"/>
              </a:rPr>
              <a:t> o presencial, cuando estamos frente a un montón de marcas, nos inclinamos por la que reconocemos.</a:t>
            </a: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31279" r="30249"/>
          <a:stretch/>
        </p:blipFill>
        <p:spPr>
          <a:xfrm>
            <a:off x="5184775" y="-2901"/>
            <a:ext cx="3957551" cy="6858000"/>
          </a:xfrm>
          <a:prstGeom prst="rect">
            <a:avLst/>
          </a:prstGeom>
        </p:spPr>
      </p:pic>
      <p:sp>
        <p:nvSpPr>
          <p:cNvPr id="3" name="CuadroTexto 2">
            <a:extLst>
              <a:ext uri="{FF2B5EF4-FFF2-40B4-BE49-F238E27FC236}">
                <a16:creationId xmlns:a16="http://schemas.microsoft.com/office/drawing/2014/main" id="{FF5AD954-7249-D019-9E07-FCB59073B369}"/>
              </a:ext>
            </a:extLst>
          </p:cNvPr>
          <p:cNvSpPr txBox="1"/>
          <p:nvPr/>
        </p:nvSpPr>
        <p:spPr>
          <a:xfrm>
            <a:off x="709747" y="1960755"/>
            <a:ext cx="2936836"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Una marca conocida es poder</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3433627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BA2C8B4-E413-2DB8-A276-C49FB4EC8E2D}"/>
              </a:ext>
            </a:extLst>
          </p:cNvPr>
          <p:cNvPicPr>
            <a:picLocks noChangeAspect="1"/>
          </p:cNvPicPr>
          <p:nvPr/>
        </p:nvPicPr>
        <p:blipFill rotWithShape="1">
          <a:blip r:embed="rId2"/>
          <a:srcRect l="31513" r="29965"/>
          <a:stretch/>
        </p:blipFill>
        <p:spPr>
          <a:xfrm>
            <a:off x="0" y="0"/>
            <a:ext cx="3959225"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9461DBB5-7069-EBFF-8E9D-9E032767CF5D}"/>
              </a:ext>
            </a:extLst>
          </p:cNvPr>
          <p:cNvSpPr txBox="1"/>
          <p:nvPr/>
        </p:nvSpPr>
        <p:spPr>
          <a:xfrm>
            <a:off x="4572000" y="1162050"/>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Complementar, no repetir</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36729C69-62D9-702A-8A96-D4109058FEED}"/>
              </a:ext>
            </a:extLst>
          </p:cNvPr>
          <p:cNvSpPr txBox="1"/>
          <p:nvPr/>
        </p:nvSpPr>
        <p:spPr>
          <a:xfrm>
            <a:off x="4602071" y="1672018"/>
            <a:ext cx="3931334" cy="5047536"/>
          </a:xfrm>
          <a:prstGeom prst="rect">
            <a:avLst/>
          </a:prstGeom>
          <a:noFill/>
        </p:spPr>
        <p:txBody>
          <a:bodyPr wrap="square">
            <a:spAutoFit/>
          </a:bodyPr>
          <a:lstStyle/>
          <a:p>
            <a:r>
              <a:rPr lang="es-ES_tradnl" sz="1400" dirty="0">
                <a:solidFill>
                  <a:srgbClr val="01514A"/>
                </a:solidFill>
                <a:cs typeface="Times New Roman" panose="02020603050405020304" pitchFamily="18" charset="0"/>
              </a:rPr>
              <a:t>De acuerdo con Statista (2023), Instagram, Facebook y WhatsApp son las redes más reconocidas y utilizadas en México, por lo tanto, es importante estar presente.</a:t>
            </a:r>
            <a:br>
              <a:rPr lang="es-ES_tradnl" sz="1400" dirty="0">
                <a:solidFill>
                  <a:srgbClr val="01514A"/>
                </a:solidFill>
                <a:cs typeface="Times New Roman" panose="02020603050405020304" pitchFamily="18" charset="0"/>
              </a:rPr>
            </a:br>
            <a:br>
              <a:rPr lang="es-ES_tradnl" sz="1400" dirty="0">
                <a:solidFill>
                  <a:srgbClr val="01514A"/>
                </a:solidFill>
                <a:cs typeface="Times New Roman" panose="02020603050405020304" pitchFamily="18" charset="0"/>
              </a:rPr>
            </a:br>
            <a:r>
              <a:rPr lang="es-ES_tradnl" sz="1400" dirty="0">
                <a:solidFill>
                  <a:srgbClr val="01514A"/>
                </a:solidFill>
                <a:cs typeface="Times New Roman" panose="02020603050405020304" pitchFamily="18" charset="0"/>
              </a:rPr>
              <a:t>Cada red social tiene diferentes formatos, </a:t>
            </a:r>
            <a:r>
              <a:rPr lang="es-ES_tradnl" sz="1400" spc="-30" dirty="0">
                <a:solidFill>
                  <a:srgbClr val="01514A"/>
                </a:solidFill>
                <a:cs typeface="Times New Roman" panose="02020603050405020304" pitchFamily="18" charset="0"/>
              </a:rPr>
              <a:t>herramientas y capacidades que nos permiten </a:t>
            </a:r>
            <a:r>
              <a:rPr lang="es-ES_tradnl" sz="1400" dirty="0">
                <a:solidFill>
                  <a:srgbClr val="01514A"/>
                </a:solidFill>
                <a:cs typeface="Times New Roman" panose="02020603050405020304" pitchFamily="18" charset="0"/>
              </a:rPr>
              <a:t>dar respuesta a las necesidades de nuestro </a:t>
            </a:r>
            <a:r>
              <a:rPr lang="es-ES_tradnl" sz="1400" b="1" i="1" dirty="0">
                <a:solidFill>
                  <a:srgbClr val="01514A"/>
                </a:solidFill>
                <a:cs typeface="Times New Roman" panose="02020603050405020304" pitchFamily="18" charset="0"/>
              </a:rPr>
              <a:t>target</a:t>
            </a:r>
            <a:r>
              <a:rPr lang="es-ES_tradnl" sz="1400" b="1" dirty="0">
                <a:solidFill>
                  <a:srgbClr val="01514A"/>
                </a:solidFill>
                <a:cs typeface="Times New Roman" panose="02020603050405020304" pitchFamily="18" charset="0"/>
              </a:rPr>
              <a:t> </a:t>
            </a:r>
            <a:r>
              <a:rPr lang="es-ES_tradnl" sz="1400" dirty="0">
                <a:solidFill>
                  <a:srgbClr val="01514A"/>
                </a:solidFill>
                <a:cs typeface="Times New Roman" panose="02020603050405020304" pitchFamily="18" charset="0"/>
              </a:rPr>
              <a:t>e involucrarnos con ellos de una manera más personal y cercana. </a:t>
            </a:r>
            <a:br>
              <a:rPr lang="es-ES_tradnl" sz="1400" dirty="0">
                <a:solidFill>
                  <a:srgbClr val="01514A"/>
                </a:solidFill>
                <a:cs typeface="Times New Roman" panose="02020603050405020304" pitchFamily="18" charset="0"/>
              </a:rPr>
            </a:br>
            <a:br>
              <a:rPr lang="es-ES_tradnl" sz="1400" dirty="0">
                <a:solidFill>
                  <a:srgbClr val="01514A"/>
                </a:solidFill>
                <a:cs typeface="Times New Roman" panose="02020603050405020304" pitchFamily="18" charset="0"/>
              </a:rPr>
            </a:br>
            <a:r>
              <a:rPr lang="es-ES_tradnl" sz="1400" dirty="0">
                <a:solidFill>
                  <a:srgbClr val="01514A"/>
                </a:solidFill>
                <a:cs typeface="Times New Roman" panose="02020603050405020304" pitchFamily="18" charset="0"/>
              </a:rPr>
              <a:t>En general, todas las plataformas requieren de información básica del negocio (la cual debe ser consistente en todas las redes que se utilicen), nombre, ubicación, horario y contenido relevante, asegúrate de crear un calendario con estrategia de contenido </a:t>
            </a:r>
            <a:r>
              <a:rPr lang="es-ES_tradnl" sz="1400" spc="-20" dirty="0">
                <a:solidFill>
                  <a:srgbClr val="01514A"/>
                </a:solidFill>
                <a:cs typeface="Times New Roman" panose="02020603050405020304" pitchFamily="18" charset="0"/>
              </a:rPr>
              <a:t>donde se refleje la misión que has establecido </a:t>
            </a:r>
            <a:r>
              <a:rPr lang="es-ES_tradnl" sz="1400" dirty="0">
                <a:solidFill>
                  <a:srgbClr val="01514A"/>
                </a:solidFill>
                <a:cs typeface="Times New Roman" panose="02020603050405020304" pitchFamily="18" charset="0"/>
              </a:rPr>
              <a:t>en cada perfil, de tal forma que respalden tus objetivos de negocio y  donde permita al </a:t>
            </a:r>
            <a:r>
              <a:rPr lang="es-ES_tradnl" sz="1400" spc="-30" dirty="0">
                <a:solidFill>
                  <a:srgbClr val="01514A"/>
                </a:solidFill>
                <a:cs typeface="Times New Roman" panose="02020603050405020304" pitchFamily="18" charset="0"/>
              </a:rPr>
              <a:t>usuario navegar entre las tres redes sociales, </a:t>
            </a:r>
            <a:r>
              <a:rPr lang="es-ES_tradnl" sz="1400" spc="-20" dirty="0">
                <a:solidFill>
                  <a:srgbClr val="01514A"/>
                </a:solidFill>
                <a:cs typeface="Times New Roman" panose="02020603050405020304" pitchFamily="18" charset="0"/>
              </a:rPr>
              <a:t>sin que sea repetitivo, al contrario, </a:t>
            </a:r>
            <a:r>
              <a:rPr lang="es-ES_tradnl" sz="1400" dirty="0">
                <a:solidFill>
                  <a:srgbClr val="01514A"/>
                </a:solidFill>
                <a:cs typeface="Times New Roman" panose="02020603050405020304" pitchFamily="18" charset="0"/>
              </a:rPr>
              <a:t>que sean complementaria una red de la otra. </a:t>
            </a:r>
            <a:br>
              <a:rPr lang="es-ES_tradnl" sz="1400" dirty="0">
                <a:solidFill>
                  <a:srgbClr val="01514A"/>
                </a:solidFill>
              </a:rPr>
            </a:br>
            <a:endParaRPr lang="es-MX" sz="1400" dirty="0">
              <a:solidFill>
                <a:srgbClr val="01514A"/>
              </a:solidFill>
            </a:endParaRPr>
          </a:p>
        </p:txBody>
      </p:sp>
    </p:spTree>
    <p:extLst>
      <p:ext uri="{BB962C8B-B14F-4D97-AF65-F5344CB8AC3E}">
        <p14:creationId xmlns:p14="http://schemas.microsoft.com/office/powerpoint/2010/main" val="1086983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1869628"/>
            <a:ext cx="3474978" cy="4401205"/>
          </a:xfrm>
          <a:prstGeom prst="rect">
            <a:avLst/>
          </a:prstGeom>
          <a:noFill/>
        </p:spPr>
        <p:txBody>
          <a:bodyPr wrap="square">
            <a:spAutoFit/>
          </a:bodyPr>
          <a:lstStyle/>
          <a:p>
            <a:r>
              <a:rPr lang="es-MX" sz="1400" dirty="0">
                <a:solidFill>
                  <a:srgbClr val="01514A"/>
                </a:solidFill>
                <a:cs typeface="Times New Roman" panose="02020603050405020304" pitchFamily="18" charset="0"/>
              </a:rPr>
              <a:t>Instagram se ha convertido en la red social favorita para las marcas y el público. De acuerdo con el estudio de Ipsos comisionado por Meta, dicen que “es la red social número </a:t>
            </a:r>
            <a:r>
              <a:rPr lang="es-MX" sz="1400" spc="-60" dirty="0">
                <a:solidFill>
                  <a:srgbClr val="01514A"/>
                </a:solidFill>
                <a:cs typeface="Times New Roman" panose="02020603050405020304" pitchFamily="18" charset="0"/>
              </a:rPr>
              <a:t>uno en el desarrollo de relaciones con las marcas”. </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Al menos el 70% de las personas encuestadas les agrada ver la publicidad cuando ven videos en Instagram y es que la mitad de los usuarios aseguran que en la plataforma han descubierto nuevas marcas.</a:t>
            </a:r>
          </a:p>
          <a:p>
            <a:endParaRPr lang="es-MX" sz="1400" dirty="0">
              <a:solidFill>
                <a:srgbClr val="01514A"/>
              </a:solidFill>
              <a:cs typeface="Times New Roman" panose="02020603050405020304" pitchFamily="18" charset="0"/>
            </a:endParaRPr>
          </a:p>
          <a:p>
            <a:r>
              <a:rPr lang="es-MX" sz="1400" dirty="0">
                <a:solidFill>
                  <a:srgbClr val="01514A"/>
                </a:solidFill>
              </a:rPr>
              <a:t>Facebook </a:t>
            </a:r>
            <a:r>
              <a:rPr lang="es-MX" sz="1400" dirty="0" err="1">
                <a:solidFill>
                  <a:srgbClr val="01514A"/>
                </a:solidFill>
              </a:rPr>
              <a:t>Insights</a:t>
            </a:r>
            <a:r>
              <a:rPr lang="es-MX" sz="1400" dirty="0">
                <a:solidFill>
                  <a:srgbClr val="01514A"/>
                </a:solidFill>
              </a:rPr>
              <a:t> puede ayudarte en una estrategia de </a:t>
            </a:r>
            <a:r>
              <a:rPr lang="es-MX" sz="1400" i="1" dirty="0" err="1">
                <a:solidFill>
                  <a:srgbClr val="01514A"/>
                </a:solidFill>
              </a:rPr>
              <a:t>retargeting</a:t>
            </a:r>
            <a:r>
              <a:rPr lang="es-MX" sz="1400" i="1" dirty="0">
                <a:solidFill>
                  <a:srgbClr val="01514A"/>
                </a:solidFill>
              </a:rPr>
              <a:t>,</a:t>
            </a:r>
            <a:r>
              <a:rPr lang="es-MX" sz="1400" dirty="0">
                <a:solidFill>
                  <a:srgbClr val="01514A"/>
                </a:solidFill>
              </a:rPr>
              <a:t> permitiéndote mantener tu marca en el centro de atención del posible cliente que ya visitó tu sitio web, aumentando así la tasa de conversión de los visitantes en clientes. Esto solamente está disponible en páginas para empresas (anteriormente conocidas como </a:t>
            </a:r>
            <a:r>
              <a:rPr lang="es-MX" sz="1400" dirty="0" err="1">
                <a:solidFill>
                  <a:srgbClr val="01514A"/>
                </a:solidFill>
              </a:rPr>
              <a:t>fanpages</a:t>
            </a:r>
            <a:r>
              <a:rPr lang="es-MX" sz="1400" dirty="0">
                <a:solidFill>
                  <a:srgbClr val="01514A"/>
                </a:solidFill>
              </a:rPr>
              <a:t>). </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21146" r="21146"/>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225D4F0D-659D-93B6-CCFD-5D0A09D2BE5F}"/>
              </a:ext>
            </a:extLst>
          </p:cNvPr>
          <p:cNvSpPr txBox="1"/>
          <p:nvPr/>
        </p:nvSpPr>
        <p:spPr>
          <a:xfrm>
            <a:off x="709746" y="1038631"/>
            <a:ext cx="3862253"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Instagram es la favorita, Facebook la más usada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100433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BA2C8B4-E413-2DB8-A276-C49FB4EC8E2D}"/>
              </a:ext>
            </a:extLst>
          </p:cNvPr>
          <p:cNvPicPr>
            <a:picLocks noChangeAspect="1"/>
          </p:cNvPicPr>
          <p:nvPr/>
        </p:nvPicPr>
        <p:blipFill rotWithShape="1">
          <a:blip r:embed="rId2"/>
          <a:srcRect l="20344" r="39084"/>
          <a:stretch/>
        </p:blipFill>
        <p:spPr>
          <a:xfrm>
            <a:off x="0" y="0"/>
            <a:ext cx="3959225"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9461DBB5-7069-EBFF-8E9D-9E032767CF5D}"/>
              </a:ext>
            </a:extLst>
          </p:cNvPr>
          <p:cNvSpPr txBox="1"/>
          <p:nvPr/>
        </p:nvSpPr>
        <p:spPr>
          <a:xfrm>
            <a:off x="4572000" y="841021"/>
            <a:ext cx="3961405" cy="830997"/>
          </a:xfrm>
          <a:prstGeom prst="rect">
            <a:avLst/>
          </a:prstGeom>
          <a:noFill/>
        </p:spPr>
        <p:txBody>
          <a:bodyPr wrap="square" rtlCol="0">
            <a:spAutoFit/>
          </a:bodyPr>
          <a:lstStyle/>
          <a:p>
            <a:r>
              <a:rPr lang="es-MX" sz="2400" dirty="0" err="1">
                <a:solidFill>
                  <a:srgbClr val="00524C"/>
                </a:solidFill>
                <a:latin typeface="Corbel" panose="020B0503020204020204" pitchFamily="34" charset="0"/>
              </a:rPr>
              <a:t>Whatsapp</a:t>
            </a:r>
            <a:r>
              <a:rPr lang="es-MX" sz="2400" dirty="0">
                <a:solidFill>
                  <a:srgbClr val="00524C"/>
                </a:solidFill>
                <a:latin typeface="Corbel" panose="020B0503020204020204" pitchFamily="34" charset="0"/>
              </a:rPr>
              <a:t> una de las favoritas de los mexicanos</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36729C69-62D9-702A-8A96-D4109058FEED}"/>
              </a:ext>
            </a:extLst>
          </p:cNvPr>
          <p:cNvSpPr txBox="1"/>
          <p:nvPr/>
        </p:nvSpPr>
        <p:spPr>
          <a:xfrm>
            <a:off x="4602071" y="1672018"/>
            <a:ext cx="3931334" cy="3108543"/>
          </a:xfrm>
          <a:prstGeom prst="rect">
            <a:avLst/>
          </a:prstGeom>
          <a:noFill/>
        </p:spPr>
        <p:txBody>
          <a:bodyPr wrap="square">
            <a:spAutoFit/>
          </a:bodyPr>
          <a:lstStyle/>
          <a:p>
            <a:r>
              <a:rPr lang="es-MX" sz="1400" dirty="0">
                <a:solidFill>
                  <a:srgbClr val="01514A"/>
                </a:solidFill>
                <a:cs typeface="Times New Roman" panose="02020603050405020304" pitchFamily="18" charset="0"/>
              </a:rPr>
              <a:t>Como vimos en el inicio, WhatsApp es una de las redes favoritas de los mexicanos, por tal, hay que hablar de WhatsApp Business. </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Esta es una aplicación gratuita que facilita las interacciones con los clientes al tener herramientas de automatización, organización y respuesta rápida de mensajes. Tus clientes no tienen que descargar una versión diferente de WhatsApp para comunicarse con tu empresa.</a:t>
            </a:r>
          </a:p>
          <a:p>
            <a:endParaRPr lang="es-MX" sz="1400" dirty="0">
              <a:solidFill>
                <a:srgbClr val="01514A"/>
              </a:solidFill>
              <a:cs typeface="Times New Roman" panose="02020603050405020304" pitchFamily="18" charset="0"/>
            </a:endParaRPr>
          </a:p>
          <a:p>
            <a:r>
              <a:rPr lang="es-MX" sz="1400" dirty="0">
                <a:solidFill>
                  <a:srgbClr val="01514A"/>
                </a:solidFill>
              </a:rPr>
              <a:t>La aplicación te brinda varias herramientas que te ayudan a administrar tu empresa o negocio, utilizando lo siguiente:</a:t>
            </a:r>
          </a:p>
        </p:txBody>
      </p:sp>
      <p:grpSp>
        <p:nvGrpSpPr>
          <p:cNvPr id="18" name="Grupo 17">
            <a:extLst>
              <a:ext uri="{FF2B5EF4-FFF2-40B4-BE49-F238E27FC236}">
                <a16:creationId xmlns:a16="http://schemas.microsoft.com/office/drawing/2014/main" id="{B9993E24-7600-ECAD-9846-C71A754CFE11}"/>
              </a:ext>
            </a:extLst>
          </p:cNvPr>
          <p:cNvGrpSpPr/>
          <p:nvPr/>
        </p:nvGrpSpPr>
        <p:grpSpPr>
          <a:xfrm>
            <a:off x="4572000" y="4939839"/>
            <a:ext cx="4171331" cy="1173578"/>
            <a:chOff x="4572001" y="4939839"/>
            <a:chExt cx="3779838" cy="1063434"/>
          </a:xfrm>
        </p:grpSpPr>
        <p:sp>
          <p:nvSpPr>
            <p:cNvPr id="2" name="Hexágono 1">
              <a:extLst>
                <a:ext uri="{FF2B5EF4-FFF2-40B4-BE49-F238E27FC236}">
                  <a16:creationId xmlns:a16="http://schemas.microsoft.com/office/drawing/2014/main" id="{58DA202A-61E2-BC9B-D5B4-4CCA24BC5180}"/>
                </a:ext>
              </a:extLst>
            </p:cNvPr>
            <p:cNvSpPr/>
            <p:nvPr/>
          </p:nvSpPr>
          <p:spPr>
            <a:xfrm rot="5400000">
              <a:off x="6404942" y="5013179"/>
              <a:ext cx="1063434" cy="916754"/>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90"/>
                </a:lnSpc>
              </a:pPr>
              <a:endParaRPr lang="es-ES_tradnl" sz="1300" dirty="0">
                <a:ea typeface="Open Sans" panose="020B0606030504020204" pitchFamily="34" charset="0"/>
                <a:cs typeface="Open Sans" panose="020B0606030504020204" pitchFamily="34" charset="0"/>
              </a:endParaRPr>
            </a:p>
          </p:txBody>
        </p:sp>
        <p:sp>
          <p:nvSpPr>
            <p:cNvPr id="4" name="CuadroTexto 3">
              <a:extLst>
                <a:ext uri="{FF2B5EF4-FFF2-40B4-BE49-F238E27FC236}">
                  <a16:creationId xmlns:a16="http://schemas.microsoft.com/office/drawing/2014/main" id="{C392FAAF-2788-7FF1-BA0F-971A36FC5D26}"/>
                </a:ext>
              </a:extLst>
            </p:cNvPr>
            <p:cNvSpPr txBox="1"/>
            <p:nvPr/>
          </p:nvSpPr>
          <p:spPr>
            <a:xfrm>
              <a:off x="6478282" y="5166702"/>
              <a:ext cx="916753" cy="634825"/>
            </a:xfrm>
            <a:prstGeom prst="rect">
              <a:avLst/>
            </a:prstGeom>
            <a:noFill/>
          </p:spPr>
          <p:txBody>
            <a:bodyPr wrap="square" rtlCol="0" anchor="ctr">
              <a:spAutoFit/>
            </a:bodyPr>
            <a:lstStyle/>
            <a:p>
              <a:pPr algn="ctr">
                <a:lnSpc>
                  <a:spcPts val="1590"/>
                </a:lnSpc>
                <a:buClr>
                  <a:srgbClr val="03C7BE"/>
                </a:buClr>
              </a:pPr>
              <a:r>
                <a:rPr lang="es-MX" sz="1300" spc="-50" dirty="0">
                  <a:solidFill>
                    <a:schemeClr val="bg1"/>
                  </a:solidFill>
                </a:rPr>
                <a:t>Herramienta</a:t>
              </a:r>
              <a:r>
                <a:rPr lang="es-MX" sz="1300" dirty="0">
                  <a:solidFill>
                    <a:schemeClr val="bg1"/>
                  </a:solidFill>
                </a:rPr>
                <a:t> de mensajería</a:t>
              </a:r>
            </a:p>
          </p:txBody>
        </p:sp>
        <p:sp>
          <p:nvSpPr>
            <p:cNvPr id="9" name="Hexágono 8">
              <a:extLst>
                <a:ext uri="{FF2B5EF4-FFF2-40B4-BE49-F238E27FC236}">
                  <a16:creationId xmlns:a16="http://schemas.microsoft.com/office/drawing/2014/main" id="{0BEB1156-3095-33B8-9631-C3AC1C3734DE}"/>
                </a:ext>
              </a:extLst>
            </p:cNvPr>
            <p:cNvSpPr/>
            <p:nvPr/>
          </p:nvSpPr>
          <p:spPr>
            <a:xfrm rot="5400000">
              <a:off x="7361745" y="5013179"/>
              <a:ext cx="1063434" cy="916754"/>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90"/>
                </a:lnSpc>
              </a:pPr>
              <a:endParaRPr lang="es-ES_tradnl" sz="1300" dirty="0">
                <a:ea typeface="Open Sans" panose="020B0606030504020204" pitchFamily="34" charset="0"/>
                <a:cs typeface="Open Sans" panose="020B0606030504020204" pitchFamily="34" charset="0"/>
              </a:endParaRPr>
            </a:p>
          </p:txBody>
        </p:sp>
        <p:sp>
          <p:nvSpPr>
            <p:cNvPr id="10" name="CuadroTexto 9">
              <a:extLst>
                <a:ext uri="{FF2B5EF4-FFF2-40B4-BE49-F238E27FC236}">
                  <a16:creationId xmlns:a16="http://schemas.microsoft.com/office/drawing/2014/main" id="{89B9380D-C68B-727A-2F6F-3BD90FB2E890}"/>
                </a:ext>
              </a:extLst>
            </p:cNvPr>
            <p:cNvSpPr txBox="1"/>
            <p:nvPr/>
          </p:nvSpPr>
          <p:spPr>
            <a:xfrm>
              <a:off x="7435085" y="5348271"/>
              <a:ext cx="916753" cy="271686"/>
            </a:xfrm>
            <a:prstGeom prst="rect">
              <a:avLst/>
            </a:prstGeom>
            <a:noFill/>
          </p:spPr>
          <p:txBody>
            <a:bodyPr wrap="square" rtlCol="0" anchor="ctr">
              <a:spAutoFit/>
            </a:bodyPr>
            <a:lstStyle/>
            <a:p>
              <a:pPr algn="ctr">
                <a:lnSpc>
                  <a:spcPts val="1590"/>
                </a:lnSpc>
                <a:buClr>
                  <a:srgbClr val="03C7BE"/>
                </a:buClr>
              </a:pPr>
              <a:r>
                <a:rPr lang="es-MX" sz="1300" dirty="0">
                  <a:solidFill>
                    <a:schemeClr val="bg1"/>
                  </a:solidFill>
                </a:rPr>
                <a:t>Etiquetas</a:t>
              </a:r>
              <a:endParaRPr lang="es-MX" sz="1300" b="1" dirty="0">
                <a:solidFill>
                  <a:schemeClr val="bg1"/>
                </a:solidFill>
                <a:ea typeface="Open Sans" panose="020B0606030504020204" pitchFamily="34" charset="0"/>
                <a:cs typeface="Open Sans" panose="020B0606030504020204" pitchFamily="34" charset="0"/>
              </a:endParaRPr>
            </a:p>
          </p:txBody>
        </p:sp>
        <p:sp>
          <p:nvSpPr>
            <p:cNvPr id="11" name="Hexágono 10">
              <a:extLst>
                <a:ext uri="{FF2B5EF4-FFF2-40B4-BE49-F238E27FC236}">
                  <a16:creationId xmlns:a16="http://schemas.microsoft.com/office/drawing/2014/main" id="{7D7744E4-AB95-4627-E499-AEBFEB1910D6}"/>
                </a:ext>
              </a:extLst>
            </p:cNvPr>
            <p:cNvSpPr/>
            <p:nvPr/>
          </p:nvSpPr>
          <p:spPr>
            <a:xfrm rot="5400000">
              <a:off x="5451801" y="5013179"/>
              <a:ext cx="1063434" cy="916754"/>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90"/>
                </a:lnSpc>
              </a:pPr>
              <a:endParaRPr lang="es-ES_tradnl" sz="1300" dirty="0">
                <a:ea typeface="Open Sans" panose="020B0606030504020204" pitchFamily="34" charset="0"/>
                <a:cs typeface="Open Sans" panose="020B0606030504020204" pitchFamily="34" charset="0"/>
              </a:endParaRPr>
            </a:p>
          </p:txBody>
        </p:sp>
        <p:sp>
          <p:nvSpPr>
            <p:cNvPr id="12" name="CuadroTexto 11">
              <a:extLst>
                <a:ext uri="{FF2B5EF4-FFF2-40B4-BE49-F238E27FC236}">
                  <a16:creationId xmlns:a16="http://schemas.microsoft.com/office/drawing/2014/main" id="{760F60FB-B779-266E-04DD-27D210476CDC}"/>
                </a:ext>
              </a:extLst>
            </p:cNvPr>
            <p:cNvSpPr txBox="1"/>
            <p:nvPr/>
          </p:nvSpPr>
          <p:spPr>
            <a:xfrm>
              <a:off x="5525141" y="5259664"/>
              <a:ext cx="916753" cy="448898"/>
            </a:xfrm>
            <a:prstGeom prst="rect">
              <a:avLst/>
            </a:prstGeom>
            <a:noFill/>
          </p:spPr>
          <p:txBody>
            <a:bodyPr wrap="square" rtlCol="0" anchor="ctr">
              <a:spAutoFit/>
            </a:bodyPr>
            <a:lstStyle/>
            <a:p>
              <a:pPr algn="ctr">
                <a:lnSpc>
                  <a:spcPts val="1590"/>
                </a:lnSpc>
                <a:buClr>
                  <a:srgbClr val="03C7BE"/>
                </a:buClr>
              </a:pPr>
              <a:r>
                <a:rPr lang="es-MX" sz="1300" dirty="0">
                  <a:solidFill>
                    <a:schemeClr val="bg1"/>
                  </a:solidFill>
                </a:rPr>
                <a:t>Enlaces directo</a:t>
              </a:r>
            </a:p>
          </p:txBody>
        </p:sp>
        <p:sp>
          <p:nvSpPr>
            <p:cNvPr id="13" name="Hexágono 12">
              <a:extLst>
                <a:ext uri="{FF2B5EF4-FFF2-40B4-BE49-F238E27FC236}">
                  <a16:creationId xmlns:a16="http://schemas.microsoft.com/office/drawing/2014/main" id="{9DBCDF31-7025-EF8E-2EE7-77D0BAFD8427}"/>
                </a:ext>
              </a:extLst>
            </p:cNvPr>
            <p:cNvSpPr/>
            <p:nvPr/>
          </p:nvSpPr>
          <p:spPr>
            <a:xfrm rot="5400000">
              <a:off x="4498661" y="5013179"/>
              <a:ext cx="1063434" cy="916754"/>
            </a:xfrm>
            <a:prstGeom prst="hexagon">
              <a:avLst>
                <a:gd name="adj" fmla="val 26705"/>
                <a:gd name="vf" fmla="val 115470"/>
              </a:avLst>
            </a:prstGeom>
            <a:solidFill>
              <a:srgbClr val="00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90"/>
                </a:lnSpc>
              </a:pPr>
              <a:endParaRPr lang="es-ES_tradnl" sz="1300" dirty="0">
                <a:ea typeface="Open Sans" panose="020B0606030504020204" pitchFamily="34" charset="0"/>
                <a:cs typeface="Open Sans" panose="020B0606030504020204" pitchFamily="34" charset="0"/>
              </a:endParaRPr>
            </a:p>
          </p:txBody>
        </p:sp>
        <p:sp>
          <p:nvSpPr>
            <p:cNvPr id="14" name="CuadroTexto 13">
              <a:extLst>
                <a:ext uri="{FF2B5EF4-FFF2-40B4-BE49-F238E27FC236}">
                  <a16:creationId xmlns:a16="http://schemas.microsoft.com/office/drawing/2014/main" id="{C00DEFAF-12CD-09C4-4F1A-58419601D5A9}"/>
                </a:ext>
              </a:extLst>
            </p:cNvPr>
            <p:cNvSpPr txBox="1"/>
            <p:nvPr/>
          </p:nvSpPr>
          <p:spPr>
            <a:xfrm>
              <a:off x="4572001" y="5348271"/>
              <a:ext cx="916753" cy="271686"/>
            </a:xfrm>
            <a:prstGeom prst="rect">
              <a:avLst/>
            </a:prstGeom>
            <a:noFill/>
          </p:spPr>
          <p:txBody>
            <a:bodyPr wrap="square" rtlCol="0" anchor="ctr">
              <a:spAutoFit/>
            </a:bodyPr>
            <a:lstStyle/>
            <a:p>
              <a:pPr algn="ctr">
                <a:lnSpc>
                  <a:spcPts val="1590"/>
                </a:lnSpc>
              </a:pPr>
              <a:r>
                <a:rPr lang="es-MX" sz="1300" dirty="0">
                  <a:solidFill>
                    <a:schemeClr val="bg1"/>
                  </a:solidFill>
                </a:rPr>
                <a:t>Catálogo</a:t>
              </a:r>
              <a:endParaRPr lang="es-MX" sz="1300" b="1" dirty="0">
                <a:solidFill>
                  <a:schemeClr val="bg1"/>
                </a:solidFill>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163082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36252" y="1793123"/>
            <a:ext cx="3474978" cy="4185761"/>
          </a:xfrm>
          <a:prstGeom prst="rect">
            <a:avLst/>
          </a:prstGeom>
          <a:noFill/>
        </p:spPr>
        <p:txBody>
          <a:bodyPr wrap="square">
            <a:spAutoFit/>
          </a:bodyPr>
          <a:lstStyle/>
          <a:p>
            <a:pPr>
              <a:buClr>
                <a:srgbClr val="03C7BE"/>
              </a:buClr>
            </a:pPr>
            <a:r>
              <a:rPr lang="es-MX" sz="1400" spc="-30" dirty="0">
                <a:solidFill>
                  <a:srgbClr val="01514A"/>
                </a:solidFill>
              </a:rPr>
              <a:t>Busca tres perfiles de empresa con presencia en Facebook, Instagram y WhatsApp Business y enlístalos.</a:t>
            </a:r>
          </a:p>
          <a:p>
            <a:pPr marL="285750" indent="-285750">
              <a:buClr>
                <a:srgbClr val="03C7BE"/>
              </a:buClr>
              <a:buFont typeface="Arial" panose="020B0604020202020204" pitchFamily="34" charset="0"/>
              <a:buChar char="•"/>
            </a:pPr>
            <a:endParaRPr lang="es-MX" sz="1400" spc="-30" dirty="0">
              <a:solidFill>
                <a:srgbClr val="01514A"/>
              </a:solidFill>
            </a:endParaRPr>
          </a:p>
          <a:p>
            <a:pPr marL="285750" indent="-285750">
              <a:buClr>
                <a:srgbClr val="03C7BE"/>
              </a:buClr>
              <a:buFont typeface="Arial" panose="020B0604020202020204" pitchFamily="34" charset="0"/>
              <a:buChar char="•"/>
            </a:pPr>
            <a:r>
              <a:rPr lang="es-MX" sz="1400" spc="-30" dirty="0">
                <a:solidFill>
                  <a:srgbClr val="01514A"/>
                </a:solidFill>
              </a:rPr>
              <a:t>Haz una lista de los elementos que debe tener cada perfil y define por qué sí o no cumple con ellos, para tu análisis te </a:t>
            </a:r>
            <a:r>
              <a:rPr lang="es-MX" sz="1400" dirty="0">
                <a:solidFill>
                  <a:srgbClr val="01514A"/>
                </a:solidFill>
              </a:rPr>
              <a:t>recomendamos utilizar capturas de pantallas.</a:t>
            </a:r>
          </a:p>
          <a:p>
            <a:pPr marL="285750" indent="-285750">
              <a:buClr>
                <a:srgbClr val="03C7BE"/>
              </a:buClr>
              <a:buFont typeface="Arial" panose="020B0604020202020204" pitchFamily="34" charset="0"/>
              <a:buChar char="•"/>
            </a:pPr>
            <a:r>
              <a:rPr lang="es-MX" sz="1400" spc="-30" dirty="0">
                <a:solidFill>
                  <a:srgbClr val="01514A"/>
                </a:solidFill>
              </a:rPr>
              <a:t>Revisa las estrategias para llegar a la audiencia y enlista los requerimientos y marca si se cumple o no con ellos.</a:t>
            </a:r>
          </a:p>
          <a:p>
            <a:pPr marL="285750" indent="-285750">
              <a:buClr>
                <a:srgbClr val="03C7BE"/>
              </a:buClr>
              <a:buFont typeface="Arial" panose="020B0604020202020204" pitchFamily="34" charset="0"/>
              <a:buChar char="•"/>
            </a:pPr>
            <a:r>
              <a:rPr lang="es-MX" sz="1400" spc="-30" dirty="0">
                <a:solidFill>
                  <a:srgbClr val="01514A"/>
                </a:solidFill>
              </a:rPr>
              <a:t>De cada marca, define en general cuál es su desempeño respecto a un perfil eficiente y genera tus recomendaciones.</a:t>
            </a:r>
          </a:p>
          <a:p>
            <a:pPr marL="285750" indent="-285750">
              <a:buClr>
                <a:srgbClr val="03C7BE"/>
              </a:buClr>
              <a:buFont typeface="Arial" panose="020B0604020202020204" pitchFamily="34" charset="0"/>
              <a:buChar char="•"/>
            </a:pPr>
            <a:r>
              <a:rPr lang="es-MX" sz="1400" spc="-30" dirty="0">
                <a:solidFill>
                  <a:srgbClr val="01514A"/>
                </a:solidFill>
              </a:rPr>
              <a:t>Realiza una conclusión respecto a los beneficios de tener una cuenta de negocios en estas redes y cómo ayuda a la gestión de marketing digital.</a:t>
            </a:r>
            <a:endParaRPr lang="es-MX" sz="1400" dirty="0">
              <a:solidFill>
                <a:srgbClr val="01514A"/>
              </a:solidFill>
            </a:endParaRPr>
          </a:p>
        </p:txBody>
      </p:sp>
      <p:sp>
        <p:nvSpPr>
          <p:cNvPr id="2" name="CuadroTexto 1">
            <a:extLst>
              <a:ext uri="{FF2B5EF4-FFF2-40B4-BE49-F238E27FC236}">
                <a16:creationId xmlns:a16="http://schemas.microsoft.com/office/drawing/2014/main" id="{BAB08EE4-24F8-D2FB-98CA-32B716E82D89}"/>
              </a:ext>
            </a:extLst>
          </p:cNvPr>
          <p:cNvSpPr txBox="1"/>
          <p:nvPr/>
        </p:nvSpPr>
        <p:spPr>
          <a:xfrm>
            <a:off x="736250" y="1331458"/>
            <a:ext cx="3862253"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Analiza perfiles y mejora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4229160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26</a:t>
            </a:r>
          </a:p>
          <a:p>
            <a:pPr algn="ctr"/>
            <a:r>
              <a:rPr lang="es-MX" sz="2000" dirty="0">
                <a:solidFill>
                  <a:srgbClr val="03C7BE"/>
                </a:solidFill>
                <a:latin typeface="+mj-lt"/>
              </a:rPr>
              <a:t>Creación de cuenta</a:t>
            </a:r>
          </a:p>
          <a:p>
            <a:pPr algn="ctr"/>
            <a:r>
              <a:rPr lang="es-MX" sz="2000" dirty="0">
                <a:solidFill>
                  <a:srgbClr val="03C7BE"/>
                </a:solidFill>
                <a:latin typeface="+mj-lt"/>
              </a:rPr>
              <a:t>de negocios (Parte II)</a:t>
            </a:r>
            <a:r>
              <a:rPr lang="es-MX" sz="2000" dirty="0">
                <a:solidFill>
                  <a:schemeClr val="bg1"/>
                </a:solidFill>
              </a:rPr>
              <a:t>s</a:t>
            </a:r>
          </a:p>
        </p:txBody>
      </p:sp>
      <p:sp>
        <p:nvSpPr>
          <p:cNvPr id="2" name="CuadroTexto 1">
            <a:extLst>
              <a:ext uri="{FF2B5EF4-FFF2-40B4-BE49-F238E27FC236}">
                <a16:creationId xmlns:a16="http://schemas.microsoft.com/office/drawing/2014/main" id="{44FC632F-ACDF-B2FC-C8EF-B65FE89A2134}"/>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10</a:t>
            </a:r>
          </a:p>
        </p:txBody>
      </p:sp>
    </p:spTree>
    <p:extLst>
      <p:ext uri="{BB962C8B-B14F-4D97-AF65-F5344CB8AC3E}">
        <p14:creationId xmlns:p14="http://schemas.microsoft.com/office/powerpoint/2010/main" val="1408113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1878485"/>
            <a:ext cx="3862252" cy="3108543"/>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Es importante entender las particularidades de cada red social para utilizarlas y tener una estrategia bien definida.</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Usarlas como una fuente de tráfico hacia tu página web, blog o e-</a:t>
            </a:r>
            <a:r>
              <a:rPr lang="es-MX" sz="1400" dirty="0" err="1">
                <a:solidFill>
                  <a:srgbClr val="01514A"/>
                </a:solidFill>
                <a:ea typeface="Times New Roman" panose="02020603050405020304" pitchFamily="18" charset="0"/>
                <a:cs typeface="Times New Roman" panose="02020603050405020304" pitchFamily="18" charset="0"/>
              </a:rPr>
              <a:t>commerce</a:t>
            </a:r>
            <a:r>
              <a:rPr lang="es-MX" sz="1400" dirty="0">
                <a:solidFill>
                  <a:srgbClr val="01514A"/>
                </a:solidFill>
                <a:ea typeface="Times New Roman" panose="02020603050405020304" pitchFamily="18" charset="0"/>
                <a:cs typeface="Times New Roman" panose="02020603050405020304" pitchFamily="18" charset="0"/>
              </a:rPr>
              <a:t> y facilitar la comunicación entre tu empresa y tus clientes,  para romper las barreras geográficas y temporales. </a:t>
            </a:r>
          </a:p>
          <a:p>
            <a:endParaRPr lang="es-MX" sz="1400" dirty="0">
              <a:solidFill>
                <a:srgbClr val="01514A"/>
              </a:solidFill>
              <a:ea typeface="Times New Roman" panose="02020603050405020304" pitchFamily="18" charset="0"/>
              <a:cs typeface="Times New Roman" panose="02020603050405020304" pitchFamily="18" charset="0"/>
            </a:endParaRPr>
          </a:p>
          <a:p>
            <a:r>
              <a:rPr lang="es-MX" sz="1400" dirty="0">
                <a:solidFill>
                  <a:srgbClr val="01514A"/>
                </a:solidFill>
                <a:ea typeface="Times New Roman" panose="02020603050405020304" pitchFamily="18" charset="0"/>
                <a:cs typeface="Times New Roman" panose="02020603050405020304" pitchFamily="18" charset="0"/>
              </a:rPr>
              <a:t>Por todo lo anterior, las redes sociales son una muy buena herramienta para la colaboración y el </a:t>
            </a:r>
            <a:r>
              <a:rPr lang="es-MX" sz="1400" dirty="0" err="1">
                <a:solidFill>
                  <a:srgbClr val="01514A"/>
                </a:solidFill>
                <a:ea typeface="Times New Roman" panose="02020603050405020304" pitchFamily="18" charset="0"/>
                <a:cs typeface="Times New Roman" panose="02020603050405020304" pitchFamily="18" charset="0"/>
              </a:rPr>
              <a:t>networking</a:t>
            </a:r>
            <a:r>
              <a:rPr lang="es-MX" sz="1400" dirty="0">
                <a:solidFill>
                  <a:srgbClr val="01514A"/>
                </a:solidFill>
                <a:ea typeface="Times New Roman" panose="02020603050405020304" pitchFamily="18" charset="0"/>
                <a:cs typeface="Times New Roman" panose="02020603050405020304" pitchFamily="18" charset="0"/>
              </a:rPr>
              <a:t>.</a:t>
            </a:r>
          </a:p>
          <a:p>
            <a:endParaRPr lang="es-MX" sz="1400" dirty="0">
              <a:solidFill>
                <a:srgbClr val="01514A"/>
              </a:solidFill>
              <a:ea typeface="Times New Roman" panose="02020603050405020304" pitchFamily="18" charset="0"/>
              <a:cs typeface="Times New Roman" panose="02020603050405020304" pitchFamily="18"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2"/>
          <a:srcRect l="33764" r="33764"/>
          <a:stretch/>
        </p:blipFill>
        <p:spPr>
          <a:xfrm>
            <a:off x="5184775" y="-2901"/>
            <a:ext cx="3957551" cy="6858000"/>
          </a:xfrm>
          <a:prstGeom prst="rect">
            <a:avLst/>
          </a:prstGeom>
        </p:spPr>
      </p:pic>
      <p:sp>
        <p:nvSpPr>
          <p:cNvPr id="3" name="CuadroTexto 2">
            <a:extLst>
              <a:ext uri="{FF2B5EF4-FFF2-40B4-BE49-F238E27FC236}">
                <a16:creationId xmlns:a16="http://schemas.microsoft.com/office/drawing/2014/main" id="{FF5AD954-7249-D019-9E07-FCB59073B369}"/>
              </a:ext>
            </a:extLst>
          </p:cNvPr>
          <p:cNvSpPr txBox="1"/>
          <p:nvPr/>
        </p:nvSpPr>
        <p:spPr>
          <a:xfrm>
            <a:off x="709746" y="1333927"/>
            <a:ext cx="3553781"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Colaboración y </a:t>
            </a:r>
            <a:r>
              <a:rPr lang="es-MX" sz="2400" i="1" dirty="0" err="1">
                <a:solidFill>
                  <a:srgbClr val="00524C"/>
                </a:solidFill>
                <a:latin typeface="Corbel" panose="020B0503020204020204" pitchFamily="34" charset="0"/>
              </a:rPr>
              <a:t>networking</a:t>
            </a:r>
            <a:endParaRPr lang="es-MX" sz="36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4265210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BA2C8B4-E413-2DB8-A276-C49FB4EC8E2D}"/>
              </a:ext>
            </a:extLst>
          </p:cNvPr>
          <p:cNvPicPr>
            <a:picLocks noChangeAspect="1"/>
          </p:cNvPicPr>
          <p:nvPr/>
        </p:nvPicPr>
        <p:blipFill>
          <a:blip r:embed="rId2"/>
          <a:srcRect l="30764" r="30764"/>
          <a:stretch/>
        </p:blipFill>
        <p:spPr>
          <a:xfrm>
            <a:off x="0" y="0"/>
            <a:ext cx="3959225"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9461DBB5-7069-EBFF-8E9D-9E032767CF5D}"/>
              </a:ext>
            </a:extLst>
          </p:cNvPr>
          <p:cNvSpPr txBox="1"/>
          <p:nvPr/>
        </p:nvSpPr>
        <p:spPr>
          <a:xfrm>
            <a:off x="4572000" y="1321074"/>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X, hashtags y tendencias</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36729C69-62D9-702A-8A96-D4109058FEED}"/>
              </a:ext>
            </a:extLst>
          </p:cNvPr>
          <p:cNvSpPr txBox="1"/>
          <p:nvPr/>
        </p:nvSpPr>
        <p:spPr>
          <a:xfrm>
            <a:off x="4602071" y="1831042"/>
            <a:ext cx="3931334" cy="3754874"/>
          </a:xfrm>
          <a:prstGeom prst="rect">
            <a:avLst/>
          </a:prstGeom>
          <a:noFill/>
        </p:spPr>
        <p:txBody>
          <a:bodyPr wrap="square">
            <a:spAutoFit/>
          </a:bodyPr>
          <a:lstStyle/>
          <a:p>
            <a:r>
              <a:rPr lang="es-MX" sz="1400" dirty="0">
                <a:solidFill>
                  <a:srgbClr val="01514A"/>
                </a:solidFill>
                <a:cs typeface="Times New Roman" panose="02020603050405020304" pitchFamily="18" charset="0"/>
              </a:rPr>
              <a:t>Es el espacio donde las personas se dan cuenta de lo que está ocurriendo al seguir hashtags y </a:t>
            </a:r>
            <a:r>
              <a:rPr lang="es-MX" sz="1400" spc="-20" dirty="0">
                <a:solidFill>
                  <a:srgbClr val="01514A"/>
                </a:solidFill>
                <a:cs typeface="Times New Roman" panose="02020603050405020304" pitchFamily="18" charset="0"/>
              </a:rPr>
              <a:t>tendencias a través de vínculos, artículos y </a:t>
            </a:r>
            <a:r>
              <a:rPr lang="es-MX" sz="1400" spc="-20" dirty="0" err="1">
                <a:solidFill>
                  <a:srgbClr val="01514A"/>
                </a:solidFill>
                <a:cs typeface="Times New Roman" panose="02020603050405020304" pitchFamily="18" charset="0"/>
              </a:rPr>
              <a:t>retweets</a:t>
            </a:r>
            <a:r>
              <a:rPr lang="es-MX" sz="1400" spc="-20" dirty="0">
                <a:solidFill>
                  <a:srgbClr val="01514A"/>
                </a:solidFill>
                <a:cs typeface="Times New Roman" panose="02020603050405020304" pitchFamily="18" charset="0"/>
              </a:rPr>
              <a:t>. </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Los usuarios de X siempre están buscando las novedades, por lo tanto, contar con un perfil profesional que refleje la personalidad e ideología de nuestra marca ayuda a lograr una buena primera impresión en el cliente.</a:t>
            </a:r>
          </a:p>
          <a:p>
            <a:endParaRPr lang="es-MX" sz="1400" dirty="0">
              <a:solidFill>
                <a:srgbClr val="01514A"/>
              </a:solidFill>
              <a:cs typeface="Times New Roman" panose="02020603050405020304" pitchFamily="18" charset="0"/>
            </a:endParaRPr>
          </a:p>
          <a:p>
            <a:r>
              <a:rPr lang="es-MX" sz="1400" dirty="0">
                <a:solidFill>
                  <a:srgbClr val="01514A"/>
                </a:solidFill>
              </a:rPr>
              <a:t>En X podemos conectarnos no solo con los consumidores, sino también con proveedores, aliados y hasta competidores para monitorear el mercado. Usando esta herramienta para servicio al cliente podemos responder cualquier duda, aumentar la exposición de marca, recompensar y fomentar la lealtad.</a:t>
            </a:r>
          </a:p>
        </p:txBody>
      </p:sp>
    </p:spTree>
    <p:extLst>
      <p:ext uri="{BB962C8B-B14F-4D97-AF65-F5344CB8AC3E}">
        <p14:creationId xmlns:p14="http://schemas.microsoft.com/office/powerpoint/2010/main" val="2561020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89340E6E-0485-DAE1-D5A8-CB42F0385C04}"/>
              </a:ext>
            </a:extLst>
          </p:cNvPr>
          <p:cNvSpPr/>
          <p:nvPr/>
        </p:nvSpPr>
        <p:spPr>
          <a:xfrm>
            <a:off x="0" y="3395463"/>
            <a:ext cx="5184775" cy="2985432"/>
          </a:xfrm>
          <a:prstGeom prst="rect">
            <a:avLst/>
          </a:prstGeom>
          <a:solidFill>
            <a:srgbClr val="005D8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CuadroTexto 1">
            <a:extLst>
              <a:ext uri="{FF2B5EF4-FFF2-40B4-BE49-F238E27FC236}">
                <a16:creationId xmlns:a16="http://schemas.microsoft.com/office/drawing/2014/main" id="{295A20F9-B37D-D5FA-CC29-77B977BEB5DC}"/>
              </a:ext>
            </a:extLst>
          </p:cNvPr>
          <p:cNvSpPr txBox="1"/>
          <p:nvPr/>
        </p:nvSpPr>
        <p:spPr>
          <a:xfrm>
            <a:off x="709747" y="1915446"/>
            <a:ext cx="4049539" cy="1169551"/>
          </a:xfrm>
          <a:prstGeom prst="rect">
            <a:avLst/>
          </a:prstGeom>
          <a:noFill/>
        </p:spPr>
        <p:txBody>
          <a:bodyPr wrap="square">
            <a:spAutoFit/>
          </a:bodyPr>
          <a:lstStyle/>
          <a:p>
            <a:r>
              <a:rPr lang="es-MX" sz="1400" dirty="0">
                <a:solidFill>
                  <a:srgbClr val="01514A"/>
                </a:solidFill>
                <a:cs typeface="Times New Roman" panose="02020603050405020304" pitchFamily="18" charset="0"/>
              </a:rPr>
              <a:t>LinkedIn es la red social para empresas líder en el </a:t>
            </a:r>
            <a:r>
              <a:rPr lang="es-MX" sz="1400" spc="-20" dirty="0">
                <a:solidFill>
                  <a:srgbClr val="01514A"/>
                </a:solidFill>
                <a:cs typeface="Times New Roman" panose="02020603050405020304" pitchFamily="18" charset="0"/>
              </a:rPr>
              <a:t>mundo, de acuerdo con Stadista (2023), se pronostica </a:t>
            </a:r>
            <a:r>
              <a:rPr lang="es-MX" sz="1400" dirty="0">
                <a:solidFill>
                  <a:srgbClr val="01514A"/>
                </a:solidFill>
                <a:cs typeface="Times New Roman" panose="02020603050405020304" pitchFamily="18" charset="0"/>
              </a:rPr>
              <a:t>que la cantidad de usuarios de LinkedIn en México aumentará continuamente entre 2023 y </a:t>
            </a:r>
            <a:r>
              <a:rPr lang="es-MX" sz="1400" spc="-40" dirty="0">
                <a:solidFill>
                  <a:srgbClr val="01514A"/>
                </a:solidFill>
                <a:cs typeface="Times New Roman" panose="02020603050405020304" pitchFamily="18" charset="0"/>
              </a:rPr>
              <a:t>2027, hasta llegar a un total de 3.3 millones de usuarios.</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7998" r="28384"/>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225D4F0D-659D-93B6-CCFD-5D0A09D2BE5F}"/>
              </a:ext>
            </a:extLst>
          </p:cNvPr>
          <p:cNvSpPr txBox="1"/>
          <p:nvPr/>
        </p:nvSpPr>
        <p:spPr>
          <a:xfrm>
            <a:off x="709746" y="1302582"/>
            <a:ext cx="3862253"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LinkedIn, imagen pro</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B6A914EB-0FAD-5E4D-C0FB-B888285E12C8}"/>
              </a:ext>
            </a:extLst>
          </p:cNvPr>
          <p:cNvSpPr txBox="1"/>
          <p:nvPr/>
        </p:nvSpPr>
        <p:spPr>
          <a:xfrm>
            <a:off x="709747" y="3549351"/>
            <a:ext cx="4475028" cy="2677656"/>
          </a:xfrm>
          <a:prstGeom prst="rect">
            <a:avLst/>
          </a:prstGeom>
          <a:noFill/>
        </p:spPr>
        <p:txBody>
          <a:bodyPr wrap="square">
            <a:spAutoFit/>
          </a:bodyPr>
          <a:lstStyle/>
          <a:p>
            <a:r>
              <a:rPr lang="es-MX" sz="1400" b="1" dirty="0">
                <a:solidFill>
                  <a:schemeClr val="bg1"/>
                </a:solidFill>
                <a:cs typeface="Times New Roman" panose="02020603050405020304" pitchFamily="18" charset="0"/>
              </a:rPr>
              <a:t>Tips</a:t>
            </a:r>
          </a:p>
          <a:p>
            <a:endParaRPr lang="es-MX" sz="1400" dirty="0">
              <a:solidFill>
                <a:schemeClr val="bg1"/>
              </a:solidFill>
              <a:cs typeface="Times New Roman" panose="02020603050405020304" pitchFamily="18" charset="0"/>
            </a:endParaRPr>
          </a:p>
          <a:p>
            <a:pPr marL="285750" indent="-285750">
              <a:buClr>
                <a:srgbClr val="03C7BE"/>
              </a:buClr>
              <a:buFont typeface="Arial" panose="020B0604020202020204" pitchFamily="34" charset="0"/>
              <a:buChar char="•"/>
            </a:pPr>
            <a:r>
              <a:rPr lang="es-MX" sz="1400" dirty="0">
                <a:solidFill>
                  <a:schemeClr val="bg1"/>
                </a:solidFill>
                <a:cs typeface="Times New Roman" panose="02020603050405020304" pitchFamily="18" charset="0"/>
              </a:rPr>
              <a:t>Optimiza tu página llenando la información </a:t>
            </a:r>
            <a:r>
              <a:rPr lang="es-MX" sz="1400" spc="-40" dirty="0">
                <a:solidFill>
                  <a:schemeClr val="bg1"/>
                </a:solidFill>
                <a:cs typeface="Times New Roman" panose="02020603050405020304" pitchFamily="18" charset="0"/>
              </a:rPr>
              <a:t>adicional para aparecer en los motores de búsqueda.</a:t>
            </a:r>
          </a:p>
          <a:p>
            <a:pPr marL="285750" indent="-285750">
              <a:buClr>
                <a:srgbClr val="03C7BE"/>
              </a:buClr>
              <a:buFont typeface="Arial" panose="020B0604020202020204" pitchFamily="34" charset="0"/>
              <a:buChar char="•"/>
            </a:pPr>
            <a:r>
              <a:rPr lang="es-MX" sz="1400" spc="-50" dirty="0">
                <a:solidFill>
                  <a:schemeClr val="bg1"/>
                </a:solidFill>
                <a:cs typeface="Times New Roman" panose="02020603050405020304" pitchFamily="18" charset="0"/>
              </a:rPr>
              <a:t>Descubre contenido de tendencia con tu público objetivo.</a:t>
            </a:r>
          </a:p>
          <a:p>
            <a:pPr marL="285750" indent="-285750">
              <a:buClr>
                <a:srgbClr val="03C7BE"/>
              </a:buClr>
              <a:buFont typeface="Arial" panose="020B0604020202020204" pitchFamily="34" charset="0"/>
              <a:buChar char="•"/>
            </a:pPr>
            <a:r>
              <a:rPr lang="es-MX" sz="1400" dirty="0">
                <a:solidFill>
                  <a:schemeClr val="bg1"/>
                </a:solidFill>
                <a:cs typeface="Times New Roman" panose="02020603050405020304" pitchFamily="18" charset="0"/>
              </a:rPr>
              <a:t>Impulsa acciones específicas con un botón CTA.</a:t>
            </a:r>
          </a:p>
          <a:p>
            <a:pPr marL="285750" indent="-285750">
              <a:buClr>
                <a:srgbClr val="03C7BE"/>
              </a:buClr>
              <a:buFont typeface="Arial" panose="020B0604020202020204" pitchFamily="34" charset="0"/>
              <a:buChar char="•"/>
            </a:pPr>
            <a:r>
              <a:rPr lang="es-MX" sz="1400" dirty="0">
                <a:solidFill>
                  <a:schemeClr val="bg1"/>
                </a:solidFill>
                <a:cs typeface="Times New Roman" panose="02020603050405020304" pitchFamily="18" charset="0"/>
              </a:rPr>
              <a:t>Convierte a los visitantes en clientes agregando un formulario para que dejen su información de contacto. </a:t>
            </a:r>
          </a:p>
          <a:p>
            <a:pPr marL="285750" indent="-285750">
              <a:buClr>
                <a:srgbClr val="03C7BE"/>
              </a:buClr>
              <a:buFont typeface="Arial" panose="020B0604020202020204" pitchFamily="34" charset="0"/>
              <a:buChar char="•"/>
            </a:pPr>
            <a:r>
              <a:rPr lang="es-MX" sz="1400" spc="-60" dirty="0">
                <a:solidFill>
                  <a:schemeClr val="bg1"/>
                </a:solidFill>
                <a:cs typeface="Times New Roman" panose="02020603050405020304" pitchFamily="18" charset="0"/>
              </a:rPr>
              <a:t>Reacciona y comenta en las publicaciones que ves en el feed.</a:t>
            </a:r>
          </a:p>
          <a:p>
            <a:pPr marL="285750" indent="-285750">
              <a:buClr>
                <a:srgbClr val="03C7BE"/>
              </a:buClr>
              <a:buFont typeface="Arial" panose="020B0604020202020204" pitchFamily="34" charset="0"/>
              <a:buChar char="•"/>
            </a:pPr>
            <a:r>
              <a:rPr lang="es-MX" sz="1400" dirty="0">
                <a:solidFill>
                  <a:schemeClr val="bg1"/>
                </a:solidFill>
                <a:cs typeface="Times New Roman" panose="02020603050405020304" pitchFamily="18" charset="0"/>
              </a:rPr>
              <a:t>Hacer Networking utilizando la herramienta </a:t>
            </a:r>
            <a:r>
              <a:rPr lang="es-MX" sz="1400" i="1" dirty="0">
                <a:solidFill>
                  <a:schemeClr val="bg1"/>
                </a:solidFill>
                <a:cs typeface="Times New Roman" panose="02020603050405020304" pitchFamily="18" charset="0"/>
              </a:rPr>
              <a:t>Groups</a:t>
            </a:r>
            <a:r>
              <a:rPr lang="es-MX" sz="1400" dirty="0">
                <a:solidFill>
                  <a:schemeClr val="bg1"/>
                </a:solidFill>
                <a:cs typeface="Times New Roman" panose="02020603050405020304" pitchFamily="18" charset="0"/>
              </a:rPr>
              <a:t> para compartir contenidos, desarrollar conexiones y obtener seguidores.</a:t>
            </a:r>
          </a:p>
        </p:txBody>
      </p:sp>
    </p:spTree>
    <p:extLst>
      <p:ext uri="{BB962C8B-B14F-4D97-AF65-F5344CB8AC3E}">
        <p14:creationId xmlns:p14="http://schemas.microsoft.com/office/powerpoint/2010/main" val="2335719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BA2C8B4-E413-2DB8-A276-C49FB4EC8E2D}"/>
              </a:ext>
            </a:extLst>
          </p:cNvPr>
          <p:cNvPicPr>
            <a:picLocks noChangeAspect="1"/>
          </p:cNvPicPr>
          <p:nvPr/>
        </p:nvPicPr>
        <p:blipFill rotWithShape="1">
          <a:blip r:embed="rId2"/>
          <a:srcRect l="32734" r="28880"/>
          <a:stretch/>
        </p:blipFill>
        <p:spPr>
          <a:xfrm>
            <a:off x="0" y="0"/>
            <a:ext cx="3959225"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9461DBB5-7069-EBFF-8E9D-9E032767CF5D}"/>
              </a:ext>
            </a:extLst>
          </p:cNvPr>
          <p:cNvSpPr txBox="1"/>
          <p:nvPr/>
        </p:nvSpPr>
        <p:spPr>
          <a:xfrm>
            <a:off x="4572000" y="1321074"/>
            <a:ext cx="3961405" cy="461665"/>
          </a:xfrm>
          <a:prstGeom prst="rect">
            <a:avLst/>
          </a:prstGeom>
          <a:noFill/>
        </p:spPr>
        <p:txBody>
          <a:bodyPr wrap="square" rtlCol="0">
            <a:spAutoFit/>
          </a:bodyPr>
          <a:lstStyle/>
          <a:p>
            <a:r>
              <a:rPr lang="es-MX" sz="2400" dirty="0" err="1">
                <a:solidFill>
                  <a:srgbClr val="00524C"/>
                </a:solidFill>
                <a:latin typeface="Corbel" panose="020B0503020204020204" pitchFamily="34" charset="0"/>
              </a:rPr>
              <a:t>TikTok</a:t>
            </a:r>
            <a:r>
              <a:rPr lang="es-MX" sz="2400" dirty="0">
                <a:solidFill>
                  <a:srgbClr val="00524C"/>
                </a:solidFill>
                <a:latin typeface="Corbel" panose="020B0503020204020204" pitchFamily="34" charset="0"/>
              </a:rPr>
              <a:t>, resultados rápidos</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36729C69-62D9-702A-8A96-D4109058FEED}"/>
              </a:ext>
            </a:extLst>
          </p:cNvPr>
          <p:cNvSpPr txBox="1"/>
          <p:nvPr/>
        </p:nvSpPr>
        <p:spPr>
          <a:xfrm>
            <a:off x="4602071" y="1831042"/>
            <a:ext cx="3931334" cy="2462213"/>
          </a:xfrm>
          <a:prstGeom prst="rect">
            <a:avLst/>
          </a:prstGeom>
          <a:noFill/>
        </p:spPr>
        <p:txBody>
          <a:bodyPr wrap="square">
            <a:spAutoFit/>
          </a:bodyPr>
          <a:lstStyle/>
          <a:p>
            <a:r>
              <a:rPr lang="es-MX" sz="1400" dirty="0">
                <a:solidFill>
                  <a:srgbClr val="01514A"/>
                </a:solidFill>
                <a:cs typeface="Times New Roman" panose="02020603050405020304" pitchFamily="18" charset="0"/>
              </a:rPr>
              <a:t>Uno de los objetivos de </a:t>
            </a:r>
            <a:r>
              <a:rPr lang="es-MX" sz="1400" dirty="0" err="1">
                <a:solidFill>
                  <a:srgbClr val="01514A"/>
                </a:solidFill>
                <a:cs typeface="Times New Roman" panose="02020603050405020304" pitchFamily="18" charset="0"/>
              </a:rPr>
              <a:t>TikTok</a:t>
            </a:r>
            <a:r>
              <a:rPr lang="es-MX" sz="1400" dirty="0">
                <a:solidFill>
                  <a:srgbClr val="01514A"/>
                </a:solidFill>
                <a:cs typeface="Times New Roman" panose="02020603050405020304" pitchFamily="18" charset="0"/>
              </a:rPr>
              <a:t> es alcanzar nuevos clientes y generar resultados rápidamente. </a:t>
            </a:r>
          </a:p>
          <a:p>
            <a:endParaRPr lang="es-MX" sz="1400" dirty="0">
              <a:solidFill>
                <a:srgbClr val="01514A"/>
              </a:solidFill>
              <a:cs typeface="Times New Roman" panose="02020603050405020304" pitchFamily="18" charset="0"/>
            </a:endParaRPr>
          </a:p>
          <a:p>
            <a:r>
              <a:rPr lang="es-MX" sz="1400" dirty="0">
                <a:solidFill>
                  <a:srgbClr val="01514A"/>
                </a:solidFill>
                <a:cs typeface="Times New Roman" panose="02020603050405020304" pitchFamily="18" charset="0"/>
              </a:rPr>
              <a:t>De acuerdo con las encuestas de </a:t>
            </a:r>
            <a:r>
              <a:rPr lang="es-MX" sz="1400" dirty="0" err="1">
                <a:solidFill>
                  <a:srgbClr val="01514A"/>
                </a:solidFill>
                <a:cs typeface="Times New Roman" panose="02020603050405020304" pitchFamily="18" charset="0"/>
              </a:rPr>
              <a:t>TikTokBusiness</a:t>
            </a:r>
            <a:r>
              <a:rPr lang="es-MX" sz="1400" dirty="0">
                <a:solidFill>
                  <a:srgbClr val="01514A"/>
                </a:solidFill>
                <a:cs typeface="Times New Roman" panose="02020603050405020304" pitchFamily="18" charset="0"/>
              </a:rPr>
              <a:t> (2023), el 74% de los usuarios dicen que se inspiraron para obtener información sobre un producto o marca y el 66% está de acuerdo en que </a:t>
            </a:r>
            <a:r>
              <a:rPr lang="es-MX" sz="1400" dirty="0" err="1">
                <a:solidFill>
                  <a:srgbClr val="01514A"/>
                </a:solidFill>
                <a:cs typeface="Times New Roman" panose="02020603050405020304" pitchFamily="18" charset="0"/>
              </a:rPr>
              <a:t>TikTok</a:t>
            </a:r>
            <a:r>
              <a:rPr lang="es-MX" sz="1400" dirty="0">
                <a:solidFill>
                  <a:srgbClr val="01514A"/>
                </a:solidFill>
                <a:cs typeface="Times New Roman" panose="02020603050405020304" pitchFamily="18" charset="0"/>
              </a:rPr>
              <a:t> les ha ayudado a decidir una compra.</a:t>
            </a:r>
          </a:p>
          <a:p>
            <a:endParaRPr lang="es-MX" sz="1400" dirty="0">
              <a:solidFill>
                <a:srgbClr val="01514A"/>
              </a:solidFill>
              <a:cs typeface="Times New Roman" panose="02020603050405020304" pitchFamily="18" charset="0"/>
            </a:endParaRPr>
          </a:p>
          <a:p>
            <a:r>
              <a:rPr lang="es-MX" sz="1400" dirty="0">
                <a:solidFill>
                  <a:srgbClr val="01514A"/>
                </a:solidFill>
              </a:rPr>
              <a:t>La cuenta de empresas es una buena opción para los negocios que buscan lo siguiente:</a:t>
            </a:r>
          </a:p>
        </p:txBody>
      </p:sp>
      <p:pic>
        <p:nvPicPr>
          <p:cNvPr id="10" name="Gráfico 9">
            <a:extLst>
              <a:ext uri="{FF2B5EF4-FFF2-40B4-BE49-F238E27FC236}">
                <a16:creationId xmlns:a16="http://schemas.microsoft.com/office/drawing/2014/main" id="{45B0F792-B154-287F-402A-412BA5E0CF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81427" y="5665995"/>
            <a:ext cx="512274" cy="448919"/>
          </a:xfrm>
          <a:prstGeom prst="rect">
            <a:avLst/>
          </a:prstGeom>
        </p:spPr>
      </p:pic>
      <p:sp>
        <p:nvSpPr>
          <p:cNvPr id="11" name="CuadroTexto 10">
            <a:extLst>
              <a:ext uri="{FF2B5EF4-FFF2-40B4-BE49-F238E27FC236}">
                <a16:creationId xmlns:a16="http://schemas.microsoft.com/office/drawing/2014/main" id="{841F3681-FE62-1E49-5222-0F0996AC1878}"/>
              </a:ext>
            </a:extLst>
          </p:cNvPr>
          <p:cNvSpPr txBox="1"/>
          <p:nvPr/>
        </p:nvSpPr>
        <p:spPr>
          <a:xfrm>
            <a:off x="5499875" y="4508928"/>
            <a:ext cx="3033530" cy="1600438"/>
          </a:xfrm>
          <a:prstGeom prst="rect">
            <a:avLst/>
          </a:prstGeom>
          <a:noFill/>
        </p:spPr>
        <p:txBody>
          <a:bodyPr wrap="square">
            <a:spAutoFit/>
          </a:bodyPr>
          <a:lstStyle/>
          <a:p>
            <a:pPr>
              <a:buClr>
                <a:srgbClr val="03C7BE"/>
              </a:buClr>
            </a:pPr>
            <a:r>
              <a:rPr lang="es-MX" sz="1400" dirty="0">
                <a:solidFill>
                  <a:srgbClr val="01514A"/>
                </a:solidFill>
              </a:rPr>
              <a:t>Atraer al consumidor de manera entretenida, por ejemplo, empresas que crean contenido </a:t>
            </a:r>
            <a:r>
              <a:rPr lang="es-MX" sz="1400" spc="-30" dirty="0">
                <a:solidFill>
                  <a:srgbClr val="01514A"/>
                </a:solidFill>
              </a:rPr>
              <a:t>orgánico con el que el usuario puede interactuar.</a:t>
            </a:r>
          </a:p>
          <a:p>
            <a:pPr>
              <a:buClr>
                <a:srgbClr val="03C7BE"/>
              </a:buClr>
            </a:pPr>
            <a:endParaRPr lang="es-MX" sz="1400" dirty="0">
              <a:solidFill>
                <a:srgbClr val="01514A"/>
              </a:solidFill>
            </a:endParaRPr>
          </a:p>
          <a:p>
            <a:pPr>
              <a:buClr>
                <a:srgbClr val="03C7BE"/>
              </a:buClr>
            </a:pPr>
            <a:r>
              <a:rPr lang="es-MX" sz="1400" dirty="0">
                <a:solidFill>
                  <a:srgbClr val="01514A"/>
                </a:solidFill>
              </a:rPr>
              <a:t>Establecer conexiones auténticas con la comunidad.</a:t>
            </a:r>
          </a:p>
        </p:txBody>
      </p:sp>
      <p:pic>
        <p:nvPicPr>
          <p:cNvPr id="12" name="Gráfico 11">
            <a:extLst>
              <a:ext uri="{FF2B5EF4-FFF2-40B4-BE49-F238E27FC236}">
                <a16:creationId xmlns:a16="http://schemas.microsoft.com/office/drawing/2014/main" id="{CA36EC42-3E51-79A8-4A54-FB771101C7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86045" y="4593946"/>
            <a:ext cx="523105" cy="448919"/>
          </a:xfrm>
          <a:prstGeom prst="rect">
            <a:avLst/>
          </a:prstGeom>
        </p:spPr>
      </p:pic>
    </p:spTree>
    <p:extLst>
      <p:ext uri="{BB962C8B-B14F-4D97-AF65-F5344CB8AC3E}">
        <p14:creationId xmlns:p14="http://schemas.microsoft.com/office/powerpoint/2010/main" val="4128269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24</a:t>
            </a:r>
            <a:endParaRPr lang="es-MX" sz="2000" dirty="0">
              <a:solidFill>
                <a:srgbClr val="03C7BE"/>
              </a:solidFill>
              <a:latin typeface="+mj-lt"/>
            </a:endParaRPr>
          </a:p>
          <a:p>
            <a:pPr algn="ctr"/>
            <a:r>
              <a:rPr lang="es-MX" sz="2000" dirty="0">
                <a:solidFill>
                  <a:srgbClr val="03C7BE"/>
                </a:solidFill>
                <a:latin typeface="+mj-lt"/>
              </a:rPr>
              <a:t>Key Performance Indicators (KPI)</a:t>
            </a:r>
            <a:r>
              <a:rPr lang="es-MX" sz="2000" dirty="0">
                <a:solidFill>
                  <a:schemeClr val="bg1"/>
                </a:solidFill>
              </a:rPr>
              <a:t>s</a:t>
            </a:r>
          </a:p>
        </p:txBody>
      </p:sp>
      <p:sp>
        <p:nvSpPr>
          <p:cNvPr id="2" name="CuadroTexto 1">
            <a:extLst>
              <a:ext uri="{FF2B5EF4-FFF2-40B4-BE49-F238E27FC236}">
                <a16:creationId xmlns:a16="http://schemas.microsoft.com/office/drawing/2014/main" id="{9DCA906D-90DA-8007-7727-85C6FB72E511}"/>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10</a:t>
            </a:r>
          </a:p>
        </p:txBody>
      </p:sp>
    </p:spTree>
    <p:extLst>
      <p:ext uri="{BB962C8B-B14F-4D97-AF65-F5344CB8AC3E}">
        <p14:creationId xmlns:p14="http://schemas.microsoft.com/office/powerpoint/2010/main" val="17063651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1764701"/>
            <a:ext cx="3474978" cy="4616648"/>
          </a:xfrm>
          <a:prstGeom prst="rect">
            <a:avLst/>
          </a:prstGeom>
          <a:noFill/>
        </p:spPr>
        <p:txBody>
          <a:bodyPr wrap="square">
            <a:spAutoFit/>
          </a:bodyPr>
          <a:lstStyle/>
          <a:p>
            <a:pPr marL="342900" indent="-342900">
              <a:buClr>
                <a:srgbClr val="03C7BE"/>
              </a:buClr>
              <a:buFont typeface="+mj-lt"/>
              <a:buAutoNum type="arabicPeriod"/>
            </a:pPr>
            <a:r>
              <a:rPr lang="es-MX" sz="1400" spc="-30" dirty="0">
                <a:solidFill>
                  <a:srgbClr val="01514A"/>
                </a:solidFill>
              </a:rPr>
              <a:t>Crea una marca ficticia y descríbela. Elige una red social y justifica por qué se debe utilizar, definiendo claramente al </a:t>
            </a:r>
            <a:r>
              <a:rPr lang="es-MX" sz="1400" i="1" spc="-30" dirty="0" err="1">
                <a:solidFill>
                  <a:srgbClr val="01514A"/>
                </a:solidFill>
              </a:rPr>
              <a:t>buyer</a:t>
            </a:r>
            <a:r>
              <a:rPr lang="es-MX" sz="1400" i="1" spc="-30" dirty="0">
                <a:solidFill>
                  <a:srgbClr val="01514A"/>
                </a:solidFill>
              </a:rPr>
              <a:t> persona.</a:t>
            </a:r>
          </a:p>
          <a:p>
            <a:pPr marL="342900" indent="-342900">
              <a:buClr>
                <a:srgbClr val="03C7BE"/>
              </a:buClr>
              <a:buFont typeface="+mj-lt"/>
              <a:buAutoNum type="arabicPeriod"/>
            </a:pPr>
            <a:endParaRPr lang="es-MX" sz="1400" spc="-30" dirty="0">
              <a:solidFill>
                <a:srgbClr val="01514A"/>
              </a:solidFill>
            </a:endParaRPr>
          </a:p>
          <a:p>
            <a:pPr marL="342900" indent="-342900">
              <a:buClr>
                <a:srgbClr val="03C7BE"/>
              </a:buClr>
              <a:buFont typeface="+mj-lt"/>
              <a:buAutoNum type="arabicPeriod"/>
            </a:pPr>
            <a:r>
              <a:rPr lang="es-MX" sz="1400" spc="-30" dirty="0">
                <a:solidFill>
                  <a:srgbClr val="01514A"/>
                </a:solidFill>
              </a:rPr>
              <a:t>Crea un perfil para tu marca en la red social elegida, asegurándote de que cumpla con los mínimos requeridos para que sea efectiva. Organiza el proceso que llevaste a cabo en un diagrama de flujo.</a:t>
            </a:r>
          </a:p>
          <a:p>
            <a:pPr marL="342900" indent="-342900">
              <a:buClr>
                <a:srgbClr val="03C7BE"/>
              </a:buClr>
              <a:buFont typeface="+mj-lt"/>
              <a:buAutoNum type="arabicPeriod"/>
            </a:pPr>
            <a:endParaRPr lang="es-MX" sz="1400" spc="-30" dirty="0">
              <a:solidFill>
                <a:srgbClr val="01514A"/>
              </a:solidFill>
            </a:endParaRPr>
          </a:p>
          <a:p>
            <a:pPr marL="342900" indent="-342900">
              <a:buClr>
                <a:srgbClr val="03C7BE"/>
              </a:buClr>
              <a:buFont typeface="+mj-lt"/>
              <a:buAutoNum type="arabicPeriod"/>
            </a:pPr>
            <a:r>
              <a:rPr lang="es-MX" sz="1400" spc="-30" dirty="0">
                <a:solidFill>
                  <a:srgbClr val="01514A"/>
                </a:solidFill>
              </a:rPr>
              <a:t>Crea una estrategia para esta red, tomando en cuenta la segmentación, situación de la empresa, estilo, métricas y presupuesto destinado a publicidad tradicional y digital.</a:t>
            </a:r>
          </a:p>
          <a:p>
            <a:pPr marL="342900" indent="-342900">
              <a:buClr>
                <a:srgbClr val="03C7BE"/>
              </a:buClr>
              <a:buFont typeface="+mj-lt"/>
              <a:buAutoNum type="arabicPeriod"/>
            </a:pPr>
            <a:endParaRPr lang="es-MX" sz="1400" spc="-30" dirty="0">
              <a:solidFill>
                <a:srgbClr val="01514A"/>
              </a:solidFill>
            </a:endParaRPr>
          </a:p>
          <a:p>
            <a:pPr marL="342900" indent="-342900">
              <a:buClr>
                <a:srgbClr val="03C7BE"/>
              </a:buClr>
              <a:buFont typeface="+mj-lt"/>
              <a:buAutoNum type="arabicPeriod"/>
            </a:pPr>
            <a:r>
              <a:rPr lang="es-MX" sz="1400" spc="-30" dirty="0">
                <a:solidFill>
                  <a:srgbClr val="01514A"/>
                </a:solidFill>
              </a:rPr>
              <a:t>Define los objetivos (SMART) para esta red, la duración que tendría la campaña y el tipo de contenido que se utilizaría, e inclúyelos en una ficha técnica.</a:t>
            </a:r>
            <a:endParaRPr lang="es-MX" sz="1400" dirty="0">
              <a:solidFill>
                <a:srgbClr val="01514A"/>
              </a:solidFill>
            </a:endParaRPr>
          </a:p>
        </p:txBody>
      </p:sp>
      <p:sp>
        <p:nvSpPr>
          <p:cNvPr id="2" name="CuadroTexto 1">
            <a:extLst>
              <a:ext uri="{FF2B5EF4-FFF2-40B4-BE49-F238E27FC236}">
                <a16:creationId xmlns:a16="http://schemas.microsoft.com/office/drawing/2014/main" id="{BAB08EE4-24F8-D2FB-98CA-32B716E82D89}"/>
              </a:ext>
            </a:extLst>
          </p:cNvPr>
          <p:cNvSpPr txBox="1"/>
          <p:nvPr/>
        </p:nvSpPr>
        <p:spPr>
          <a:xfrm>
            <a:off x="709746" y="1303036"/>
            <a:ext cx="3862253"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Estrategia para tu marca</a:t>
            </a:r>
            <a:endParaRPr lang="es-MX" sz="3600" dirty="0">
              <a:solidFill>
                <a:srgbClr val="00524C"/>
              </a:solidFill>
              <a:latin typeface="Corbel" panose="020B0503020204020204" pitchFamily="34" charset="0"/>
            </a:endParaRPr>
          </a:p>
        </p:txBody>
      </p:sp>
      <p:sp>
        <p:nvSpPr>
          <p:cNvPr id="4" name="CuadroTexto 3">
            <a:extLst>
              <a:ext uri="{FF2B5EF4-FFF2-40B4-BE49-F238E27FC236}">
                <a16:creationId xmlns:a16="http://schemas.microsoft.com/office/drawing/2014/main" id="{0BE8B4C6-50F2-75DE-4118-575117953526}"/>
              </a:ext>
            </a:extLst>
          </p:cNvPr>
          <p:cNvSpPr txBox="1"/>
          <p:nvPr/>
        </p:nvSpPr>
        <p:spPr>
          <a:xfrm>
            <a:off x="5402933" y="4805357"/>
            <a:ext cx="3474978" cy="1600438"/>
          </a:xfrm>
          <a:prstGeom prst="rect">
            <a:avLst/>
          </a:prstGeom>
          <a:noFill/>
        </p:spPr>
        <p:txBody>
          <a:bodyPr wrap="square">
            <a:spAutoFit/>
          </a:bodyPr>
          <a:lstStyle/>
          <a:p>
            <a:pPr marL="342900" indent="-342900">
              <a:buClr>
                <a:schemeClr val="bg1"/>
              </a:buClr>
              <a:buFont typeface="+mj-lt"/>
              <a:buAutoNum type="arabicPeriod" startAt="5"/>
            </a:pPr>
            <a:r>
              <a:rPr lang="es-MX" sz="1400" spc="-30" dirty="0">
                <a:solidFill>
                  <a:schemeClr val="bg1"/>
                </a:solidFill>
              </a:rPr>
              <a:t>Realiza al menos tres publicaciones  que cumplan con tus objetivos.</a:t>
            </a:r>
          </a:p>
          <a:p>
            <a:pPr marL="342900" indent="-342900">
              <a:buClr>
                <a:schemeClr val="bg1"/>
              </a:buClr>
              <a:buFont typeface="+mj-lt"/>
              <a:buAutoNum type="arabicPeriod" startAt="5"/>
            </a:pPr>
            <a:endParaRPr lang="es-MX" sz="1400" spc="-30" dirty="0">
              <a:solidFill>
                <a:schemeClr val="bg1"/>
              </a:solidFill>
            </a:endParaRPr>
          </a:p>
          <a:p>
            <a:pPr marL="342900" indent="-342900">
              <a:buClr>
                <a:schemeClr val="bg1"/>
              </a:buClr>
              <a:buFont typeface="+mj-lt"/>
              <a:buAutoNum type="arabicPeriod" startAt="5"/>
            </a:pPr>
            <a:r>
              <a:rPr lang="es-MX" sz="1400" spc="-30" dirty="0">
                <a:solidFill>
                  <a:schemeClr val="bg1"/>
                </a:solidFill>
              </a:rPr>
              <a:t>Realiza una conclusión respecto a los beneficios de tener una cuenta de negocios en estas redes y cómo ayuda a la gestión de marketing digital.</a:t>
            </a:r>
            <a:endParaRPr lang="es-MX" sz="1400" dirty="0">
              <a:solidFill>
                <a:schemeClr val="bg1"/>
              </a:solidFill>
            </a:endParaRPr>
          </a:p>
        </p:txBody>
      </p:sp>
    </p:spTree>
    <p:extLst>
      <p:ext uri="{BB962C8B-B14F-4D97-AF65-F5344CB8AC3E}">
        <p14:creationId xmlns:p14="http://schemas.microsoft.com/office/powerpoint/2010/main" val="2842610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a:blip r:embed="rId2"/>
          <a:srcRect l="6720" r="6720"/>
          <a:stretch/>
        </p:blipFill>
        <p:spPr>
          <a:xfrm>
            <a:off x="5184775" y="0"/>
            <a:ext cx="3957551" cy="6858000"/>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2800820"/>
            <a:ext cx="3474978" cy="2246769"/>
          </a:xfrm>
          <a:prstGeom prst="rect">
            <a:avLst/>
          </a:prstGeom>
          <a:noFill/>
        </p:spPr>
        <p:txBody>
          <a:bodyPr wrap="square">
            <a:spAutoFit/>
          </a:bodyPr>
          <a:lstStyle/>
          <a:p>
            <a:r>
              <a:rPr lang="es-MX" sz="1400" dirty="0">
                <a:solidFill>
                  <a:srgbClr val="01514A"/>
                </a:solidFill>
              </a:rPr>
              <a:t>La publicidad en Internet, como has visto, no solo se trata de lanzamientos que se generan con la ayuda de otras empresas, también </a:t>
            </a:r>
            <a:r>
              <a:rPr lang="es-MX" sz="1400" spc="-10" dirty="0">
                <a:solidFill>
                  <a:srgbClr val="01514A"/>
                </a:solidFill>
              </a:rPr>
              <a:t>pueden ser contenidos propios, entretenidos</a:t>
            </a:r>
            <a:r>
              <a:rPr lang="es-MX" sz="1400" dirty="0">
                <a:solidFill>
                  <a:srgbClr val="01514A"/>
                </a:solidFill>
              </a:rPr>
              <a:t>, </a:t>
            </a:r>
            <a:r>
              <a:rPr lang="es-MX" sz="1400" spc="-40" dirty="0">
                <a:solidFill>
                  <a:srgbClr val="01514A"/>
                </a:solidFill>
              </a:rPr>
              <a:t>útiles e inspiradores, que incluyan publicaciones </a:t>
            </a:r>
            <a:r>
              <a:rPr lang="es-MX" sz="1400" dirty="0">
                <a:solidFill>
                  <a:srgbClr val="01514A"/>
                </a:solidFill>
              </a:rPr>
              <a:t>en redes sociales y sitios web que, con una </a:t>
            </a:r>
            <a:r>
              <a:rPr lang="es-MX" sz="1400" spc="-30" dirty="0">
                <a:solidFill>
                  <a:srgbClr val="01514A"/>
                </a:solidFill>
              </a:rPr>
              <a:t>correcta identificación de información, puedan estudiarse para identificar </a:t>
            </a:r>
            <a:r>
              <a:rPr lang="es-MX" sz="1400" dirty="0">
                <a:solidFill>
                  <a:srgbClr val="01514A"/>
                </a:solidFill>
              </a:rPr>
              <a:t>las ventajas y desventajas de las campañas, y de esta manera, mejorar.</a:t>
            </a:r>
          </a:p>
        </p:txBody>
      </p:sp>
      <p:sp>
        <p:nvSpPr>
          <p:cNvPr id="4" name="CuadroTexto 3">
            <a:extLst>
              <a:ext uri="{FF2B5EF4-FFF2-40B4-BE49-F238E27FC236}">
                <a16:creationId xmlns:a16="http://schemas.microsoft.com/office/drawing/2014/main" id="{D29F4B21-ABC6-C928-CCF5-D718D2480448}"/>
              </a:ext>
            </a:extLst>
          </p:cNvPr>
          <p:cNvSpPr txBox="1"/>
          <p:nvPr/>
        </p:nvSpPr>
        <p:spPr>
          <a:xfrm>
            <a:off x="709746" y="1969823"/>
            <a:ext cx="3862253"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Publicidad, que no parece publicidad</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404351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992606"/>
            <a:ext cx="4475181" cy="2492990"/>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MX" sz="1200" dirty="0" err="1">
                <a:solidFill>
                  <a:schemeClr val="bg1"/>
                </a:solidFill>
              </a:rPr>
              <a:t>Moglia</a:t>
            </a:r>
            <a:r>
              <a:rPr lang="es-MX" sz="1200" dirty="0">
                <a:solidFill>
                  <a:schemeClr val="bg1"/>
                </a:solidFill>
              </a:rPr>
              <a:t>, S. (2022). ¿Por qué y cómo estar en Redes Sociales?. Recuperado de https://www.forbes.com.mx/por-que-y-como-estar-en-redes-sociales/</a:t>
            </a:r>
          </a:p>
          <a:p>
            <a:pPr marL="171450" indent="-171450">
              <a:buClr>
                <a:srgbClr val="03C7BE"/>
              </a:buClr>
              <a:buFont typeface="Courier New" panose="02070309020205020404" pitchFamily="49" charset="0"/>
              <a:buChar char="o"/>
            </a:pPr>
            <a:endParaRPr lang="es-MX" sz="1200" dirty="0">
              <a:solidFill>
                <a:schemeClr val="bg1"/>
              </a:solidFill>
            </a:endParaRPr>
          </a:p>
          <a:p>
            <a:pPr marL="171450" indent="-171450">
              <a:buClr>
                <a:srgbClr val="03C7BE"/>
              </a:buClr>
              <a:buFont typeface="Courier New" panose="02070309020205020404" pitchFamily="49" charset="0"/>
              <a:buChar char="o"/>
            </a:pPr>
            <a:r>
              <a:rPr lang="es-MX" sz="1200" dirty="0">
                <a:solidFill>
                  <a:schemeClr val="bg1"/>
                </a:solidFill>
              </a:rPr>
              <a:t>Statista </a:t>
            </a:r>
            <a:r>
              <a:rPr lang="es-MX" sz="1200" dirty="0" err="1">
                <a:solidFill>
                  <a:schemeClr val="bg1"/>
                </a:solidFill>
              </a:rPr>
              <a:t>Research</a:t>
            </a:r>
            <a:r>
              <a:rPr lang="es-MX" sz="1200" dirty="0">
                <a:solidFill>
                  <a:schemeClr val="bg1"/>
                </a:solidFill>
              </a:rPr>
              <a:t> </a:t>
            </a:r>
            <a:r>
              <a:rPr lang="es-MX" sz="1200" dirty="0" err="1">
                <a:solidFill>
                  <a:schemeClr val="bg1"/>
                </a:solidFill>
              </a:rPr>
              <a:t>Department</a:t>
            </a:r>
            <a:r>
              <a:rPr lang="es-MX" sz="1200" dirty="0">
                <a:solidFill>
                  <a:schemeClr val="bg1"/>
                </a:solidFill>
              </a:rPr>
              <a:t>. (2023). </a:t>
            </a:r>
            <a:r>
              <a:rPr lang="es-MX" sz="1200" i="1" dirty="0">
                <a:solidFill>
                  <a:schemeClr val="bg1"/>
                </a:solidFill>
              </a:rPr>
              <a:t>Las redes sociales en México – Datos estadísticos. </a:t>
            </a:r>
            <a:r>
              <a:rPr lang="es-MX" sz="1200" dirty="0">
                <a:solidFill>
                  <a:schemeClr val="bg1"/>
                </a:solidFill>
              </a:rPr>
              <a:t>Recuperado de https://es.statista.com/temas/7392/las-redes-sociales-en-mexico/#topicOverview</a:t>
            </a:r>
          </a:p>
          <a:p>
            <a:pPr marL="171450" indent="-171450">
              <a:buClr>
                <a:srgbClr val="03C7BE"/>
              </a:buClr>
              <a:buFont typeface="Courier New" panose="02070309020205020404" pitchFamily="49" charset="0"/>
              <a:buChar char="o"/>
            </a:pPr>
            <a:endParaRPr lang="es-MX" sz="1200" dirty="0">
              <a:solidFill>
                <a:schemeClr val="bg1"/>
              </a:solidFill>
            </a:endParaRPr>
          </a:p>
          <a:p>
            <a:pPr marL="171450" indent="-171450">
              <a:buClr>
                <a:srgbClr val="03C7BE"/>
              </a:buClr>
              <a:buFont typeface="Courier New" panose="02070309020205020404" pitchFamily="49" charset="0"/>
              <a:buChar char="o"/>
            </a:pPr>
            <a:r>
              <a:rPr lang="es-MX" sz="1200" dirty="0" err="1">
                <a:solidFill>
                  <a:schemeClr val="bg1"/>
                </a:solidFill>
              </a:rPr>
              <a:t>TikTok</a:t>
            </a:r>
            <a:r>
              <a:rPr lang="es-MX" sz="1200" dirty="0">
                <a:solidFill>
                  <a:schemeClr val="bg1"/>
                </a:solidFill>
              </a:rPr>
              <a:t> </a:t>
            </a:r>
            <a:r>
              <a:rPr lang="es-MX" sz="1200" dirty="0" err="1">
                <a:solidFill>
                  <a:schemeClr val="bg1"/>
                </a:solidFill>
              </a:rPr>
              <a:t>For</a:t>
            </a:r>
            <a:r>
              <a:rPr lang="es-MX" sz="1200" dirty="0">
                <a:solidFill>
                  <a:schemeClr val="bg1"/>
                </a:solidFill>
              </a:rPr>
              <a:t> Business. (2023). Cómo crear una cuenta en </a:t>
            </a:r>
            <a:r>
              <a:rPr lang="es-MX" sz="1200" dirty="0" err="1">
                <a:solidFill>
                  <a:schemeClr val="bg1"/>
                </a:solidFill>
              </a:rPr>
              <a:t>TikTok</a:t>
            </a:r>
            <a:r>
              <a:rPr lang="es-MX" sz="1200" dirty="0">
                <a:solidFill>
                  <a:schemeClr val="bg1"/>
                </a:solidFill>
              </a:rPr>
              <a:t> </a:t>
            </a:r>
            <a:r>
              <a:rPr lang="es-MX" sz="1200" dirty="0" err="1">
                <a:solidFill>
                  <a:schemeClr val="bg1"/>
                </a:solidFill>
              </a:rPr>
              <a:t>Ads</a:t>
            </a:r>
            <a:r>
              <a:rPr lang="es-MX" sz="1200" dirty="0">
                <a:solidFill>
                  <a:schemeClr val="bg1"/>
                </a:solidFill>
              </a:rPr>
              <a:t> Manager. Recuperado de https://ads.tiktok.com/help/article/create-tiktok-ads-manager-account?redirected=2&amp;lang=es</a:t>
            </a:r>
          </a:p>
        </p:txBody>
      </p:sp>
    </p:spTree>
    <p:extLst>
      <p:ext uri="{BB962C8B-B14F-4D97-AF65-F5344CB8AC3E}">
        <p14:creationId xmlns:p14="http://schemas.microsoft.com/office/powerpoint/2010/main" val="646947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795130" y="4856226"/>
            <a:ext cx="4041913" cy="830997"/>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r>
              <a:rPr lang="es-MX" sz="1600" dirty="0">
                <a:solidFill>
                  <a:schemeClr val="bg1"/>
                </a:solidFill>
              </a:rPr>
              <a:t>* </a:t>
            </a:r>
            <a:r>
              <a:rPr lang="es-ES_tradnl" sz="1600" b="1" dirty="0">
                <a:solidFill>
                  <a:schemeClr val="bg1"/>
                </a:solidFill>
              </a:rPr>
              <a:t>Virtud de sabiduría: </a:t>
            </a:r>
          </a:p>
          <a:p>
            <a:pPr defTabSz="914400"/>
            <a:r>
              <a:rPr lang="es-ES_tradnl" sz="1600" b="1" dirty="0">
                <a:solidFill>
                  <a:schemeClr val="bg1"/>
                </a:solidFill>
              </a:rPr>
              <a:t>https://youtu.be</a:t>
            </a:r>
            <a:r>
              <a:rPr lang="es-ES_tradnl" sz="1600" b="1">
                <a:solidFill>
                  <a:schemeClr val="bg1"/>
                </a:solidFill>
              </a:rPr>
              <a:t>/16yTNMiA5Ks</a:t>
            </a:r>
            <a:endParaRPr lang="es-ES_tradnl" sz="1600" b="1" dirty="0">
              <a:solidFill>
                <a:schemeClr val="bg1"/>
              </a:solidFill>
            </a:endParaRPr>
          </a:p>
          <a:p>
            <a:pPr defTabSz="914400"/>
            <a:endParaRPr lang="es-MX" sz="1600" b="1" kern="0" dirty="0">
              <a:solidFill>
                <a:schemeClr val="bg1"/>
              </a:solidFill>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1656384"/>
            <a:ext cx="3474978" cy="3754874"/>
          </a:xfrm>
          <a:prstGeom prst="rect">
            <a:avLst/>
          </a:prstGeom>
          <a:noFill/>
        </p:spPr>
        <p:txBody>
          <a:bodyPr wrap="square">
            <a:spAutoFit/>
          </a:bodyPr>
          <a:lstStyle/>
          <a:p>
            <a:r>
              <a:rPr lang="es-MX" sz="1400" dirty="0">
                <a:solidFill>
                  <a:srgbClr val="01514A"/>
                </a:solidFill>
                <a:ea typeface="Times New Roman" panose="02020603050405020304" pitchFamily="18" charset="0"/>
                <a:cs typeface="Times New Roman" panose="02020603050405020304" pitchFamily="18" charset="0"/>
              </a:rPr>
              <a:t>Hoy en día, hay 103.74 millones de usuarios de redes sociales en México de acuerdo con Statista (2023), los mexicanos se conectan a internet diariamente por medios </a:t>
            </a:r>
            <a:r>
              <a:rPr lang="es-MX" sz="1400" b="1" dirty="0">
                <a:solidFill>
                  <a:srgbClr val="01514A"/>
                </a:solidFill>
                <a:ea typeface="Times New Roman" panose="02020603050405020304" pitchFamily="18" charset="0"/>
                <a:cs typeface="Times New Roman" panose="02020603050405020304" pitchFamily="18" charset="0"/>
              </a:rPr>
              <a:t>de un smartphone, ya sea en redes sociales </a:t>
            </a:r>
            <a:r>
              <a:rPr lang="es-MX" sz="1400" dirty="0">
                <a:solidFill>
                  <a:srgbClr val="01514A"/>
                </a:solidFill>
                <a:ea typeface="Times New Roman" panose="02020603050405020304" pitchFamily="18" charset="0"/>
                <a:cs typeface="Times New Roman" panose="02020603050405020304" pitchFamily="18" charset="0"/>
              </a:rPr>
              <a:t>o en las aplicaciones de mensajería y estas se convirtieron en las formas más habituales de comunicación es allí donde están los posibles </a:t>
            </a:r>
            <a:r>
              <a:rPr lang="es-MX" sz="1400" spc="-20" dirty="0">
                <a:solidFill>
                  <a:srgbClr val="01514A"/>
                </a:solidFill>
                <a:ea typeface="Times New Roman" panose="02020603050405020304" pitchFamily="18" charset="0"/>
                <a:cs typeface="Times New Roman" panose="02020603050405020304" pitchFamily="18" charset="0"/>
              </a:rPr>
              <a:t>clientes, por lo que las marcas deben también </a:t>
            </a:r>
            <a:r>
              <a:rPr lang="es-MX" sz="1400" dirty="0">
                <a:solidFill>
                  <a:srgbClr val="01514A"/>
                </a:solidFill>
                <a:ea typeface="Times New Roman" panose="02020603050405020304" pitchFamily="18" charset="0"/>
                <a:cs typeface="Times New Roman" panose="02020603050405020304" pitchFamily="18" charset="0"/>
              </a:rPr>
              <a:t>participar en estos espacios para ser reconocidos y vender.</a:t>
            </a:r>
            <a:br>
              <a:rPr lang="es-MX" sz="1400" dirty="0">
                <a:solidFill>
                  <a:srgbClr val="01514A"/>
                </a:solidFill>
                <a:ea typeface="Times New Roman" panose="02020603050405020304" pitchFamily="18" charset="0"/>
                <a:cs typeface="Times New Roman" panose="02020603050405020304" pitchFamily="18" charset="0"/>
              </a:rPr>
            </a:br>
            <a:br>
              <a:rPr lang="es-MX" sz="1400" dirty="0">
                <a:solidFill>
                  <a:srgbClr val="01514A"/>
                </a:solidFill>
                <a:ea typeface="Times New Roman" panose="02020603050405020304" pitchFamily="18" charset="0"/>
                <a:cs typeface="Times New Roman" panose="02020603050405020304" pitchFamily="18" charset="0"/>
              </a:rPr>
            </a:br>
            <a:r>
              <a:rPr lang="es-MX" sz="1400" dirty="0">
                <a:solidFill>
                  <a:srgbClr val="01514A"/>
                </a:solidFill>
                <a:ea typeface="Times New Roman" panose="02020603050405020304" pitchFamily="18" charset="0"/>
                <a:cs typeface="Times New Roman" panose="02020603050405020304" pitchFamily="18" charset="0"/>
              </a:rPr>
              <a:t>Por lo que, antes de comenzar, es necesario realizar una planificación donde se </a:t>
            </a:r>
            <a:r>
              <a:rPr lang="es-MX" sz="1400" b="1" dirty="0">
                <a:solidFill>
                  <a:srgbClr val="01514A"/>
                </a:solidFill>
                <a:ea typeface="Times New Roman" panose="02020603050405020304" pitchFamily="18" charset="0"/>
                <a:cs typeface="Times New Roman" panose="02020603050405020304" pitchFamily="18" charset="0"/>
              </a:rPr>
              <a:t>definan objetivos, metas, crear los buyer personas, </a:t>
            </a:r>
            <a:r>
              <a:rPr lang="es-MX" sz="1400" b="1" spc="-20" dirty="0">
                <a:solidFill>
                  <a:srgbClr val="01514A"/>
                </a:solidFill>
                <a:ea typeface="Times New Roman" panose="02020603050405020304" pitchFamily="18" charset="0"/>
                <a:cs typeface="Times New Roman" panose="02020603050405020304" pitchFamily="18" charset="0"/>
              </a:rPr>
              <a:t>identificar las redes sociales más adecuadas, </a:t>
            </a:r>
            <a:r>
              <a:rPr lang="es-MX" sz="1400" b="1" dirty="0">
                <a:solidFill>
                  <a:srgbClr val="01514A"/>
                </a:solidFill>
                <a:ea typeface="Times New Roman" panose="02020603050405020304" pitchFamily="18" charset="0"/>
                <a:cs typeface="Times New Roman" panose="02020603050405020304" pitchFamily="18" charset="0"/>
              </a:rPr>
              <a:t>crear un calendario y los KPIs.</a:t>
            </a:r>
            <a:endParaRPr lang="es-MX" sz="1400" spc="-30" dirty="0">
              <a:solidFill>
                <a:srgbClr val="01514A"/>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2"/>
          <a:srcRect l="31498" r="31498"/>
          <a:stretch/>
        </p:blipFill>
        <p:spPr>
          <a:xfrm>
            <a:off x="5184775" y="-2901"/>
            <a:ext cx="3957551" cy="6858000"/>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572000" y="1392882"/>
            <a:ext cx="3961405" cy="2059795"/>
          </a:xfrm>
          <a:prstGeom prst="rect">
            <a:avLst/>
          </a:prstGeom>
          <a:noFill/>
        </p:spPr>
        <p:txBody>
          <a:bodyPr wrap="square">
            <a:spAutoFit/>
          </a:bodyPr>
          <a:lstStyle/>
          <a:p>
            <a:pPr>
              <a:lnSpc>
                <a:spcPct val="115000"/>
              </a:lnSpc>
              <a:spcAft>
                <a:spcPts val="1000"/>
              </a:spcAft>
            </a:pPr>
            <a:r>
              <a:rPr lang="es-MX" sz="1400" dirty="0">
                <a:solidFill>
                  <a:srgbClr val="01514A"/>
                </a:solidFill>
                <a:cs typeface="Times New Roman" panose="02020603050405020304" pitchFamily="18" charset="0"/>
              </a:rPr>
              <a:t>Los</a:t>
            </a:r>
            <a:r>
              <a:rPr lang="es-MX" sz="1400" b="1" dirty="0">
                <a:solidFill>
                  <a:srgbClr val="01514A"/>
                </a:solidFill>
                <a:cs typeface="Times New Roman" panose="02020603050405020304" pitchFamily="18" charset="0"/>
              </a:rPr>
              <a:t> Indicadores Clave de Rendimiento </a:t>
            </a:r>
            <a:r>
              <a:rPr lang="es-MX" sz="1400" dirty="0">
                <a:solidFill>
                  <a:srgbClr val="01514A"/>
                </a:solidFill>
                <a:cs typeface="Times New Roman" panose="02020603050405020304" pitchFamily="18" charset="0"/>
              </a:rPr>
              <a:t>son los factores, las variables y unidades de medida que se necesitan para hacer una estrategia de mercado, en otras palabras, son la herramienta que </a:t>
            </a:r>
            <a:r>
              <a:rPr lang="es-MX" sz="1400" b="1" dirty="0">
                <a:solidFill>
                  <a:srgbClr val="01514A"/>
                </a:solidFill>
                <a:cs typeface="Times New Roman" panose="02020603050405020304" pitchFamily="18" charset="0"/>
              </a:rPr>
              <a:t>medirá la eficacia y la productividad </a:t>
            </a:r>
            <a:r>
              <a:rPr lang="es-MX" sz="1400" dirty="0">
                <a:solidFill>
                  <a:srgbClr val="01514A"/>
                </a:solidFill>
                <a:cs typeface="Times New Roman" panose="02020603050405020304" pitchFamily="18" charset="0"/>
              </a:rPr>
              <a:t>de algunas acciones para saber si llegaste al </a:t>
            </a:r>
            <a:r>
              <a:rPr lang="es-MX" sz="1400" b="1" dirty="0">
                <a:solidFill>
                  <a:srgbClr val="01514A"/>
                </a:solidFill>
                <a:cs typeface="Times New Roman" panose="02020603050405020304" pitchFamily="18" charset="0"/>
              </a:rPr>
              <a:t>objetivo establecido.  </a:t>
            </a:r>
            <a:br>
              <a:rPr lang="es-MX" sz="1400" dirty="0">
                <a:solidFill>
                  <a:srgbClr val="01514A"/>
                </a:solidFill>
              </a:rPr>
            </a:br>
            <a:br>
              <a:rPr lang="es-MX" sz="1400" dirty="0">
                <a:solidFill>
                  <a:srgbClr val="01514A"/>
                </a:solidFill>
              </a:rPr>
            </a:br>
            <a:r>
              <a:rPr lang="es-MX" sz="1400" dirty="0">
                <a:solidFill>
                  <a:srgbClr val="01514A"/>
                </a:solidFill>
                <a:effectLst/>
                <a:ea typeface="Times New Roman" panose="02020603050405020304" pitchFamily="18" charset="0"/>
                <a:cs typeface="Times New Roman" panose="02020603050405020304" pitchFamily="18" charset="0"/>
              </a:rPr>
              <a:t>Los KPI te ayudan a conocer lo siguiente:</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43009" r="20199"/>
          <a:stretch/>
        </p:blipFill>
        <p:spPr>
          <a:xfrm>
            <a:off x="1" y="0"/>
            <a:ext cx="3784847" cy="6858000"/>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9461DBB5-7069-EBFF-8E9D-9E032767CF5D}"/>
              </a:ext>
            </a:extLst>
          </p:cNvPr>
          <p:cNvSpPr txBox="1"/>
          <p:nvPr/>
        </p:nvSpPr>
        <p:spPr>
          <a:xfrm>
            <a:off x="4572000" y="931217"/>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KPI</a:t>
            </a:r>
            <a:endParaRPr lang="es-MX" sz="3600" dirty="0">
              <a:solidFill>
                <a:srgbClr val="00524C"/>
              </a:solidFill>
              <a:latin typeface="Corbel" panose="020B0503020204020204" pitchFamily="34" charset="0"/>
            </a:endParaRPr>
          </a:p>
        </p:txBody>
      </p:sp>
      <p:sp>
        <p:nvSpPr>
          <p:cNvPr id="6" name="Pentágono 5">
            <a:extLst>
              <a:ext uri="{FF2B5EF4-FFF2-40B4-BE49-F238E27FC236}">
                <a16:creationId xmlns:a16="http://schemas.microsoft.com/office/drawing/2014/main" id="{4EEFACB7-E62F-D8FD-C932-A33C4219C2FA}"/>
              </a:ext>
            </a:extLst>
          </p:cNvPr>
          <p:cNvSpPr/>
          <p:nvPr/>
        </p:nvSpPr>
        <p:spPr>
          <a:xfrm>
            <a:off x="4673216" y="358206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sp>
        <p:nvSpPr>
          <p:cNvPr id="9" name="CuadroTexto 8">
            <a:extLst>
              <a:ext uri="{FF2B5EF4-FFF2-40B4-BE49-F238E27FC236}">
                <a16:creationId xmlns:a16="http://schemas.microsoft.com/office/drawing/2014/main" id="{49A97814-B4F9-526A-7973-2FF16D7FD700}"/>
              </a:ext>
            </a:extLst>
          </p:cNvPr>
          <p:cNvSpPr txBox="1"/>
          <p:nvPr/>
        </p:nvSpPr>
        <p:spPr>
          <a:xfrm>
            <a:off x="5059000" y="3548721"/>
            <a:ext cx="2885726" cy="325474"/>
          </a:xfrm>
          <a:prstGeom prst="rect">
            <a:avLst/>
          </a:prstGeom>
          <a:noFill/>
        </p:spPr>
        <p:txBody>
          <a:bodyPr wrap="none" rtlCol="0">
            <a:spAutoFit/>
          </a:bodyPr>
          <a:lstStyle/>
          <a:p>
            <a:pPr>
              <a:lnSpc>
                <a:spcPct val="11500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El porcentaje del objetivo obtenido.</a:t>
            </a:r>
          </a:p>
        </p:txBody>
      </p:sp>
      <p:sp>
        <p:nvSpPr>
          <p:cNvPr id="17" name="CuadroTexto 16">
            <a:extLst>
              <a:ext uri="{FF2B5EF4-FFF2-40B4-BE49-F238E27FC236}">
                <a16:creationId xmlns:a16="http://schemas.microsoft.com/office/drawing/2014/main" id="{0D043034-3557-B77F-641A-558433F37598}"/>
              </a:ext>
            </a:extLst>
          </p:cNvPr>
          <p:cNvSpPr txBox="1"/>
          <p:nvPr/>
        </p:nvSpPr>
        <p:spPr>
          <a:xfrm>
            <a:off x="5059000" y="4099777"/>
            <a:ext cx="2705164" cy="357662"/>
          </a:xfrm>
          <a:prstGeom prst="rect">
            <a:avLst/>
          </a:prstGeom>
          <a:noFill/>
        </p:spPr>
        <p:txBody>
          <a:bodyPr wrap="none" rtlCol="0">
            <a:spAutoFit/>
          </a:bodyPr>
          <a:lstStyle/>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El funcionamiento de las acciones </a:t>
            </a:r>
          </a:p>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publicitarias.</a:t>
            </a:r>
          </a:p>
        </p:txBody>
      </p:sp>
      <p:sp>
        <p:nvSpPr>
          <p:cNvPr id="28" name="CuadroTexto 27">
            <a:extLst>
              <a:ext uri="{FF2B5EF4-FFF2-40B4-BE49-F238E27FC236}">
                <a16:creationId xmlns:a16="http://schemas.microsoft.com/office/drawing/2014/main" id="{85C92EF5-42BD-7062-0521-8BA1B0300E65}"/>
              </a:ext>
            </a:extLst>
          </p:cNvPr>
          <p:cNvSpPr txBox="1"/>
          <p:nvPr/>
        </p:nvSpPr>
        <p:spPr>
          <a:xfrm>
            <a:off x="5059000" y="4692297"/>
            <a:ext cx="2813591" cy="357662"/>
          </a:xfrm>
          <a:prstGeom prst="rect">
            <a:avLst/>
          </a:prstGeom>
          <a:noFill/>
        </p:spPr>
        <p:txBody>
          <a:bodyPr wrap="none" rtlCol="0">
            <a:spAutoFit/>
          </a:bodyPr>
          <a:lstStyle/>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Qué se debe corregir para llegar al   </a:t>
            </a:r>
          </a:p>
          <a:p>
            <a:pPr>
              <a:lnSpc>
                <a:spcPts val="380"/>
              </a:lnSpc>
              <a:spcAft>
                <a:spcPts val="1000"/>
              </a:spcAft>
              <a:buClr>
                <a:srgbClr val="03C7BE"/>
              </a:buClr>
            </a:pPr>
            <a:r>
              <a:rPr lang="es-MX" sz="1400" dirty="0">
                <a:solidFill>
                  <a:srgbClr val="01514A"/>
                </a:solidFill>
                <a:ea typeface="Times New Roman" panose="02020603050405020304" pitchFamily="18" charset="0"/>
                <a:cs typeface="Times New Roman" panose="02020603050405020304" pitchFamily="18" charset="0"/>
              </a:rPr>
              <a:t>o</a:t>
            </a:r>
            <a:r>
              <a:rPr lang="es-MX" sz="1400" dirty="0">
                <a:solidFill>
                  <a:srgbClr val="01514A"/>
                </a:solidFill>
                <a:effectLst/>
                <a:ea typeface="Times New Roman" panose="02020603050405020304" pitchFamily="18" charset="0"/>
                <a:cs typeface="Times New Roman" panose="02020603050405020304" pitchFamily="18" charset="0"/>
              </a:rPr>
              <a:t>bjetivo de la marca.</a:t>
            </a:r>
          </a:p>
        </p:txBody>
      </p:sp>
      <p:sp>
        <p:nvSpPr>
          <p:cNvPr id="45" name="CuadroTexto 44">
            <a:extLst>
              <a:ext uri="{FF2B5EF4-FFF2-40B4-BE49-F238E27FC236}">
                <a16:creationId xmlns:a16="http://schemas.microsoft.com/office/drawing/2014/main" id="{B876E072-5D59-777F-BF07-CC2FACC9B87B}"/>
              </a:ext>
            </a:extLst>
          </p:cNvPr>
          <p:cNvSpPr txBox="1"/>
          <p:nvPr/>
        </p:nvSpPr>
        <p:spPr>
          <a:xfrm>
            <a:off x="5059000" y="5279402"/>
            <a:ext cx="2563522" cy="357662"/>
          </a:xfrm>
          <a:prstGeom prst="rect">
            <a:avLst/>
          </a:prstGeom>
          <a:noFill/>
        </p:spPr>
        <p:txBody>
          <a:bodyPr wrap="none" rtlCol="0">
            <a:spAutoFit/>
          </a:bodyPr>
          <a:lstStyle/>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Qué procesos se deben acelerar </a:t>
            </a:r>
          </a:p>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para tener los beneficios.</a:t>
            </a:r>
          </a:p>
        </p:txBody>
      </p:sp>
      <p:sp>
        <p:nvSpPr>
          <p:cNvPr id="56" name="CuadroTexto 55">
            <a:extLst>
              <a:ext uri="{FF2B5EF4-FFF2-40B4-BE49-F238E27FC236}">
                <a16:creationId xmlns:a16="http://schemas.microsoft.com/office/drawing/2014/main" id="{7FAEAD0F-35C9-F9DD-BFA0-C566E2C4862C}"/>
              </a:ext>
            </a:extLst>
          </p:cNvPr>
          <p:cNvSpPr txBox="1"/>
          <p:nvPr/>
        </p:nvSpPr>
        <p:spPr>
          <a:xfrm>
            <a:off x="5059000" y="5884057"/>
            <a:ext cx="2872261" cy="357662"/>
          </a:xfrm>
          <a:prstGeom prst="rect">
            <a:avLst/>
          </a:prstGeom>
          <a:noFill/>
        </p:spPr>
        <p:txBody>
          <a:bodyPr wrap="none" rtlCol="0">
            <a:spAutoFit/>
          </a:bodyPr>
          <a:lstStyle/>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Cuál es el ROI (Retorno de Inversión)</a:t>
            </a:r>
          </a:p>
          <a:p>
            <a:pPr>
              <a:lnSpc>
                <a:spcPts val="380"/>
              </a:lnSpc>
              <a:spcAft>
                <a:spcPts val="1000"/>
              </a:spcAft>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de las campañas.</a:t>
            </a:r>
            <a:endParaRPr lang="es-MX" sz="1400" dirty="0">
              <a:solidFill>
                <a:srgbClr val="01514A"/>
              </a:solidFill>
              <a:effectLst/>
              <a:ea typeface="Calibri" panose="020F0502020204030204" pitchFamily="34" charset="0"/>
              <a:cs typeface="Times New Roman" panose="02020603050405020304" pitchFamily="18" charset="0"/>
            </a:endParaRPr>
          </a:p>
        </p:txBody>
      </p:sp>
      <p:grpSp>
        <p:nvGrpSpPr>
          <p:cNvPr id="112" name="Grupo 111">
            <a:extLst>
              <a:ext uri="{FF2B5EF4-FFF2-40B4-BE49-F238E27FC236}">
                <a16:creationId xmlns:a16="http://schemas.microsoft.com/office/drawing/2014/main" id="{2EE38FCB-31C7-C7A5-FC54-BE31D69C7F1D}"/>
              </a:ext>
            </a:extLst>
          </p:cNvPr>
          <p:cNvGrpSpPr/>
          <p:nvPr/>
        </p:nvGrpSpPr>
        <p:grpSpPr>
          <a:xfrm>
            <a:off x="8108652" y="3582065"/>
            <a:ext cx="184323" cy="2618451"/>
            <a:chOff x="7795977" y="3582065"/>
            <a:chExt cx="184323" cy="2618451"/>
          </a:xfrm>
        </p:grpSpPr>
        <p:sp>
          <p:nvSpPr>
            <p:cNvPr id="7" name="Cheurón 6">
              <a:extLst>
                <a:ext uri="{FF2B5EF4-FFF2-40B4-BE49-F238E27FC236}">
                  <a16:creationId xmlns:a16="http://schemas.microsoft.com/office/drawing/2014/main" id="{95557206-2498-A644-7199-087D3D1CF6DB}"/>
                </a:ext>
              </a:extLst>
            </p:cNvPr>
            <p:cNvSpPr/>
            <p:nvPr/>
          </p:nvSpPr>
          <p:spPr>
            <a:xfrm>
              <a:off x="7795977" y="3582065"/>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6" name="Cheurón 75">
              <a:extLst>
                <a:ext uri="{FF2B5EF4-FFF2-40B4-BE49-F238E27FC236}">
                  <a16:creationId xmlns:a16="http://schemas.microsoft.com/office/drawing/2014/main" id="{D9CC9D65-723C-8F57-010D-7126312FAAE6}"/>
                </a:ext>
              </a:extLst>
            </p:cNvPr>
            <p:cNvSpPr/>
            <p:nvPr/>
          </p:nvSpPr>
          <p:spPr>
            <a:xfrm>
              <a:off x="7795977" y="4143785"/>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9" name="Cheurón 78">
              <a:extLst>
                <a:ext uri="{FF2B5EF4-FFF2-40B4-BE49-F238E27FC236}">
                  <a16:creationId xmlns:a16="http://schemas.microsoft.com/office/drawing/2014/main" id="{3B2F26CF-4B54-27C9-C2AE-248E5A9E3DB5}"/>
                </a:ext>
              </a:extLst>
            </p:cNvPr>
            <p:cNvSpPr/>
            <p:nvPr/>
          </p:nvSpPr>
          <p:spPr>
            <a:xfrm>
              <a:off x="7795977" y="4744757"/>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2" name="Cheurón 81">
              <a:extLst>
                <a:ext uri="{FF2B5EF4-FFF2-40B4-BE49-F238E27FC236}">
                  <a16:creationId xmlns:a16="http://schemas.microsoft.com/office/drawing/2014/main" id="{FEC8F88E-EA2A-D7DF-E473-26954434AE40}"/>
                </a:ext>
              </a:extLst>
            </p:cNvPr>
            <p:cNvSpPr/>
            <p:nvPr/>
          </p:nvSpPr>
          <p:spPr>
            <a:xfrm>
              <a:off x="7795977" y="5339691"/>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5" name="Cheurón 84">
              <a:extLst>
                <a:ext uri="{FF2B5EF4-FFF2-40B4-BE49-F238E27FC236}">
                  <a16:creationId xmlns:a16="http://schemas.microsoft.com/office/drawing/2014/main" id="{C24ABDC1-A57F-2C5C-CFD0-D72623727921}"/>
                </a:ext>
              </a:extLst>
            </p:cNvPr>
            <p:cNvSpPr/>
            <p:nvPr/>
          </p:nvSpPr>
          <p:spPr>
            <a:xfrm>
              <a:off x="7795977" y="5924381"/>
              <a:ext cx="184323" cy="276135"/>
            </a:xfrm>
            <a:prstGeom prst="chevron">
              <a:avLst>
                <a:gd name="adj" fmla="val 6432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1" name="Grupo 110">
            <a:extLst>
              <a:ext uri="{FF2B5EF4-FFF2-40B4-BE49-F238E27FC236}">
                <a16:creationId xmlns:a16="http://schemas.microsoft.com/office/drawing/2014/main" id="{298CFF92-CD08-4729-39BD-4CD1B91BF036}"/>
              </a:ext>
            </a:extLst>
          </p:cNvPr>
          <p:cNvGrpSpPr/>
          <p:nvPr/>
        </p:nvGrpSpPr>
        <p:grpSpPr>
          <a:xfrm>
            <a:off x="4673216" y="3914342"/>
            <a:ext cx="3332088" cy="2342316"/>
            <a:chOff x="4673216" y="3914342"/>
            <a:chExt cx="3214922" cy="2342316"/>
          </a:xfrm>
        </p:grpSpPr>
        <p:cxnSp>
          <p:nvCxnSpPr>
            <p:cNvPr id="72" name="Conector recto 71">
              <a:extLst>
                <a:ext uri="{FF2B5EF4-FFF2-40B4-BE49-F238E27FC236}">
                  <a16:creationId xmlns:a16="http://schemas.microsoft.com/office/drawing/2014/main" id="{E56C6BF6-0452-38A2-3677-A0E11D680391}"/>
                </a:ext>
              </a:extLst>
            </p:cNvPr>
            <p:cNvCxnSpPr/>
            <p:nvPr/>
          </p:nvCxnSpPr>
          <p:spPr>
            <a:xfrm>
              <a:off x="4673216" y="3914342"/>
              <a:ext cx="3214922"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cxnSp>
          <p:nvCxnSpPr>
            <p:cNvPr id="77" name="Conector recto 76">
              <a:extLst>
                <a:ext uri="{FF2B5EF4-FFF2-40B4-BE49-F238E27FC236}">
                  <a16:creationId xmlns:a16="http://schemas.microsoft.com/office/drawing/2014/main" id="{B6285538-5F15-40A4-F7BB-DAF3127BB16B}"/>
                </a:ext>
              </a:extLst>
            </p:cNvPr>
            <p:cNvCxnSpPr/>
            <p:nvPr/>
          </p:nvCxnSpPr>
          <p:spPr>
            <a:xfrm>
              <a:off x="4673216" y="4476062"/>
              <a:ext cx="3214922"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cxnSp>
          <p:nvCxnSpPr>
            <p:cNvPr id="80" name="Conector recto 79">
              <a:extLst>
                <a:ext uri="{FF2B5EF4-FFF2-40B4-BE49-F238E27FC236}">
                  <a16:creationId xmlns:a16="http://schemas.microsoft.com/office/drawing/2014/main" id="{EE2A25C6-BED5-B8C5-FE02-B6DE80C9DC9C}"/>
                </a:ext>
              </a:extLst>
            </p:cNvPr>
            <p:cNvCxnSpPr/>
            <p:nvPr/>
          </p:nvCxnSpPr>
          <p:spPr>
            <a:xfrm>
              <a:off x="4673216" y="5077034"/>
              <a:ext cx="3214922"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cxnSp>
          <p:nvCxnSpPr>
            <p:cNvPr id="83" name="Conector recto 82">
              <a:extLst>
                <a:ext uri="{FF2B5EF4-FFF2-40B4-BE49-F238E27FC236}">
                  <a16:creationId xmlns:a16="http://schemas.microsoft.com/office/drawing/2014/main" id="{4068D0A5-2297-9B83-983B-7E503C00A8A8}"/>
                </a:ext>
              </a:extLst>
            </p:cNvPr>
            <p:cNvCxnSpPr/>
            <p:nvPr/>
          </p:nvCxnSpPr>
          <p:spPr>
            <a:xfrm>
              <a:off x="4673216" y="5671968"/>
              <a:ext cx="3214922"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cxnSp>
          <p:nvCxnSpPr>
            <p:cNvPr id="86" name="Conector recto 85">
              <a:extLst>
                <a:ext uri="{FF2B5EF4-FFF2-40B4-BE49-F238E27FC236}">
                  <a16:creationId xmlns:a16="http://schemas.microsoft.com/office/drawing/2014/main" id="{9706835E-938D-9E88-CFCE-712505C5A9CB}"/>
                </a:ext>
              </a:extLst>
            </p:cNvPr>
            <p:cNvCxnSpPr>
              <a:cxnSpLocks/>
            </p:cNvCxnSpPr>
            <p:nvPr/>
          </p:nvCxnSpPr>
          <p:spPr>
            <a:xfrm>
              <a:off x="4673216" y="6256658"/>
              <a:ext cx="3214922" cy="0"/>
            </a:xfrm>
            <a:prstGeom prst="line">
              <a:avLst/>
            </a:prstGeom>
            <a:ln w="38100">
              <a:solidFill>
                <a:srgbClr val="A1DCDC"/>
              </a:solidFill>
            </a:ln>
          </p:spPr>
          <p:style>
            <a:lnRef idx="1">
              <a:schemeClr val="accent1"/>
            </a:lnRef>
            <a:fillRef idx="0">
              <a:schemeClr val="accent1"/>
            </a:fillRef>
            <a:effectRef idx="0">
              <a:schemeClr val="accent1"/>
            </a:effectRef>
            <a:fontRef idx="minor">
              <a:schemeClr val="tx1"/>
            </a:fontRef>
          </p:style>
        </p:cxnSp>
      </p:grpSp>
      <p:pic>
        <p:nvPicPr>
          <p:cNvPr id="94" name="Gráfico 93">
            <a:extLst>
              <a:ext uri="{FF2B5EF4-FFF2-40B4-BE49-F238E27FC236}">
                <a16:creationId xmlns:a16="http://schemas.microsoft.com/office/drawing/2014/main" id="{C7098F25-D793-A0C7-C0F8-EBFA20F6DB7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21836" y="3639333"/>
            <a:ext cx="165899" cy="164165"/>
          </a:xfrm>
          <a:prstGeom prst="rect">
            <a:avLst/>
          </a:prstGeom>
        </p:spPr>
      </p:pic>
      <p:sp>
        <p:nvSpPr>
          <p:cNvPr id="97" name="Pentágono 96">
            <a:extLst>
              <a:ext uri="{FF2B5EF4-FFF2-40B4-BE49-F238E27FC236}">
                <a16:creationId xmlns:a16="http://schemas.microsoft.com/office/drawing/2014/main" id="{2CD71A74-154C-3408-27EF-FF2638EFD22B}"/>
              </a:ext>
            </a:extLst>
          </p:cNvPr>
          <p:cNvSpPr/>
          <p:nvPr/>
        </p:nvSpPr>
        <p:spPr>
          <a:xfrm>
            <a:off x="4673216" y="4145143"/>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98" name="Gráfico 97">
            <a:extLst>
              <a:ext uri="{FF2B5EF4-FFF2-40B4-BE49-F238E27FC236}">
                <a16:creationId xmlns:a16="http://schemas.microsoft.com/office/drawing/2014/main" id="{067425F1-D52F-1C0F-3D53-E254901B03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21836" y="4202411"/>
            <a:ext cx="165899" cy="164165"/>
          </a:xfrm>
          <a:prstGeom prst="rect">
            <a:avLst/>
          </a:prstGeom>
        </p:spPr>
      </p:pic>
      <p:sp>
        <p:nvSpPr>
          <p:cNvPr id="101" name="Pentágono 100">
            <a:extLst>
              <a:ext uri="{FF2B5EF4-FFF2-40B4-BE49-F238E27FC236}">
                <a16:creationId xmlns:a16="http://schemas.microsoft.com/office/drawing/2014/main" id="{C76049D8-CB35-491D-A63A-0966FCEE2CC4}"/>
              </a:ext>
            </a:extLst>
          </p:cNvPr>
          <p:cNvSpPr/>
          <p:nvPr/>
        </p:nvSpPr>
        <p:spPr>
          <a:xfrm>
            <a:off x="4673216" y="4746722"/>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102" name="Gráfico 101">
            <a:extLst>
              <a:ext uri="{FF2B5EF4-FFF2-40B4-BE49-F238E27FC236}">
                <a16:creationId xmlns:a16="http://schemas.microsoft.com/office/drawing/2014/main" id="{9D835B35-686C-BC55-5805-DF4787AC0F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21836" y="4803990"/>
            <a:ext cx="165899" cy="164165"/>
          </a:xfrm>
          <a:prstGeom prst="rect">
            <a:avLst/>
          </a:prstGeom>
        </p:spPr>
      </p:pic>
      <p:sp>
        <p:nvSpPr>
          <p:cNvPr id="105" name="Pentágono 104">
            <a:extLst>
              <a:ext uri="{FF2B5EF4-FFF2-40B4-BE49-F238E27FC236}">
                <a16:creationId xmlns:a16="http://schemas.microsoft.com/office/drawing/2014/main" id="{62F5F165-C16E-A100-7417-E9F82F740BB2}"/>
              </a:ext>
            </a:extLst>
          </p:cNvPr>
          <p:cNvSpPr/>
          <p:nvPr/>
        </p:nvSpPr>
        <p:spPr>
          <a:xfrm>
            <a:off x="4673216" y="5338675"/>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106" name="Gráfico 105">
            <a:extLst>
              <a:ext uri="{FF2B5EF4-FFF2-40B4-BE49-F238E27FC236}">
                <a16:creationId xmlns:a16="http://schemas.microsoft.com/office/drawing/2014/main" id="{17A8A20D-E499-CFAA-1F2E-E8410463BB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21836" y="5395943"/>
            <a:ext cx="165899" cy="164165"/>
          </a:xfrm>
          <a:prstGeom prst="rect">
            <a:avLst/>
          </a:prstGeom>
        </p:spPr>
      </p:pic>
      <p:sp>
        <p:nvSpPr>
          <p:cNvPr id="109" name="Pentágono 108">
            <a:extLst>
              <a:ext uri="{FF2B5EF4-FFF2-40B4-BE49-F238E27FC236}">
                <a16:creationId xmlns:a16="http://schemas.microsoft.com/office/drawing/2014/main" id="{5E0EDD1B-F356-2BBC-ED08-5A6942E510A8}"/>
              </a:ext>
            </a:extLst>
          </p:cNvPr>
          <p:cNvSpPr/>
          <p:nvPr/>
        </p:nvSpPr>
        <p:spPr>
          <a:xfrm>
            <a:off x="4673216" y="5925816"/>
            <a:ext cx="329090" cy="276484"/>
          </a:xfrm>
          <a:prstGeom prst="homePlate">
            <a:avLst>
              <a:gd name="adj" fmla="val 41523"/>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latin typeface="Open Sans" panose="020B0606030504020204" pitchFamily="34" charset="0"/>
              <a:ea typeface="Open Sans" panose="020B0606030504020204" pitchFamily="34" charset="0"/>
              <a:cs typeface="Open Sans" panose="020B0606030504020204" pitchFamily="34" charset="0"/>
            </a:endParaRPr>
          </a:p>
        </p:txBody>
      </p:sp>
      <p:pic>
        <p:nvPicPr>
          <p:cNvPr id="110" name="Gráfico 109">
            <a:extLst>
              <a:ext uri="{FF2B5EF4-FFF2-40B4-BE49-F238E27FC236}">
                <a16:creationId xmlns:a16="http://schemas.microsoft.com/office/drawing/2014/main" id="{7DC2E348-610A-FA18-851D-23361963B7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21836" y="5983084"/>
            <a:ext cx="165899" cy="164165"/>
          </a:xfrm>
          <a:prstGeom prst="rect">
            <a:avLst/>
          </a:prstGeom>
        </p:spPr>
      </p:pic>
    </p:spTree>
    <p:extLst>
      <p:ext uri="{BB962C8B-B14F-4D97-AF65-F5344CB8AC3E}">
        <p14:creationId xmlns:p14="http://schemas.microsoft.com/office/powerpoint/2010/main" val="2215364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2301480"/>
            <a:ext cx="3474978" cy="2462213"/>
          </a:xfrm>
          <a:prstGeom prst="rect">
            <a:avLst/>
          </a:prstGeom>
          <a:noFill/>
        </p:spPr>
        <p:txBody>
          <a:bodyPr wrap="square">
            <a:spAutoFit/>
          </a:bodyPr>
          <a:lstStyle/>
          <a:p>
            <a:pPr marL="342900" indent="-342900">
              <a:buClr>
                <a:srgbClr val="03C7BE"/>
              </a:buClr>
              <a:buFont typeface="+mj-lt"/>
              <a:buAutoNum type="arabicPeriod"/>
            </a:pPr>
            <a:r>
              <a:rPr lang="es-MX" sz="1400" dirty="0">
                <a:solidFill>
                  <a:srgbClr val="01514A"/>
                </a:solidFill>
              </a:rPr>
              <a:t>Ingresos por ventas</a:t>
            </a:r>
          </a:p>
          <a:p>
            <a:pPr marL="342900" indent="-342900">
              <a:buClr>
                <a:srgbClr val="03C7BE"/>
              </a:buClr>
              <a:buFont typeface="+mj-lt"/>
              <a:buAutoNum type="arabicPeriod"/>
            </a:pPr>
            <a:r>
              <a:rPr lang="es-MX" sz="1400" dirty="0">
                <a:solidFill>
                  <a:srgbClr val="01514A"/>
                </a:solidFill>
              </a:rPr>
              <a:t>Costo por </a:t>
            </a:r>
            <a:r>
              <a:rPr lang="es-MX" sz="1400" i="1" dirty="0">
                <a:solidFill>
                  <a:srgbClr val="01514A"/>
                </a:solidFill>
              </a:rPr>
              <a:t>lead</a:t>
            </a:r>
          </a:p>
          <a:p>
            <a:pPr marL="342900" indent="-342900">
              <a:buClr>
                <a:srgbClr val="03C7BE"/>
              </a:buClr>
              <a:buFont typeface="+mj-lt"/>
              <a:buAutoNum type="arabicPeriod"/>
            </a:pPr>
            <a:r>
              <a:rPr lang="es-MX" sz="1400" dirty="0">
                <a:solidFill>
                  <a:srgbClr val="01514A"/>
                </a:solidFill>
              </a:rPr>
              <a:t>Valor del cliente</a:t>
            </a:r>
          </a:p>
          <a:p>
            <a:pPr marL="342900" indent="-342900">
              <a:buClr>
                <a:srgbClr val="03C7BE"/>
              </a:buClr>
              <a:buFont typeface="+mj-lt"/>
              <a:buAutoNum type="arabicPeriod"/>
            </a:pPr>
            <a:r>
              <a:rPr lang="es-MX" sz="1400" dirty="0">
                <a:solidFill>
                  <a:srgbClr val="01514A"/>
                </a:solidFill>
              </a:rPr>
              <a:t>ROI de </a:t>
            </a:r>
            <a:r>
              <a:rPr lang="es-MX" sz="1400" i="1" dirty="0" err="1">
                <a:solidFill>
                  <a:srgbClr val="01514A"/>
                </a:solidFill>
              </a:rPr>
              <a:t>Inbound</a:t>
            </a:r>
            <a:r>
              <a:rPr lang="es-MX" sz="1400" i="1" dirty="0">
                <a:solidFill>
                  <a:srgbClr val="01514A"/>
                </a:solidFill>
              </a:rPr>
              <a:t> Marketing</a:t>
            </a:r>
          </a:p>
          <a:p>
            <a:pPr marL="342900" indent="-342900">
              <a:buClr>
                <a:srgbClr val="03C7BE"/>
              </a:buClr>
              <a:buFont typeface="+mj-lt"/>
              <a:buAutoNum type="arabicPeriod"/>
            </a:pPr>
            <a:r>
              <a:rPr lang="es-MX" sz="1400" dirty="0">
                <a:solidFill>
                  <a:srgbClr val="01514A"/>
                </a:solidFill>
              </a:rPr>
              <a:t>Conversión de tráfico a </a:t>
            </a:r>
            <a:r>
              <a:rPr lang="es-MX" sz="1400" i="1" dirty="0">
                <a:solidFill>
                  <a:srgbClr val="01514A"/>
                </a:solidFill>
              </a:rPr>
              <a:t>leads</a:t>
            </a:r>
          </a:p>
          <a:p>
            <a:pPr marL="342900" indent="-342900">
              <a:buClr>
                <a:srgbClr val="03C7BE"/>
              </a:buClr>
              <a:buFont typeface="+mj-lt"/>
              <a:buAutoNum type="arabicPeriod"/>
            </a:pPr>
            <a:r>
              <a:rPr lang="es-MX" sz="1400" dirty="0">
                <a:solidFill>
                  <a:srgbClr val="01514A"/>
                </a:solidFill>
              </a:rPr>
              <a:t>Conversión de </a:t>
            </a:r>
            <a:r>
              <a:rPr lang="es-MX" sz="1400" i="1" dirty="0">
                <a:solidFill>
                  <a:srgbClr val="01514A"/>
                </a:solidFill>
              </a:rPr>
              <a:t>leads </a:t>
            </a:r>
            <a:r>
              <a:rPr lang="es-MX" sz="1400" dirty="0">
                <a:solidFill>
                  <a:srgbClr val="01514A"/>
                </a:solidFill>
              </a:rPr>
              <a:t>a clientes</a:t>
            </a:r>
          </a:p>
          <a:p>
            <a:pPr marL="342900" indent="-342900">
              <a:buClr>
                <a:srgbClr val="03C7BE"/>
              </a:buClr>
              <a:buFont typeface="+mj-lt"/>
              <a:buAutoNum type="arabicPeriod"/>
            </a:pPr>
            <a:r>
              <a:rPr lang="es-MX" sz="1400" dirty="0">
                <a:solidFill>
                  <a:srgbClr val="01514A"/>
                </a:solidFill>
              </a:rPr>
              <a:t>Conversión en sitio web</a:t>
            </a:r>
          </a:p>
          <a:p>
            <a:pPr marL="342900" indent="-342900">
              <a:buClr>
                <a:srgbClr val="03C7BE"/>
              </a:buClr>
              <a:buFont typeface="+mj-lt"/>
              <a:buAutoNum type="arabicPeriod"/>
            </a:pPr>
            <a:r>
              <a:rPr lang="es-MX" sz="1400" dirty="0">
                <a:solidFill>
                  <a:srgbClr val="01514A"/>
                </a:solidFill>
              </a:rPr>
              <a:t>Búsquedas orgánicas</a:t>
            </a:r>
          </a:p>
          <a:p>
            <a:pPr marL="342900" indent="-342900">
              <a:buClr>
                <a:srgbClr val="03C7BE"/>
              </a:buClr>
              <a:buFont typeface="+mj-lt"/>
              <a:buAutoNum type="arabicPeriod"/>
            </a:pPr>
            <a:r>
              <a:rPr lang="es-MX" sz="1400" dirty="0">
                <a:solidFill>
                  <a:srgbClr val="01514A"/>
                </a:solidFill>
              </a:rPr>
              <a:t>Alcance en las redes sociales</a:t>
            </a:r>
          </a:p>
          <a:p>
            <a:pPr marL="342900" indent="-342900">
              <a:buClr>
                <a:srgbClr val="03C7BE"/>
              </a:buClr>
              <a:buFont typeface="+mj-lt"/>
              <a:buAutoNum type="arabicPeriod"/>
            </a:pPr>
            <a:r>
              <a:rPr lang="es-MX" sz="1400" dirty="0">
                <a:solidFill>
                  <a:srgbClr val="01514A"/>
                </a:solidFill>
              </a:rPr>
              <a:t>El tráfico móvil,</a:t>
            </a:r>
            <a:r>
              <a:rPr lang="es-MX" sz="1400" i="1" dirty="0">
                <a:solidFill>
                  <a:srgbClr val="01514A"/>
                </a:solidFill>
              </a:rPr>
              <a:t> leads </a:t>
            </a:r>
            <a:r>
              <a:rPr lang="es-MX" sz="1400" dirty="0">
                <a:solidFill>
                  <a:srgbClr val="01514A"/>
                </a:solidFill>
              </a:rPr>
              <a:t>y tasa de conversión.</a:t>
            </a: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29448" r="29448"/>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EBA6D8E5-C9A0-D7A9-BF74-DC2BC3F01B89}"/>
              </a:ext>
            </a:extLst>
          </p:cNvPr>
          <p:cNvSpPr txBox="1"/>
          <p:nvPr/>
        </p:nvSpPr>
        <p:spPr>
          <a:xfrm>
            <a:off x="709747" y="1332653"/>
            <a:ext cx="3474978"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Indicadores en el </a:t>
            </a:r>
            <a:r>
              <a:rPr lang="es-MX" sz="2400" i="1" dirty="0">
                <a:solidFill>
                  <a:srgbClr val="00524C"/>
                </a:solidFill>
                <a:latin typeface="Corbel" panose="020B0503020204020204" pitchFamily="34" charset="0"/>
              </a:rPr>
              <a:t>marketing digital</a:t>
            </a:r>
            <a:endParaRPr lang="es-MX" sz="3600" i="1" dirty="0">
              <a:solidFill>
                <a:srgbClr val="00524C"/>
              </a:solidFill>
              <a:latin typeface="Corbel" panose="020B0503020204020204" pitchFamily="34" charset="0"/>
            </a:endParaRPr>
          </a:p>
        </p:txBody>
      </p:sp>
    </p:spTree>
    <p:extLst>
      <p:ext uri="{BB962C8B-B14F-4D97-AF65-F5344CB8AC3E}">
        <p14:creationId xmlns:p14="http://schemas.microsoft.com/office/powerpoint/2010/main" val="371300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709748" y="1880245"/>
            <a:ext cx="3474978" cy="3323987"/>
          </a:xfrm>
          <a:prstGeom prst="rect">
            <a:avLst/>
          </a:prstGeom>
          <a:noFill/>
        </p:spPr>
        <p:txBody>
          <a:bodyPr wrap="square">
            <a:spAutoFit/>
          </a:bodyPr>
          <a:lstStyle/>
          <a:p>
            <a:r>
              <a:rPr lang="es-MX" sz="1400" dirty="0">
                <a:solidFill>
                  <a:srgbClr val="01514A"/>
                </a:solidFill>
              </a:rPr>
              <a:t>Los indicadores reflejan el comportamiento futuro que tendrá un negocio y en qué momento los podemos utilizar, ya que nos ayudan a validar la efectividad de la acción, la calidad del proceso y saber si estás llegando a las metas definidas.</a:t>
            </a:r>
          </a:p>
          <a:p>
            <a:endParaRPr lang="es-MX" sz="1400" dirty="0">
              <a:solidFill>
                <a:srgbClr val="01514A"/>
              </a:solidFill>
            </a:endParaRPr>
          </a:p>
          <a:p>
            <a:r>
              <a:rPr lang="es-MX" sz="1400" dirty="0">
                <a:solidFill>
                  <a:srgbClr val="01514A"/>
                </a:solidFill>
              </a:rPr>
              <a:t>En el ámbito del marketing digital, ayudan a medir y a analizar diferentes aspectos de las </a:t>
            </a:r>
            <a:r>
              <a:rPr lang="es-MX" sz="1400" spc="-30" dirty="0">
                <a:solidFill>
                  <a:srgbClr val="01514A"/>
                </a:solidFill>
              </a:rPr>
              <a:t>estrategias realizadas, ya sea para el SEO, para </a:t>
            </a:r>
            <a:r>
              <a:rPr lang="es-MX" sz="1400" dirty="0">
                <a:solidFill>
                  <a:srgbClr val="01514A"/>
                </a:solidFill>
              </a:rPr>
              <a:t>medir la satisfacción del cliente, entre otras.</a:t>
            </a:r>
          </a:p>
          <a:p>
            <a:endParaRPr lang="es-MX" sz="1400" dirty="0">
              <a:solidFill>
                <a:srgbClr val="01514A"/>
              </a:solidFill>
            </a:endParaRPr>
          </a:p>
          <a:p>
            <a:r>
              <a:rPr lang="es-MX" sz="1400" dirty="0">
                <a:solidFill>
                  <a:srgbClr val="01514A"/>
                </a:solidFill>
              </a:rPr>
              <a:t>Aprovecha las KPI y apóyate en aplicaciones </a:t>
            </a:r>
            <a:r>
              <a:rPr lang="es-MX" sz="1400" spc="-10" dirty="0">
                <a:solidFill>
                  <a:srgbClr val="01514A"/>
                </a:solidFill>
              </a:rPr>
              <a:t>visuales que te faciliten analizar los resultados </a:t>
            </a:r>
            <a:r>
              <a:rPr lang="es-MX" sz="1400" dirty="0">
                <a:solidFill>
                  <a:srgbClr val="01514A"/>
                </a:solidFill>
              </a:rPr>
              <a:t>obtenidos.</a:t>
            </a:r>
            <a:endParaRPr lang="es-MX" sz="1400" dirty="0">
              <a:solidFill>
                <a:srgbClr val="01514A"/>
              </a:solidFill>
              <a:latin typeface="Corbel" panose="020B0503020204020204" pitchFamily="34" charset="0"/>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41034" r="24350"/>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9F556C77-4351-A0C4-6E4C-DF26F3B841C0}"/>
              </a:ext>
            </a:extLst>
          </p:cNvPr>
          <p:cNvSpPr txBox="1"/>
          <p:nvPr/>
        </p:nvSpPr>
        <p:spPr>
          <a:xfrm>
            <a:off x="709746" y="1335687"/>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Indicadores para mejorar</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3753234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EFBF88-D350-B13C-0D47-0CA9FD1BE918}"/>
              </a:ext>
            </a:extLst>
          </p:cNvPr>
          <p:cNvSpPr txBox="1"/>
          <p:nvPr/>
        </p:nvSpPr>
        <p:spPr>
          <a:xfrm>
            <a:off x="709748" y="2197893"/>
            <a:ext cx="3474978" cy="2246769"/>
          </a:xfrm>
          <a:prstGeom prst="rect">
            <a:avLst/>
          </a:prstGeom>
          <a:noFill/>
        </p:spPr>
        <p:txBody>
          <a:bodyPr wrap="square">
            <a:spAutoFit/>
          </a:bodyPr>
          <a:lstStyle/>
          <a:p>
            <a:pPr marL="285750" indent="-285750">
              <a:buClr>
                <a:srgbClr val="03C7BE"/>
              </a:buClr>
              <a:buFont typeface="Arial" panose="020B0604020202020204" pitchFamily="34" charset="0"/>
              <a:buChar char="•"/>
            </a:pPr>
            <a:r>
              <a:rPr lang="es-MX" sz="1400" spc="-30" dirty="0">
                <a:solidFill>
                  <a:srgbClr val="01514A"/>
                </a:solidFill>
              </a:rPr>
              <a:t>Investiga o busca una guía sobre métricas </a:t>
            </a:r>
            <a:r>
              <a:rPr lang="es-MX" sz="1400" dirty="0">
                <a:solidFill>
                  <a:srgbClr val="01514A"/>
                </a:solidFill>
              </a:rPr>
              <a:t>específicas y comparte tu investigación en el foro de discusión, es importante no repetir guías y retroalimenta la guía de uno de tus compañeros.</a:t>
            </a:r>
          </a:p>
          <a:p>
            <a:pPr marL="285750" indent="-285750">
              <a:buClr>
                <a:srgbClr val="03C7BE"/>
              </a:buClr>
              <a:buFont typeface="Arial" panose="020B0604020202020204" pitchFamily="34" charset="0"/>
              <a:buChar char="•"/>
            </a:pPr>
            <a:endParaRPr lang="es-MX" sz="1400" dirty="0">
              <a:solidFill>
                <a:srgbClr val="01514A"/>
              </a:solidFill>
            </a:endParaRPr>
          </a:p>
          <a:p>
            <a:pPr marL="285750" indent="-285750">
              <a:buClr>
                <a:srgbClr val="03C7BE"/>
              </a:buClr>
              <a:buFont typeface="Arial" panose="020B0604020202020204" pitchFamily="34" charset="0"/>
              <a:buChar char="•"/>
            </a:pPr>
            <a:r>
              <a:rPr lang="es-MX" sz="1400" dirty="0">
                <a:solidFill>
                  <a:srgbClr val="01514A"/>
                </a:solidFill>
              </a:rPr>
              <a:t>Si tu certificado no cuenta con un foro, solo puedes subir la guía que investigaste en el apartado de tareas.</a:t>
            </a:r>
          </a:p>
          <a:p>
            <a:pPr>
              <a:buClr>
                <a:srgbClr val="03C7BE"/>
              </a:buClr>
            </a:pPr>
            <a:endParaRPr lang="es-MX" sz="1400" dirty="0">
              <a:solidFill>
                <a:srgbClr val="01514A"/>
              </a:solidFill>
            </a:endParaRPr>
          </a:p>
        </p:txBody>
      </p:sp>
    </p:spTree>
    <p:extLst>
      <p:ext uri="{BB962C8B-B14F-4D97-AF65-F5344CB8AC3E}">
        <p14:creationId xmlns:p14="http://schemas.microsoft.com/office/powerpoint/2010/main" val="152044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968514"/>
          </a:xfrm>
          <a:prstGeom prst="rect">
            <a:avLst/>
          </a:prstGeom>
        </p:spPr>
        <p:txBody>
          <a:bodyPr lIns="0" tIns="0" rIns="0" bIns="0"/>
          <a:lstStyle>
            <a:lvl1pPr algn="ctr">
              <a:defRPr sz="3177" b="1" i="0">
                <a:solidFill>
                  <a:schemeClr val="bg1"/>
                </a:solidFill>
                <a:latin typeface="Montserrat"/>
                <a:ea typeface="+mj-ea"/>
                <a:cs typeface="Montserrat"/>
              </a:defRPr>
            </a:lvl1pPr>
          </a:lstStyle>
          <a:p>
            <a:pPr algn="ctr"/>
            <a:r>
              <a:rPr lang="es-MX" sz="3200" dirty="0">
                <a:solidFill>
                  <a:srgbClr val="01514A"/>
                </a:solidFill>
                <a:latin typeface="+mj-lt"/>
              </a:rPr>
              <a:t>Marketing digital</a:t>
            </a:r>
            <a:endParaRPr lang="es-MX" sz="3200" b="1"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1015663"/>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25</a:t>
            </a:r>
            <a:endParaRPr lang="es-MX" sz="2000" dirty="0">
              <a:solidFill>
                <a:srgbClr val="03C7BE"/>
              </a:solidFill>
              <a:latin typeface="+mj-lt"/>
            </a:endParaRPr>
          </a:p>
          <a:p>
            <a:pPr algn="ctr"/>
            <a:r>
              <a:rPr lang="es-MX" sz="2000" dirty="0">
                <a:solidFill>
                  <a:srgbClr val="03C7BE"/>
                </a:solidFill>
                <a:latin typeface="+mj-lt"/>
              </a:rPr>
              <a:t>Creación de cuenta </a:t>
            </a:r>
          </a:p>
          <a:p>
            <a:pPr algn="ctr"/>
            <a:r>
              <a:rPr lang="es-MX" sz="2000" dirty="0">
                <a:solidFill>
                  <a:srgbClr val="03C7BE"/>
                </a:solidFill>
                <a:latin typeface="+mj-lt"/>
              </a:rPr>
              <a:t>de negocios (Parte I)</a:t>
            </a:r>
            <a:r>
              <a:rPr lang="es-MX" sz="2000" dirty="0">
                <a:solidFill>
                  <a:schemeClr val="bg1"/>
                </a:solidFill>
              </a:rPr>
              <a:t>s</a:t>
            </a:r>
          </a:p>
        </p:txBody>
      </p:sp>
      <p:sp>
        <p:nvSpPr>
          <p:cNvPr id="2" name="CuadroTexto 1">
            <a:extLst>
              <a:ext uri="{FF2B5EF4-FFF2-40B4-BE49-F238E27FC236}">
                <a16:creationId xmlns:a16="http://schemas.microsoft.com/office/drawing/2014/main" id="{D64F2794-C077-F726-6D11-44A8F1ADC77A}"/>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3 </a:t>
            </a:r>
            <a:r>
              <a:rPr lang="es-MX" sz="2000" dirty="0">
                <a:solidFill>
                  <a:schemeClr val="bg1"/>
                </a:solidFill>
                <a:latin typeface="Corbel" panose="020B0503020204020204" pitchFamily="34" charset="0"/>
              </a:rPr>
              <a:t>/ Semana 10</a:t>
            </a:r>
          </a:p>
        </p:txBody>
      </p:sp>
    </p:spTree>
    <p:extLst>
      <p:ext uri="{BB962C8B-B14F-4D97-AF65-F5344CB8AC3E}">
        <p14:creationId xmlns:p14="http://schemas.microsoft.com/office/powerpoint/2010/main" val="2233990642"/>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4296</TotalTime>
  <Words>1904</Words>
  <Application>Microsoft Macintosh PowerPoint</Application>
  <PresentationFormat>Presentación en pantalla (4:3)</PresentationFormat>
  <Paragraphs>129</Paragraphs>
  <Slides>22</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22</vt:i4>
      </vt:variant>
    </vt:vector>
  </HeadingPairs>
  <TitlesOfParts>
    <vt:vector size="27" baseType="lpstr">
      <vt:lpstr>Open Sans</vt:lpstr>
      <vt:lpstr>Arial</vt:lpstr>
      <vt:lpstr>Corbel</vt:lpstr>
      <vt:lpstr>Courier New</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71</cp:revision>
  <dcterms:created xsi:type="dcterms:W3CDTF">2022-12-21T17:15:58Z</dcterms:created>
  <dcterms:modified xsi:type="dcterms:W3CDTF">2023-10-23T21:37:55Z</dcterms:modified>
</cp:coreProperties>
</file>