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sldIdLst>
    <p:sldId id="256" r:id="rId2"/>
    <p:sldId id="257" r:id="rId3"/>
    <p:sldId id="259" r:id="rId4"/>
    <p:sldId id="260" r:id="rId5"/>
    <p:sldId id="262" r:id="rId6"/>
    <p:sldId id="271" r:id="rId7"/>
    <p:sldId id="282" r:id="rId8"/>
    <p:sldId id="287" r:id="rId9"/>
    <p:sldId id="283" r:id="rId10"/>
    <p:sldId id="288" r:id="rId11"/>
    <p:sldId id="285" r:id="rId12"/>
    <p:sldId id="289" r:id="rId13"/>
    <p:sldId id="273" r:id="rId14"/>
    <p:sldId id="275" r:id="rId15"/>
    <p:sldId id="276" r:id="rId16"/>
    <p:sldId id="277" r:id="rId17"/>
    <p:sldId id="278" r:id="rId18"/>
    <p:sldId id="279" r:id="rId19"/>
    <p:sldId id="268" r:id="rId20"/>
  </p:sldIdLst>
  <p:sldSz cx="9144000" cy="6858000" type="screen4x3"/>
  <p:notesSz cx="6858000" cy="9144000"/>
  <p:embeddedFontLst>
    <p:embeddedFont>
      <p:font typeface="Corbel" panose="020B0503020204020204" pitchFamily="34" charset="0"/>
      <p:regular r:id="rId21"/>
      <p:bold r:id="rId22"/>
      <p:italic r:id="rId23"/>
      <p:boldItalic r:id="rId24"/>
    </p:embeddedFont>
    <p:embeddedFont>
      <p:font typeface="Open Sans" panose="020B0606030504020204" pitchFamily="34" charset="0"/>
      <p:regular r:id="rId25"/>
      <p:bold r:id="rId26"/>
      <p:italic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2880" userDrawn="1">
          <p15:clr>
            <a:srgbClr val="A4A3A4"/>
          </p15:clr>
        </p15:guide>
        <p15:guide id="3" pos="499" userDrawn="1">
          <p15:clr>
            <a:srgbClr val="A4A3A4"/>
          </p15:clr>
        </p15:guide>
        <p15:guide id="4" pos="5261" userDrawn="1">
          <p15:clr>
            <a:srgbClr val="A4A3A4"/>
          </p15:clr>
        </p15:guide>
        <p15:guide id="5" orient="horz" pos="913"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8BB76B3-E15E-A965-5F8D-0630502C693B}" name="GABRIELA AQUINO CARDENAS" initials="GAC" userId="S::gabriela.aquino@tecmilenio.mx::6e002ff6-500f-46fc-af4c-3b420fa6dd0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3C7BE"/>
    <a:srgbClr val="005D85"/>
    <a:srgbClr val="01514A"/>
    <a:srgbClr val="D6FFFD"/>
    <a:srgbClr val="0084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85FBC9-84F1-43CB-AD5B-35BFABDA872B}" v="17" dt="2023-10-23T17:55:51.723"/>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08"/>
    <p:restoredTop sz="95567"/>
  </p:normalViewPr>
  <p:slideViewPr>
    <p:cSldViewPr snapToGrid="0" showGuides="1">
      <p:cViewPr varScale="1">
        <p:scale>
          <a:sx n="95" d="100"/>
          <a:sy n="95" d="100"/>
        </p:scale>
        <p:origin x="1912" y="192"/>
      </p:cViewPr>
      <p:guideLst>
        <p:guide orient="horz" pos="2205"/>
        <p:guide pos="2880"/>
        <p:guide pos="499"/>
        <p:guide pos="5261"/>
        <p:guide orient="horz" pos="91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AQUINO CARDENAS" userId="6e002ff6-500f-46fc-af4c-3b420fa6dd0c" providerId="ADAL" clId="{D585FBC9-84F1-43CB-AD5B-35BFABDA872B}"/>
    <pc:docChg chg="undo redo custSel addSld delSld modSld sldOrd">
      <pc:chgData name="GABRIELA AQUINO CARDENAS" userId="6e002ff6-500f-46fc-af4c-3b420fa6dd0c" providerId="ADAL" clId="{D585FBC9-84F1-43CB-AD5B-35BFABDA872B}" dt="2023-10-23T18:00:54.220" v="528" actId="20577"/>
      <pc:docMkLst>
        <pc:docMk/>
      </pc:docMkLst>
      <pc:sldChg chg="modSp mod">
        <pc:chgData name="GABRIELA AQUINO CARDENAS" userId="6e002ff6-500f-46fc-af4c-3b420fa6dd0c" providerId="ADAL" clId="{D585FBC9-84F1-43CB-AD5B-35BFABDA872B}" dt="2023-10-23T17:14:19.503" v="5" actId="20577"/>
        <pc:sldMkLst>
          <pc:docMk/>
          <pc:sldMk cId="1706365153" sldId="257"/>
        </pc:sldMkLst>
        <pc:spChg chg="mod">
          <ac:chgData name="GABRIELA AQUINO CARDENAS" userId="6e002ff6-500f-46fc-af4c-3b420fa6dd0c" providerId="ADAL" clId="{D585FBC9-84F1-43CB-AD5B-35BFABDA872B}" dt="2023-10-23T17:14:19.503" v="5" actId="20577"/>
          <ac:spMkLst>
            <pc:docMk/>
            <pc:sldMk cId="1706365153" sldId="257"/>
            <ac:spMk id="4" creationId="{34FF8721-8B8A-DE7C-A373-3FB9BBBE6F63}"/>
          </ac:spMkLst>
        </pc:spChg>
      </pc:sldChg>
      <pc:sldChg chg="addSp delSp modSp mod">
        <pc:chgData name="GABRIELA AQUINO CARDENAS" userId="6e002ff6-500f-46fc-af4c-3b420fa6dd0c" providerId="ADAL" clId="{D585FBC9-84F1-43CB-AD5B-35BFABDA872B}" dt="2023-10-23T17:16:08.188" v="59"/>
        <pc:sldMkLst>
          <pc:docMk/>
          <pc:sldMk cId="1759728231" sldId="259"/>
        </pc:sldMkLst>
        <pc:spChg chg="mod">
          <ac:chgData name="GABRIELA AQUINO CARDENAS" userId="6e002ff6-500f-46fc-af4c-3b420fa6dd0c" providerId="ADAL" clId="{D585FBC9-84F1-43CB-AD5B-35BFABDA872B}" dt="2023-10-23T17:15:57.930" v="58" actId="207"/>
          <ac:spMkLst>
            <pc:docMk/>
            <pc:sldMk cId="1759728231" sldId="259"/>
            <ac:spMk id="2" creationId="{B9BF964E-23EF-E933-2D3F-8D66D432B0E6}"/>
          </ac:spMkLst>
        </pc:spChg>
        <pc:graphicFrameChg chg="add del mod">
          <ac:chgData name="GABRIELA AQUINO CARDENAS" userId="6e002ff6-500f-46fc-af4c-3b420fa6dd0c" providerId="ADAL" clId="{D585FBC9-84F1-43CB-AD5B-35BFABDA872B}" dt="2023-10-23T17:15:02.138" v="10"/>
          <ac:graphicFrameMkLst>
            <pc:docMk/>
            <pc:sldMk cId="1759728231" sldId="259"/>
            <ac:graphicFrameMk id="3" creationId="{D94933E8-79F5-609E-0A8E-424ABD65878A}"/>
          </ac:graphicFrameMkLst>
        </pc:graphicFrameChg>
        <pc:graphicFrameChg chg="add del mod">
          <ac:chgData name="GABRIELA AQUINO CARDENAS" userId="6e002ff6-500f-46fc-af4c-3b420fa6dd0c" providerId="ADAL" clId="{D585FBC9-84F1-43CB-AD5B-35BFABDA872B}" dt="2023-10-23T17:15:13.614" v="13"/>
          <ac:graphicFrameMkLst>
            <pc:docMk/>
            <pc:sldMk cId="1759728231" sldId="259"/>
            <ac:graphicFrameMk id="5" creationId="{29ED339A-0279-1E26-6B31-4A048B0D9AC1}"/>
          </ac:graphicFrameMkLst>
        </pc:graphicFrameChg>
        <pc:graphicFrameChg chg="add del mod">
          <ac:chgData name="GABRIELA AQUINO CARDENAS" userId="6e002ff6-500f-46fc-af4c-3b420fa6dd0c" providerId="ADAL" clId="{D585FBC9-84F1-43CB-AD5B-35BFABDA872B}" dt="2023-10-23T17:15:24.660" v="45"/>
          <ac:graphicFrameMkLst>
            <pc:docMk/>
            <pc:sldMk cId="1759728231" sldId="259"/>
            <ac:graphicFrameMk id="6" creationId="{E1DB1CE5-1B8B-8A05-1304-98C8C91BCD4A}"/>
          </ac:graphicFrameMkLst>
        </pc:graphicFrameChg>
        <pc:graphicFrameChg chg="add del mod">
          <ac:chgData name="GABRIELA AQUINO CARDENAS" userId="6e002ff6-500f-46fc-af4c-3b420fa6dd0c" providerId="ADAL" clId="{D585FBC9-84F1-43CB-AD5B-35BFABDA872B}" dt="2023-10-23T17:15:32.649" v="47"/>
          <ac:graphicFrameMkLst>
            <pc:docMk/>
            <pc:sldMk cId="1759728231" sldId="259"/>
            <ac:graphicFrameMk id="7" creationId="{D31EA459-70FC-8A3F-2BC4-0D6FD50F1CFD}"/>
          </ac:graphicFrameMkLst>
        </pc:graphicFrameChg>
        <pc:graphicFrameChg chg="add del mod">
          <ac:chgData name="GABRIELA AQUINO CARDENAS" userId="6e002ff6-500f-46fc-af4c-3b420fa6dd0c" providerId="ADAL" clId="{D585FBC9-84F1-43CB-AD5B-35BFABDA872B}" dt="2023-10-23T17:15:45.388" v="52"/>
          <ac:graphicFrameMkLst>
            <pc:docMk/>
            <pc:sldMk cId="1759728231" sldId="259"/>
            <ac:graphicFrameMk id="8" creationId="{FA3A9852-C0E6-A2ED-AAD9-B3266B16992F}"/>
          </ac:graphicFrameMkLst>
        </pc:graphicFrameChg>
        <pc:picChg chg="mod">
          <ac:chgData name="GABRIELA AQUINO CARDENAS" userId="6e002ff6-500f-46fc-af4c-3b420fa6dd0c" providerId="ADAL" clId="{D585FBC9-84F1-43CB-AD5B-35BFABDA872B}" dt="2023-10-23T17:16:08.188" v="59"/>
          <ac:picMkLst>
            <pc:docMk/>
            <pc:sldMk cId="1759728231" sldId="259"/>
            <ac:picMk id="4" creationId="{A87D3733-3C9B-2CAB-F567-63908501E8C0}"/>
          </ac:picMkLst>
        </pc:picChg>
      </pc:sldChg>
      <pc:sldChg chg="modSp mod">
        <pc:chgData name="GABRIELA AQUINO CARDENAS" userId="6e002ff6-500f-46fc-af4c-3b420fa6dd0c" providerId="ADAL" clId="{D585FBC9-84F1-43CB-AD5B-35BFABDA872B}" dt="2023-10-23T17:19:50.603" v="104" actId="20577"/>
        <pc:sldMkLst>
          <pc:docMk/>
          <pc:sldMk cId="2094374663" sldId="260"/>
        </pc:sldMkLst>
        <pc:spChg chg="mod">
          <ac:chgData name="GABRIELA AQUINO CARDENAS" userId="6e002ff6-500f-46fc-af4c-3b420fa6dd0c" providerId="ADAL" clId="{D585FBC9-84F1-43CB-AD5B-35BFABDA872B}" dt="2023-10-23T17:19:50.603" v="104" actId="20577"/>
          <ac:spMkLst>
            <pc:docMk/>
            <pc:sldMk cId="2094374663" sldId="260"/>
            <ac:spMk id="2" creationId="{4BFFA71B-3648-051A-83D1-56118886F470}"/>
          </ac:spMkLst>
        </pc:spChg>
      </pc:sldChg>
      <pc:sldChg chg="addSp delSp modSp mod">
        <pc:chgData name="GABRIELA AQUINO CARDENAS" userId="6e002ff6-500f-46fc-af4c-3b420fa6dd0c" providerId="ADAL" clId="{D585FBC9-84F1-43CB-AD5B-35BFABDA872B}" dt="2023-10-23T17:56:49.399" v="523" actId="113"/>
        <pc:sldMkLst>
          <pc:docMk/>
          <pc:sldMk cId="2215364073" sldId="262"/>
        </pc:sldMkLst>
        <pc:spChg chg="mod">
          <ac:chgData name="GABRIELA AQUINO CARDENAS" userId="6e002ff6-500f-46fc-af4c-3b420fa6dd0c" providerId="ADAL" clId="{D585FBC9-84F1-43CB-AD5B-35BFABDA872B}" dt="2023-10-23T17:56:23.630" v="516" actId="1076"/>
          <ac:spMkLst>
            <pc:docMk/>
            <pc:sldMk cId="2215364073" sldId="262"/>
            <ac:spMk id="2" creationId="{295A20F9-B37D-D5FA-CC29-77B977BEB5DC}"/>
          </ac:spMkLst>
        </pc:spChg>
        <pc:spChg chg="del">
          <ac:chgData name="GABRIELA AQUINO CARDENAS" userId="6e002ff6-500f-46fc-af4c-3b420fa6dd0c" providerId="ADAL" clId="{D585FBC9-84F1-43CB-AD5B-35BFABDA872B}" dt="2023-10-23T17:18:59.546" v="92" actId="478"/>
          <ac:spMkLst>
            <pc:docMk/>
            <pc:sldMk cId="2215364073" sldId="262"/>
            <ac:spMk id="10" creationId="{3030CEDC-6E63-4197-1170-AA5CF278E35C}"/>
          </ac:spMkLst>
        </pc:spChg>
        <pc:spChg chg="del">
          <ac:chgData name="GABRIELA AQUINO CARDENAS" userId="6e002ff6-500f-46fc-af4c-3b420fa6dd0c" providerId="ADAL" clId="{D585FBC9-84F1-43CB-AD5B-35BFABDA872B}" dt="2023-10-23T17:18:59.546" v="92" actId="478"/>
          <ac:spMkLst>
            <pc:docMk/>
            <pc:sldMk cId="2215364073" sldId="262"/>
            <ac:spMk id="11" creationId="{F2D15D20-FC53-4B9F-26E0-23187640E80E}"/>
          </ac:spMkLst>
        </pc:spChg>
        <pc:spChg chg="del">
          <ac:chgData name="GABRIELA AQUINO CARDENAS" userId="6e002ff6-500f-46fc-af4c-3b420fa6dd0c" providerId="ADAL" clId="{D585FBC9-84F1-43CB-AD5B-35BFABDA872B}" dt="2023-10-23T17:18:59.546" v="92" actId="478"/>
          <ac:spMkLst>
            <pc:docMk/>
            <pc:sldMk cId="2215364073" sldId="262"/>
            <ac:spMk id="12" creationId="{25C19763-B795-C3B5-8F6E-FFDA5E52E0F0}"/>
          </ac:spMkLst>
        </pc:spChg>
        <pc:spChg chg="mod">
          <ac:chgData name="GABRIELA AQUINO CARDENAS" userId="6e002ff6-500f-46fc-af4c-3b420fa6dd0c" providerId="ADAL" clId="{D585FBC9-84F1-43CB-AD5B-35BFABDA872B}" dt="2023-10-23T17:56:23.630" v="516" actId="1076"/>
          <ac:spMkLst>
            <pc:docMk/>
            <pc:sldMk cId="2215364073" sldId="262"/>
            <ac:spMk id="13" creationId="{7CF9EA67-AEC6-6C20-728C-ABD062665D21}"/>
          </ac:spMkLst>
        </pc:spChg>
        <pc:spChg chg="add mod">
          <ac:chgData name="GABRIELA AQUINO CARDENAS" userId="6e002ff6-500f-46fc-af4c-3b420fa6dd0c" providerId="ADAL" clId="{D585FBC9-84F1-43CB-AD5B-35BFABDA872B}" dt="2023-10-23T17:56:49.399" v="523" actId="113"/>
          <ac:spMkLst>
            <pc:docMk/>
            <pc:sldMk cId="2215364073" sldId="262"/>
            <ac:spMk id="14" creationId="{F82293FE-89F4-9B34-4EF2-1D0BDAC23317}"/>
          </ac:spMkLst>
        </pc:spChg>
        <pc:grpChg chg="del">
          <ac:chgData name="GABRIELA AQUINO CARDENAS" userId="6e002ff6-500f-46fc-af4c-3b420fa6dd0c" providerId="ADAL" clId="{D585FBC9-84F1-43CB-AD5B-35BFABDA872B}" dt="2023-10-23T17:18:59.546" v="92" actId="478"/>
          <ac:grpSpMkLst>
            <pc:docMk/>
            <pc:sldMk cId="2215364073" sldId="262"/>
            <ac:grpSpMk id="9" creationId="{B0365432-5505-C9D6-E978-878CFF2962B1}"/>
          </ac:grpSpMkLst>
        </pc:grpChg>
      </pc:sldChg>
      <pc:sldChg chg="del">
        <pc:chgData name="GABRIELA AQUINO CARDENAS" userId="6e002ff6-500f-46fc-af4c-3b420fa6dd0c" providerId="ADAL" clId="{D585FBC9-84F1-43CB-AD5B-35BFABDA872B}" dt="2023-10-23T17:40:44.625" v="359" actId="47"/>
        <pc:sldMkLst>
          <pc:docMk/>
          <pc:sldMk cId="152044138" sldId="266"/>
        </pc:sldMkLst>
      </pc:sldChg>
      <pc:sldChg chg="modSp mod">
        <pc:chgData name="GABRIELA AQUINO CARDENAS" userId="6e002ff6-500f-46fc-af4c-3b420fa6dd0c" providerId="ADAL" clId="{D585FBC9-84F1-43CB-AD5B-35BFABDA872B}" dt="2023-10-23T17:49:20.780" v="449" actId="20577"/>
        <pc:sldMkLst>
          <pc:docMk/>
          <pc:sldMk cId="404351710" sldId="268"/>
        </pc:sldMkLst>
        <pc:spChg chg="mod">
          <ac:chgData name="GABRIELA AQUINO CARDENAS" userId="6e002ff6-500f-46fc-af4c-3b420fa6dd0c" providerId="ADAL" clId="{D585FBC9-84F1-43CB-AD5B-35BFABDA872B}" dt="2023-10-23T17:49:20.780" v="449" actId="20577"/>
          <ac:spMkLst>
            <pc:docMk/>
            <pc:sldMk cId="404351710" sldId="268"/>
            <ac:spMk id="3" creationId="{6A69173D-65B6-CDF6-A1E6-BBFA7173D1B1}"/>
          </ac:spMkLst>
        </pc:spChg>
      </pc:sldChg>
      <pc:sldChg chg="modSp mod">
        <pc:chgData name="GABRIELA AQUINO CARDENAS" userId="6e002ff6-500f-46fc-af4c-3b420fa6dd0c" providerId="ADAL" clId="{D585FBC9-84F1-43CB-AD5B-35BFABDA872B}" dt="2023-10-23T17:24:37.820" v="178"/>
        <pc:sldMkLst>
          <pc:docMk/>
          <pc:sldMk cId="3753234642" sldId="271"/>
        </pc:sldMkLst>
        <pc:spChg chg="mod">
          <ac:chgData name="GABRIELA AQUINO CARDENAS" userId="6e002ff6-500f-46fc-af4c-3b420fa6dd0c" providerId="ADAL" clId="{D585FBC9-84F1-43CB-AD5B-35BFABDA872B}" dt="2023-10-23T17:24:37.820" v="178"/>
          <ac:spMkLst>
            <pc:docMk/>
            <pc:sldMk cId="3753234642" sldId="271"/>
            <ac:spMk id="2" creationId="{295A20F9-B37D-D5FA-CC29-77B977BEB5DC}"/>
          </ac:spMkLst>
        </pc:spChg>
        <pc:spChg chg="mod">
          <ac:chgData name="GABRIELA AQUINO CARDENAS" userId="6e002ff6-500f-46fc-af4c-3b420fa6dd0c" providerId="ADAL" clId="{D585FBC9-84F1-43CB-AD5B-35BFABDA872B}" dt="2023-10-23T17:24:27.709" v="177"/>
          <ac:spMkLst>
            <pc:docMk/>
            <pc:sldMk cId="3753234642" sldId="271"/>
            <ac:spMk id="3" creationId="{9F556C77-4351-A0C4-6E4C-DF26F3B841C0}"/>
          </ac:spMkLst>
        </pc:spChg>
      </pc:sldChg>
      <pc:sldChg chg="del">
        <pc:chgData name="GABRIELA AQUINO CARDENAS" userId="6e002ff6-500f-46fc-af4c-3b420fa6dd0c" providerId="ADAL" clId="{D585FBC9-84F1-43CB-AD5B-35BFABDA872B}" dt="2023-10-23T17:24:50.150" v="183" actId="47"/>
        <pc:sldMkLst>
          <pc:docMk/>
          <pc:sldMk cId="236260247" sldId="272"/>
        </pc:sldMkLst>
      </pc:sldChg>
      <pc:sldChg chg="modSp mod">
        <pc:chgData name="GABRIELA AQUINO CARDENAS" userId="6e002ff6-500f-46fc-af4c-3b420fa6dd0c" providerId="ADAL" clId="{D585FBC9-84F1-43CB-AD5B-35BFABDA872B}" dt="2023-10-23T17:41:33.033" v="367" actId="20577"/>
        <pc:sldMkLst>
          <pc:docMk/>
          <pc:sldMk cId="4163665267" sldId="273"/>
        </pc:sldMkLst>
        <pc:spChg chg="mod">
          <ac:chgData name="GABRIELA AQUINO CARDENAS" userId="6e002ff6-500f-46fc-af4c-3b420fa6dd0c" providerId="ADAL" clId="{D585FBC9-84F1-43CB-AD5B-35BFABDA872B}" dt="2023-10-23T17:41:33.033" v="367" actId="20577"/>
          <ac:spMkLst>
            <pc:docMk/>
            <pc:sldMk cId="4163665267" sldId="273"/>
            <ac:spMk id="4" creationId="{34FF8721-8B8A-DE7C-A373-3FB9BBBE6F63}"/>
          </ac:spMkLst>
        </pc:spChg>
      </pc:sldChg>
      <pc:sldChg chg="modSp mod">
        <pc:chgData name="GABRIELA AQUINO CARDENAS" userId="6e002ff6-500f-46fc-af4c-3b420fa6dd0c" providerId="ADAL" clId="{D585FBC9-84F1-43CB-AD5B-35BFABDA872B}" dt="2023-10-23T17:42:48.999" v="376" actId="20577"/>
        <pc:sldMkLst>
          <pc:docMk/>
          <pc:sldMk cId="694818655" sldId="275"/>
        </pc:sldMkLst>
        <pc:spChg chg="mod">
          <ac:chgData name="GABRIELA AQUINO CARDENAS" userId="6e002ff6-500f-46fc-af4c-3b420fa6dd0c" providerId="ADAL" clId="{D585FBC9-84F1-43CB-AD5B-35BFABDA872B}" dt="2023-10-23T17:42:48.999" v="376" actId="20577"/>
          <ac:spMkLst>
            <pc:docMk/>
            <pc:sldMk cId="694818655" sldId="275"/>
            <ac:spMk id="2" creationId="{4BFFA71B-3648-051A-83D1-56118886F470}"/>
          </ac:spMkLst>
        </pc:spChg>
      </pc:sldChg>
      <pc:sldChg chg="modSp mod modCm">
        <pc:chgData name="GABRIELA AQUINO CARDENAS" userId="6e002ff6-500f-46fc-af4c-3b420fa6dd0c" providerId="ADAL" clId="{D585FBC9-84F1-43CB-AD5B-35BFABDA872B}" dt="2023-10-23T17:45:38.918" v="400" actId="20577"/>
        <pc:sldMkLst>
          <pc:docMk/>
          <pc:sldMk cId="3986845714" sldId="276"/>
        </pc:sldMkLst>
        <pc:spChg chg="mod">
          <ac:chgData name="GABRIELA AQUINO CARDENAS" userId="6e002ff6-500f-46fc-af4c-3b420fa6dd0c" providerId="ADAL" clId="{D585FBC9-84F1-43CB-AD5B-35BFABDA872B}" dt="2023-10-23T17:45:38.918" v="400" actId="20577"/>
          <ac:spMkLst>
            <pc:docMk/>
            <pc:sldMk cId="3986845714" sldId="276"/>
            <ac:spMk id="2" creationId="{295A20F9-B37D-D5FA-CC29-77B977BEB5DC}"/>
          </ac:spMkLst>
        </pc:spChg>
        <pc:spChg chg="mod">
          <ac:chgData name="GABRIELA AQUINO CARDENAS" userId="6e002ff6-500f-46fc-af4c-3b420fa6dd0c" providerId="ADAL" clId="{D585FBC9-84F1-43CB-AD5B-35BFABDA872B}" dt="2023-10-23T17:43:46" v="383" actId="20577"/>
          <ac:spMkLst>
            <pc:docMk/>
            <pc:sldMk cId="3986845714" sldId="276"/>
            <ac:spMk id="13" creationId="{7CF9EA67-AEC6-6C20-728C-ABD062665D21}"/>
          </ac:spMkLst>
        </pc:spChg>
        <pc:extLst>
          <p:ext xmlns:p="http://schemas.openxmlformats.org/presentationml/2006/main" uri="{D6D511B9-2390-475A-947B-AFAB55BFBCF1}">
            <pc226:cmChg xmlns:pc226="http://schemas.microsoft.com/office/powerpoint/2022/06/main/command" chg="mod">
              <pc226:chgData name="GABRIELA AQUINO CARDENAS" userId="6e002ff6-500f-46fc-af4c-3b420fa6dd0c" providerId="ADAL" clId="{D585FBC9-84F1-43CB-AD5B-35BFABDA872B}" dt="2023-10-23T17:43:14.135" v="377"/>
              <pc2:cmMkLst xmlns:pc2="http://schemas.microsoft.com/office/powerpoint/2019/9/main/command">
                <pc:docMk/>
                <pc:sldMk cId="3986845714" sldId="276"/>
                <pc2:cmMk id="{213974FC-742B-4F9A-9AF2-A5620B48E2B3}"/>
              </pc2:cmMkLst>
            </pc226:cmChg>
          </p:ext>
        </pc:extLst>
      </pc:sldChg>
      <pc:sldChg chg="addSp delSp modSp mod">
        <pc:chgData name="GABRIELA AQUINO CARDENAS" userId="6e002ff6-500f-46fc-af4c-3b420fa6dd0c" providerId="ADAL" clId="{D585FBC9-84F1-43CB-AD5B-35BFABDA872B}" dt="2023-10-23T17:51:42.324" v="460" actId="1076"/>
        <pc:sldMkLst>
          <pc:docMk/>
          <pc:sldMk cId="375853883" sldId="277"/>
        </pc:sldMkLst>
        <pc:spChg chg="mod">
          <ac:chgData name="GABRIELA AQUINO CARDENAS" userId="6e002ff6-500f-46fc-af4c-3b420fa6dd0c" providerId="ADAL" clId="{D585FBC9-84F1-43CB-AD5B-35BFABDA872B}" dt="2023-10-23T17:51:42.324" v="460" actId="1076"/>
          <ac:spMkLst>
            <pc:docMk/>
            <pc:sldMk cId="375853883" sldId="277"/>
            <ac:spMk id="2" creationId="{295A20F9-B37D-D5FA-CC29-77B977BEB5DC}"/>
          </ac:spMkLst>
        </pc:spChg>
        <pc:spChg chg="add del mod">
          <ac:chgData name="GABRIELA AQUINO CARDENAS" userId="6e002ff6-500f-46fc-af4c-3b420fa6dd0c" providerId="ADAL" clId="{D585FBC9-84F1-43CB-AD5B-35BFABDA872B}" dt="2023-10-23T17:51:42.324" v="460" actId="1076"/>
          <ac:spMkLst>
            <pc:docMk/>
            <pc:sldMk cId="375853883" sldId="277"/>
            <ac:spMk id="3" creationId="{9F556C77-4351-A0C4-6E4C-DF26F3B841C0}"/>
          </ac:spMkLst>
        </pc:spChg>
      </pc:sldChg>
      <pc:sldChg chg="delSp modSp mod">
        <pc:chgData name="GABRIELA AQUINO CARDENAS" userId="6e002ff6-500f-46fc-af4c-3b420fa6dd0c" providerId="ADAL" clId="{D585FBC9-84F1-43CB-AD5B-35BFABDA872B}" dt="2023-10-23T17:51:31.089" v="459" actId="478"/>
        <pc:sldMkLst>
          <pc:docMk/>
          <pc:sldMk cId="4125214348" sldId="278"/>
        </pc:sldMkLst>
        <pc:spChg chg="mod">
          <ac:chgData name="GABRIELA AQUINO CARDENAS" userId="6e002ff6-500f-46fc-af4c-3b420fa6dd0c" providerId="ADAL" clId="{D585FBC9-84F1-43CB-AD5B-35BFABDA872B}" dt="2023-10-23T17:51:28.006" v="458" actId="113"/>
          <ac:spMkLst>
            <pc:docMk/>
            <pc:sldMk cId="4125214348" sldId="278"/>
            <ac:spMk id="2" creationId="{295A20F9-B37D-D5FA-CC29-77B977BEB5DC}"/>
          </ac:spMkLst>
        </pc:spChg>
        <pc:spChg chg="del">
          <ac:chgData name="GABRIELA AQUINO CARDENAS" userId="6e002ff6-500f-46fc-af4c-3b420fa6dd0c" providerId="ADAL" clId="{D585FBC9-84F1-43CB-AD5B-35BFABDA872B}" dt="2023-10-23T17:51:31.089" v="459" actId="478"/>
          <ac:spMkLst>
            <pc:docMk/>
            <pc:sldMk cId="4125214348" sldId="278"/>
            <ac:spMk id="13" creationId="{7CF9EA67-AEC6-6C20-728C-ABD062665D21}"/>
          </ac:spMkLst>
        </pc:spChg>
      </pc:sldChg>
      <pc:sldChg chg="modSp mod">
        <pc:chgData name="GABRIELA AQUINO CARDENAS" userId="6e002ff6-500f-46fc-af4c-3b420fa6dd0c" providerId="ADAL" clId="{D585FBC9-84F1-43CB-AD5B-35BFABDA872B}" dt="2023-10-23T17:50:49.399" v="455" actId="1076"/>
        <pc:sldMkLst>
          <pc:docMk/>
          <pc:sldMk cId="3880493571" sldId="279"/>
        </pc:sldMkLst>
        <pc:spChg chg="mod">
          <ac:chgData name="GABRIELA AQUINO CARDENAS" userId="6e002ff6-500f-46fc-af4c-3b420fa6dd0c" providerId="ADAL" clId="{D585FBC9-84F1-43CB-AD5B-35BFABDA872B}" dt="2023-10-23T17:50:49.399" v="455" actId="1076"/>
          <ac:spMkLst>
            <pc:docMk/>
            <pc:sldMk cId="3880493571" sldId="279"/>
            <ac:spMk id="2" creationId="{295A20F9-B37D-D5FA-CC29-77B977BEB5DC}"/>
          </ac:spMkLst>
        </pc:spChg>
        <pc:spChg chg="mod">
          <ac:chgData name="GABRIELA AQUINO CARDENAS" userId="6e002ff6-500f-46fc-af4c-3b420fa6dd0c" providerId="ADAL" clId="{D585FBC9-84F1-43CB-AD5B-35BFABDA872B}" dt="2023-10-23T17:50:32.097" v="450" actId="1076"/>
          <ac:spMkLst>
            <pc:docMk/>
            <pc:sldMk cId="3880493571" sldId="279"/>
            <ac:spMk id="5" creationId="{76D2EA7D-3540-53B9-C690-8A20306DD0F8}"/>
          </ac:spMkLst>
        </pc:spChg>
      </pc:sldChg>
      <pc:sldChg chg="del">
        <pc:chgData name="GABRIELA AQUINO CARDENAS" userId="6e002ff6-500f-46fc-af4c-3b420fa6dd0c" providerId="ADAL" clId="{D585FBC9-84F1-43CB-AD5B-35BFABDA872B}" dt="2023-10-23T17:48:53.481" v="434" actId="47"/>
        <pc:sldMkLst>
          <pc:docMk/>
          <pc:sldMk cId="2961340735" sldId="280"/>
        </pc:sldMkLst>
      </pc:sldChg>
      <pc:sldChg chg="delSp modSp add del mod ord">
        <pc:chgData name="GABRIELA AQUINO CARDENAS" userId="6e002ff6-500f-46fc-af4c-3b420fa6dd0c" providerId="ADAL" clId="{D585FBC9-84F1-43CB-AD5B-35BFABDA872B}" dt="2023-10-23T17:39:31.684" v="358" actId="1076"/>
        <pc:sldMkLst>
          <pc:docMk/>
          <pc:sldMk cId="918994960" sldId="281"/>
        </pc:sldMkLst>
        <pc:spChg chg="mod">
          <ac:chgData name="GABRIELA AQUINO CARDENAS" userId="6e002ff6-500f-46fc-af4c-3b420fa6dd0c" providerId="ADAL" clId="{D585FBC9-84F1-43CB-AD5B-35BFABDA872B}" dt="2023-10-23T17:39:31.684" v="358" actId="1076"/>
          <ac:spMkLst>
            <pc:docMk/>
            <pc:sldMk cId="918994960" sldId="281"/>
            <ac:spMk id="2" creationId="{295A20F9-B37D-D5FA-CC29-77B977BEB5DC}"/>
          </ac:spMkLst>
        </pc:spChg>
        <pc:spChg chg="del mod">
          <ac:chgData name="GABRIELA AQUINO CARDENAS" userId="6e002ff6-500f-46fc-af4c-3b420fa6dd0c" providerId="ADAL" clId="{D585FBC9-84F1-43CB-AD5B-35BFABDA872B}" dt="2023-10-23T17:28:15.663" v="266" actId="478"/>
          <ac:spMkLst>
            <pc:docMk/>
            <pc:sldMk cId="918994960" sldId="281"/>
            <ac:spMk id="13" creationId="{7CF9EA67-AEC6-6C20-728C-ABD062665D21}"/>
          </ac:spMkLst>
        </pc:spChg>
      </pc:sldChg>
      <pc:sldChg chg="modSp add mod ord">
        <pc:chgData name="GABRIELA AQUINO CARDENAS" userId="6e002ff6-500f-46fc-af4c-3b420fa6dd0c" providerId="ADAL" clId="{D585FBC9-84F1-43CB-AD5B-35BFABDA872B}" dt="2023-10-23T17:28:03.506" v="264"/>
        <pc:sldMkLst>
          <pc:docMk/>
          <pc:sldMk cId="3577734135" sldId="282"/>
        </pc:sldMkLst>
        <pc:spChg chg="mod">
          <ac:chgData name="GABRIELA AQUINO CARDENAS" userId="6e002ff6-500f-46fc-af4c-3b420fa6dd0c" providerId="ADAL" clId="{D585FBC9-84F1-43CB-AD5B-35BFABDA872B}" dt="2023-10-23T17:27:56.891" v="262" actId="20577"/>
          <ac:spMkLst>
            <pc:docMk/>
            <pc:sldMk cId="3577734135" sldId="282"/>
            <ac:spMk id="2" creationId="{295A20F9-B37D-D5FA-CC29-77B977BEB5DC}"/>
          </ac:spMkLst>
        </pc:spChg>
      </pc:sldChg>
      <pc:sldChg chg="addSp modSp add mod">
        <pc:chgData name="GABRIELA AQUINO CARDENAS" userId="6e002ff6-500f-46fc-af4c-3b420fa6dd0c" providerId="ADAL" clId="{D585FBC9-84F1-43CB-AD5B-35BFABDA872B}" dt="2023-10-23T18:00:54.220" v="528" actId="20577"/>
        <pc:sldMkLst>
          <pc:docMk/>
          <pc:sldMk cId="368760184" sldId="283"/>
        </pc:sldMkLst>
        <pc:spChg chg="mod">
          <ac:chgData name="GABRIELA AQUINO CARDENAS" userId="6e002ff6-500f-46fc-af4c-3b420fa6dd0c" providerId="ADAL" clId="{D585FBC9-84F1-43CB-AD5B-35BFABDA872B}" dt="2023-10-23T17:53:52.962" v="505" actId="1076"/>
          <ac:spMkLst>
            <pc:docMk/>
            <pc:sldMk cId="368760184" sldId="283"/>
            <ac:spMk id="2" creationId="{295A20F9-B37D-D5FA-CC29-77B977BEB5DC}"/>
          </ac:spMkLst>
        </pc:spChg>
        <pc:spChg chg="add mod">
          <ac:chgData name="GABRIELA AQUINO CARDENAS" userId="6e002ff6-500f-46fc-af4c-3b420fa6dd0c" providerId="ADAL" clId="{D585FBC9-84F1-43CB-AD5B-35BFABDA872B}" dt="2023-10-23T18:00:54.220" v="528" actId="20577"/>
          <ac:spMkLst>
            <pc:docMk/>
            <pc:sldMk cId="368760184" sldId="283"/>
            <ac:spMk id="3" creationId="{987B3F41-8AB1-3B05-913D-059F7BEAFA23}"/>
          </ac:spMkLst>
        </pc:spChg>
      </pc:sldChg>
      <pc:sldChg chg="delSp modSp add mod">
        <pc:chgData name="GABRIELA AQUINO CARDENAS" userId="6e002ff6-500f-46fc-af4c-3b420fa6dd0c" providerId="ADAL" clId="{D585FBC9-84F1-43CB-AD5B-35BFABDA872B}" dt="2023-10-23T17:53:40.700" v="502" actId="113"/>
        <pc:sldMkLst>
          <pc:docMk/>
          <pc:sldMk cId="3914607181" sldId="284"/>
        </pc:sldMkLst>
        <pc:spChg chg="mod">
          <ac:chgData name="GABRIELA AQUINO CARDENAS" userId="6e002ff6-500f-46fc-af4c-3b420fa6dd0c" providerId="ADAL" clId="{D585FBC9-84F1-43CB-AD5B-35BFABDA872B}" dt="2023-10-23T17:53:40.700" v="502" actId="113"/>
          <ac:spMkLst>
            <pc:docMk/>
            <pc:sldMk cId="3914607181" sldId="284"/>
            <ac:spMk id="2" creationId="{295A20F9-B37D-D5FA-CC29-77B977BEB5DC}"/>
          </ac:spMkLst>
        </pc:spChg>
        <pc:spChg chg="del">
          <ac:chgData name="GABRIELA AQUINO CARDENAS" userId="6e002ff6-500f-46fc-af4c-3b420fa6dd0c" providerId="ADAL" clId="{D585FBC9-84F1-43CB-AD5B-35BFABDA872B}" dt="2023-10-23T17:32:11.330" v="292" actId="478"/>
          <ac:spMkLst>
            <pc:docMk/>
            <pc:sldMk cId="3914607181" sldId="284"/>
            <ac:spMk id="3" creationId="{987B3F41-8AB1-3B05-913D-059F7BEAFA23}"/>
          </ac:spMkLst>
        </pc:spChg>
      </pc:sldChg>
      <pc:sldChg chg="modSp add mod">
        <pc:chgData name="GABRIELA AQUINO CARDENAS" userId="6e002ff6-500f-46fc-af4c-3b420fa6dd0c" providerId="ADAL" clId="{D585FBC9-84F1-43CB-AD5B-35BFABDA872B}" dt="2023-10-23T17:53:17.645" v="499" actId="113"/>
        <pc:sldMkLst>
          <pc:docMk/>
          <pc:sldMk cId="307596729" sldId="285"/>
        </pc:sldMkLst>
        <pc:spChg chg="mod">
          <ac:chgData name="GABRIELA AQUINO CARDENAS" userId="6e002ff6-500f-46fc-af4c-3b420fa6dd0c" providerId="ADAL" clId="{D585FBC9-84F1-43CB-AD5B-35BFABDA872B}" dt="2023-10-23T17:53:17.645" v="499" actId="113"/>
          <ac:spMkLst>
            <pc:docMk/>
            <pc:sldMk cId="307596729" sldId="285"/>
            <ac:spMk id="2" creationId="{295A20F9-B37D-D5FA-CC29-77B977BEB5DC}"/>
          </ac:spMkLst>
        </pc:spChg>
      </pc:sldChg>
      <pc:sldChg chg="addSp delSp modSp add mod">
        <pc:chgData name="GABRIELA AQUINO CARDENAS" userId="6e002ff6-500f-46fc-af4c-3b420fa6dd0c" providerId="ADAL" clId="{D585FBC9-84F1-43CB-AD5B-35BFABDA872B}" dt="2023-10-23T17:52:07.727" v="469" actId="20577"/>
        <pc:sldMkLst>
          <pc:docMk/>
          <pc:sldMk cId="3162333841" sldId="286"/>
        </pc:sldMkLst>
        <pc:spChg chg="mod">
          <ac:chgData name="GABRIELA AQUINO CARDENAS" userId="6e002ff6-500f-46fc-af4c-3b420fa6dd0c" providerId="ADAL" clId="{D585FBC9-84F1-43CB-AD5B-35BFABDA872B}" dt="2023-10-23T17:52:07.727" v="469" actId="20577"/>
          <ac:spMkLst>
            <pc:docMk/>
            <pc:sldMk cId="3162333841" sldId="286"/>
            <ac:spMk id="2" creationId="{295A20F9-B37D-D5FA-CC29-77B977BEB5DC}"/>
          </ac:spMkLst>
        </pc:spChg>
        <pc:picChg chg="add del">
          <ac:chgData name="GABRIELA AQUINO CARDENAS" userId="6e002ff6-500f-46fc-af4c-3b420fa6dd0c" providerId="ADAL" clId="{D585FBC9-84F1-43CB-AD5B-35BFABDA872B}" dt="2023-10-23T17:38:03.047" v="351" actId="478"/>
          <ac:picMkLst>
            <pc:docMk/>
            <pc:sldMk cId="3162333841" sldId="286"/>
            <ac:picMk id="4" creationId="{243D3CA3-BCD0-223A-EC8D-864A8E53B7C2}"/>
          </ac:picMkLst>
        </pc:picChg>
        <pc:picChg chg="add del mod">
          <ac:chgData name="GABRIELA AQUINO CARDENAS" userId="6e002ff6-500f-46fc-af4c-3b420fa6dd0c" providerId="ADAL" clId="{D585FBC9-84F1-43CB-AD5B-35BFABDA872B}" dt="2023-10-23T17:38:12.066" v="354" actId="478"/>
          <ac:picMkLst>
            <pc:docMk/>
            <pc:sldMk cId="3162333841" sldId="286"/>
            <ac:picMk id="6" creationId="{B256EC44-ED5C-2774-AC49-C40C5B47DBD7}"/>
          </ac:picMkLst>
        </pc:pic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5527071-3483-E18E-B90F-D30601D26E55}"/>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582996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ferencias">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F94B17-55C9-1E83-40F0-C9348FA471A1}"/>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F5F157C8-5F66-24F7-C7FD-64E3327B136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i="0" dirty="0">
                <a:solidFill>
                  <a:schemeClr val="bg1"/>
                </a:solidFill>
                <a:latin typeface="Corbel" panose="020B0503020204020204" pitchFamily="34" charset="0"/>
              </a:rPr>
              <a:t>Referencias</a:t>
            </a:r>
          </a:p>
          <a:p>
            <a:r>
              <a:rPr lang="es-MX" sz="2400" b="1" i="0" dirty="0">
                <a:solidFill>
                  <a:schemeClr val="bg1"/>
                </a:solidFill>
                <a:latin typeface="Corbel" panose="020B0503020204020204" pitchFamily="34" charset="0"/>
              </a:rPr>
              <a:t>bibliográficas</a:t>
            </a:r>
          </a:p>
        </p:txBody>
      </p:sp>
    </p:spTree>
    <p:extLst>
      <p:ext uri="{BB962C8B-B14F-4D97-AF65-F5344CB8AC3E}">
        <p14:creationId xmlns:p14="http://schemas.microsoft.com/office/powerpoint/2010/main" val="2838725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57A4A75-C599-6A69-FC08-95C7D17F84FA}"/>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538ECEC7-0005-6B04-82FA-1F04A066DDEB}"/>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519008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774592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Explicación">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rotWithShape="1">
          <a:blip r:embed="rId2"/>
          <a:srcRect t="93516"/>
          <a:stretch/>
        </p:blipFill>
        <p:spPr>
          <a:xfrm>
            <a:off x="0" y="6413326"/>
            <a:ext cx="9144000" cy="444674"/>
          </a:xfrm>
          <a:prstGeom prst="rect">
            <a:avLst/>
          </a:prstGeom>
        </p:spPr>
      </p:pic>
    </p:spTree>
    <p:extLst>
      <p:ext uri="{BB962C8B-B14F-4D97-AF65-F5344CB8AC3E}">
        <p14:creationId xmlns:p14="http://schemas.microsoft.com/office/powerpoint/2010/main" val="171024073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438886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ndfulness">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47357EC-0CDA-BD3C-1FB8-D9F56A146F90}"/>
              </a:ext>
            </a:extLst>
          </p:cNvPr>
          <p:cNvPicPr>
            <a:picLocks noChangeAspect="1"/>
          </p:cNvPicPr>
          <p:nvPr userDrawn="1"/>
        </p:nvPicPr>
        <p:blipFill>
          <a:blip r:embed="rId2"/>
          <a:srcRect/>
          <a:stretch/>
        </p:blipFill>
        <p:spPr>
          <a:xfrm>
            <a:off x="0" y="0"/>
            <a:ext cx="9144000" cy="6858000"/>
          </a:xfrm>
          <a:prstGeom prst="rect">
            <a:avLst/>
          </a:prstGeom>
        </p:spPr>
      </p:pic>
      <p:sp>
        <p:nvSpPr>
          <p:cNvPr id="7" name="CuadroTexto 6">
            <a:extLst>
              <a:ext uri="{FF2B5EF4-FFF2-40B4-BE49-F238E27FC236}">
                <a16:creationId xmlns:a16="http://schemas.microsoft.com/office/drawing/2014/main" id="{9D3CF681-E21E-EDBC-83ED-B3BE2F7503C8}"/>
              </a:ext>
            </a:extLst>
          </p:cNvPr>
          <p:cNvSpPr txBox="1"/>
          <p:nvPr userDrawn="1"/>
        </p:nvSpPr>
        <p:spPr>
          <a:xfrm>
            <a:off x="719175" y="2951946"/>
            <a:ext cx="3153238" cy="1169551"/>
          </a:xfrm>
          <a:prstGeom prst="rect">
            <a:avLst/>
          </a:prstGeom>
          <a:noFill/>
        </p:spPr>
        <p:txBody>
          <a:bodyPr wrap="square">
            <a:spAutoFit/>
          </a:bodyPr>
          <a:lstStyle/>
          <a:p>
            <a:r>
              <a:rPr lang="es-MX" sz="1400" dirty="0"/>
              <a:t>Te invitamos a que realices el siguiente ejercicio mental, el cual te tomará cinco minutos y servirá para obtener una mejor claridad en los conceptos que aprenderemos el día de hoy.</a:t>
            </a:r>
            <a:endParaRPr lang="es-MX" sz="1400" dirty="0">
              <a:solidFill>
                <a:schemeClr val="tx1"/>
              </a:solidFill>
              <a:latin typeface="Corbel" panose="020B0503020204020204" pitchFamily="34" charset="0"/>
            </a:endParaRPr>
          </a:p>
        </p:txBody>
      </p:sp>
      <p:sp>
        <p:nvSpPr>
          <p:cNvPr id="8" name="CuadroTexto 7">
            <a:extLst>
              <a:ext uri="{FF2B5EF4-FFF2-40B4-BE49-F238E27FC236}">
                <a16:creationId xmlns:a16="http://schemas.microsoft.com/office/drawing/2014/main" id="{4F91E4ED-D749-29EF-D19F-F7D4A2718AF1}"/>
              </a:ext>
            </a:extLst>
          </p:cNvPr>
          <p:cNvSpPr txBox="1"/>
          <p:nvPr userDrawn="1"/>
        </p:nvSpPr>
        <p:spPr>
          <a:xfrm>
            <a:off x="719175" y="2107181"/>
            <a:ext cx="3757132" cy="584775"/>
          </a:xfrm>
          <a:prstGeom prst="rect">
            <a:avLst/>
          </a:prstGeom>
          <a:noFill/>
        </p:spPr>
        <p:txBody>
          <a:bodyPr wrap="square" rtlCol="0">
            <a:spAutoFit/>
          </a:bodyPr>
          <a:lstStyle/>
          <a:p>
            <a:r>
              <a:rPr lang="es-MX" sz="3200" b="1" dirty="0">
                <a:solidFill>
                  <a:schemeClr val="tx1"/>
                </a:solidFill>
                <a:latin typeface="Corbel" panose="020B0503020204020204" pitchFamily="34" charset="0"/>
              </a:rPr>
              <a:t>Atención plena</a:t>
            </a:r>
          </a:p>
        </p:txBody>
      </p:sp>
      <p:sp>
        <p:nvSpPr>
          <p:cNvPr id="2" name="Rectángulo 1">
            <a:extLst>
              <a:ext uri="{FF2B5EF4-FFF2-40B4-BE49-F238E27FC236}">
                <a16:creationId xmlns:a16="http://schemas.microsoft.com/office/drawing/2014/main" id="{B9EA07BA-AD9D-48B2-149D-9F51F2B7043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Bienestar</a:t>
            </a:r>
            <a:r>
              <a:rPr lang="es-MX" sz="2400" dirty="0">
                <a:solidFill>
                  <a:srgbClr val="03C7BE"/>
                </a:solidFill>
                <a:latin typeface="Corbel" panose="020B0503020204020204" pitchFamily="34" charset="0"/>
              </a:rPr>
              <a:t> - </a:t>
            </a:r>
            <a:r>
              <a:rPr lang="es-MX" sz="2400" i="1" dirty="0">
                <a:solidFill>
                  <a:srgbClr val="03C7BE"/>
                </a:solidFill>
                <a:latin typeface="Corbel" panose="020B0503020204020204" pitchFamily="34" charset="0"/>
              </a:rPr>
              <a:t>mindfulness</a:t>
            </a:r>
          </a:p>
        </p:txBody>
      </p:sp>
    </p:spTree>
    <p:extLst>
      <p:ext uri="{BB962C8B-B14F-4D97-AF65-F5344CB8AC3E}">
        <p14:creationId xmlns:p14="http://schemas.microsoft.com/office/powerpoint/2010/main" val="1295747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ción">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87076FA-1AEF-C6FF-C53F-30AB70EA4D37}"/>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B5DFF62C-9933-9FDA-4938-D6629E7D7E31}"/>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Introducción</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940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licación">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6F6AD0CB-1A15-A2DB-FD30-81A29F454F3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322406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7418318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46F44AD-B9AE-1475-7098-65078511822E}"/>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0933021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jercicio">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0809D6-036C-782B-5DC1-65F1FE9E74F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84A249E2-AE5D-ACF9-2E34-AFB2875A548A}"/>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Ejercicio</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26464927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2EA3E3-D05B-EAB3-1807-74ED54085057}"/>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99C96C7-6FE5-B64F-59B8-2349BA242EA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Cierre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852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0284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0" r:id="rId6"/>
    <p:sldLayoutId id="2147483671" r:id="rId7"/>
    <p:sldLayoutId id="2147483667" r:id="rId8"/>
    <p:sldLayoutId id="2147483668" r:id="rId9"/>
    <p:sldLayoutId id="2147483669" r:id="rId10"/>
    <p:sldLayoutId id="2147483672" r:id="rId11"/>
    <p:sldLayoutId id="2147483673"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7.jpg"/><Relationship Id="rId1" Type="http://schemas.openxmlformats.org/officeDocument/2006/relationships/slideLayout" Target="../slideLayouts/slideLayout6.xml"/><Relationship Id="rId4" Type="http://schemas.openxmlformats.org/officeDocument/2006/relationships/image" Target="../media/image17.sv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8.jpg"/><Relationship Id="rId1" Type="http://schemas.openxmlformats.org/officeDocument/2006/relationships/slideLayout" Target="../slideLayouts/slideLayout13.xml"/><Relationship Id="rId4" Type="http://schemas.openxmlformats.org/officeDocument/2006/relationships/image" Target="../media/image17.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Layout" Target="../slideLayouts/slideLayout13.xml"/><Relationship Id="rId4" Type="http://schemas.openxmlformats.org/officeDocument/2006/relationships/image" Target="../media/image33.svg"/></Relationships>
</file>

<file path=ppt/slides/_rels/slide1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youtu.be/nwrgEm97He4"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6.xml"/><Relationship Id="rId4" Type="http://schemas.openxmlformats.org/officeDocument/2006/relationships/image" Target="../media/image17.sv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13.xml"/><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6.xml"/><Relationship Id="rId4" Type="http://schemas.openxmlformats.org/officeDocument/2006/relationships/image" Target="../media/image23.sv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4.jpg"/><Relationship Id="rId1" Type="http://schemas.openxmlformats.org/officeDocument/2006/relationships/slideLayout" Target="../slideLayouts/slideLayout13.xml"/><Relationship Id="rId4" Type="http://schemas.openxmlformats.org/officeDocument/2006/relationships/image" Target="../media/image23.svg"/></Relationships>
</file>

<file path=ppt/slides/_rels/slide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789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11801" t="10945" r="11801" b="10945"/>
          <a:stretch/>
        </p:blipFill>
        <p:spPr>
          <a:xfrm>
            <a:off x="5184775" y="0"/>
            <a:ext cx="3957551" cy="6858000"/>
          </a:xfrm>
          <a:prstGeom prst="rect">
            <a:avLst/>
          </a:prstGeom>
        </p:spPr>
      </p:pic>
      <p:sp>
        <p:nvSpPr>
          <p:cNvPr id="5" name="Rectángulo 4">
            <a:extLst>
              <a:ext uri="{FF2B5EF4-FFF2-40B4-BE49-F238E27FC236}">
                <a16:creationId xmlns:a16="http://schemas.microsoft.com/office/drawing/2014/main" id="{F2DA15BC-171D-CC24-7D5B-8F09076D9E24}"/>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Práctica</a:t>
            </a:r>
            <a:endParaRPr lang="es-MX" sz="2400" b="1" i="1" dirty="0">
              <a:solidFill>
                <a:srgbClr val="03C7BE"/>
              </a:solidFill>
              <a:latin typeface="Corbel" panose="020B0503020204020204" pitchFamily="34" charset="0"/>
            </a:endParaRPr>
          </a:p>
        </p:txBody>
      </p:sp>
      <p:sp>
        <p:nvSpPr>
          <p:cNvPr id="6" name="Rectángulo 5">
            <a:extLst>
              <a:ext uri="{FF2B5EF4-FFF2-40B4-BE49-F238E27FC236}">
                <a16:creationId xmlns:a16="http://schemas.microsoft.com/office/drawing/2014/main" id="{4301C2F8-EACD-A199-1AEA-F419CCCBE9E2}"/>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 name="CuadroTexto 2">
            <a:extLst>
              <a:ext uri="{FF2B5EF4-FFF2-40B4-BE49-F238E27FC236}">
                <a16:creationId xmlns:a16="http://schemas.microsoft.com/office/drawing/2014/main" id="{E506DFD5-2A0B-2AF3-7865-3E5B93122E35}"/>
              </a:ext>
            </a:extLst>
          </p:cNvPr>
          <p:cNvSpPr txBox="1"/>
          <p:nvPr/>
        </p:nvSpPr>
        <p:spPr>
          <a:xfrm>
            <a:off x="719175" y="1341280"/>
            <a:ext cx="3784847" cy="4076757"/>
          </a:xfrm>
          <a:prstGeom prst="rect">
            <a:avLst/>
          </a:prstGeom>
          <a:noFill/>
        </p:spPr>
        <p:txBody>
          <a:bodyPr wrap="square">
            <a:spAutoFit/>
          </a:bodyPr>
          <a:lstStyle/>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Realiza lo siguiente:</a:t>
            </a:r>
          </a:p>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Define y justifica qué tipo de aplicación será (aplicación nativa, aplicación web o aplicación híbrida).</a:t>
            </a:r>
          </a:p>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Con la investigación previa, define y desarrolla el proceso de diseño y estructura de una aplicación:</a:t>
            </a:r>
          </a:p>
          <a:p>
            <a:pPr marL="285750" indent="-285750">
              <a:lnSpc>
                <a:spcPct val="115000"/>
              </a:lnSpc>
              <a:spcAft>
                <a:spcPts val="1000"/>
              </a:spcAft>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Conceptualización</a:t>
            </a:r>
          </a:p>
          <a:p>
            <a:pPr marL="285750" indent="-285750">
              <a:lnSpc>
                <a:spcPct val="115000"/>
              </a:lnSpc>
              <a:spcAft>
                <a:spcPts val="1000"/>
              </a:spcAft>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Definición</a:t>
            </a:r>
          </a:p>
          <a:p>
            <a:pPr marL="285750" indent="-285750">
              <a:lnSpc>
                <a:spcPct val="115000"/>
              </a:lnSpc>
              <a:spcAft>
                <a:spcPts val="1000"/>
              </a:spcAft>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Diseño.</a:t>
            </a:r>
          </a:p>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Define y justifica el proceso de </a:t>
            </a:r>
            <a:r>
              <a:rPr lang="es-MX" sz="1400" b="1" dirty="0">
                <a:solidFill>
                  <a:srgbClr val="01514A"/>
                </a:solidFill>
                <a:effectLst/>
                <a:ea typeface="Calibri" panose="020F0502020204030204" pitchFamily="34" charset="0"/>
                <a:cs typeface="Times New Roman" panose="02020603050405020304" pitchFamily="18" charset="0"/>
              </a:rPr>
              <a:t>lanzamiento</a:t>
            </a:r>
            <a:r>
              <a:rPr lang="es-MX" sz="1400" dirty="0">
                <a:solidFill>
                  <a:srgbClr val="01514A"/>
                </a:solidFill>
                <a:effectLst/>
                <a:ea typeface="Calibri" panose="020F0502020204030204" pitchFamily="34" charset="0"/>
                <a:cs typeface="Times New Roman" panose="02020603050405020304" pitchFamily="18" charset="0"/>
              </a:rPr>
              <a:t>:</a:t>
            </a:r>
          </a:p>
          <a:p>
            <a:pPr marL="285750" indent="-285750">
              <a:lnSpc>
                <a:spcPct val="115000"/>
              </a:lnSpc>
              <a:spcAft>
                <a:spcPts val="1000"/>
              </a:spcAft>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Promoción</a:t>
            </a:r>
          </a:p>
          <a:p>
            <a:pPr marL="285750" indent="-285750">
              <a:lnSpc>
                <a:spcPct val="115000"/>
              </a:lnSpc>
              <a:spcAft>
                <a:spcPts val="1000"/>
              </a:spcAft>
              <a:buClr>
                <a:srgbClr val="03C7BE"/>
              </a:buClr>
              <a:buFont typeface="Arial" panose="020B0604020202020204" pitchFamily="34" charset="0"/>
              <a:buChar char="•"/>
            </a:pPr>
            <a:r>
              <a:rPr lang="es-MX" sz="1400" dirty="0">
                <a:solidFill>
                  <a:srgbClr val="01514A"/>
                </a:solidFill>
                <a:effectLst/>
                <a:ea typeface="Calibri" panose="020F0502020204030204" pitchFamily="34" charset="0"/>
                <a:cs typeface="Times New Roman" panose="02020603050405020304" pitchFamily="18" charset="0"/>
              </a:rPr>
              <a:t>Probables actualizaciones.</a:t>
            </a:r>
          </a:p>
        </p:txBody>
      </p:sp>
    </p:spTree>
    <p:extLst>
      <p:ext uri="{BB962C8B-B14F-4D97-AF65-F5344CB8AC3E}">
        <p14:creationId xmlns:p14="http://schemas.microsoft.com/office/powerpoint/2010/main" val="1630221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656246" y="353829"/>
            <a:ext cx="3903859" cy="6187078"/>
          </a:xfrm>
          <a:prstGeom prst="rect">
            <a:avLst/>
          </a:prstGeom>
          <a:noFill/>
        </p:spPr>
        <p:txBody>
          <a:bodyPr wrap="square">
            <a:spAutoFit/>
          </a:bodyPr>
          <a:lstStyle/>
          <a:p>
            <a:pPr>
              <a:lnSpc>
                <a:spcPct val="115000"/>
              </a:lnSpc>
              <a:spcAft>
                <a:spcPts val="1000"/>
              </a:spcAft>
            </a:pPr>
            <a:r>
              <a:rPr lang="es-MX" sz="1400" b="1" dirty="0">
                <a:solidFill>
                  <a:srgbClr val="01514A"/>
                </a:solidFill>
                <a:effectLst/>
                <a:ea typeface="Calibri" panose="020F0502020204030204" pitchFamily="34" charset="0"/>
                <a:cs typeface="Times New Roman" panose="02020603050405020304" pitchFamily="18" charset="0"/>
              </a:rPr>
              <a:t>Parte 2:</a:t>
            </a:r>
          </a:p>
          <a:p>
            <a:pPr>
              <a:lnSpc>
                <a:spcPct val="115000"/>
              </a:lnSpc>
              <a:spcAft>
                <a:spcPts val="1000"/>
              </a:spcAft>
            </a:pPr>
            <a:r>
              <a:rPr lang="es-MX" sz="1400" spc="-30" dirty="0">
                <a:solidFill>
                  <a:srgbClr val="01514A"/>
                </a:solidFill>
                <a:effectLst/>
                <a:ea typeface="Calibri" panose="020F0502020204030204" pitchFamily="34" charset="0"/>
                <a:cs typeface="Times New Roman" panose="02020603050405020304" pitchFamily="18" charset="0"/>
              </a:rPr>
              <a:t>En esta segunda parte del caso no solo se desarrollará </a:t>
            </a:r>
            <a:r>
              <a:rPr lang="es-MX" sz="1400" dirty="0">
                <a:solidFill>
                  <a:srgbClr val="01514A"/>
                </a:solidFill>
                <a:effectLst/>
                <a:ea typeface="Calibri" panose="020F0502020204030204" pitchFamily="34" charset="0"/>
                <a:cs typeface="Times New Roman" panose="02020603050405020304" pitchFamily="18" charset="0"/>
              </a:rPr>
              <a:t>la </a:t>
            </a:r>
            <a:r>
              <a:rPr lang="es-MX" sz="1400" b="1" dirty="0">
                <a:solidFill>
                  <a:srgbClr val="01514A"/>
                </a:solidFill>
                <a:effectLst/>
                <a:ea typeface="Calibri" panose="020F0502020204030204" pitchFamily="34" charset="0"/>
                <a:cs typeface="Times New Roman" panose="02020603050405020304" pitchFamily="18" charset="0"/>
              </a:rPr>
              <a:t>conceptualización de la estrategia</a:t>
            </a:r>
            <a:r>
              <a:rPr lang="es-MX" sz="1400" dirty="0">
                <a:solidFill>
                  <a:srgbClr val="01514A"/>
                </a:solidFill>
                <a:effectLst/>
                <a:ea typeface="Calibri" panose="020F0502020204030204" pitchFamily="34" charset="0"/>
                <a:cs typeface="Times New Roman" panose="02020603050405020304" pitchFamily="18" charset="0"/>
              </a:rPr>
              <a:t>, sino que también se pondrá en práctica cómo </a:t>
            </a:r>
            <a:r>
              <a:rPr lang="es-MX" sz="1400" b="1" dirty="0">
                <a:solidFill>
                  <a:srgbClr val="01514A"/>
                </a:solidFill>
                <a:effectLst/>
                <a:ea typeface="Calibri" panose="020F0502020204030204" pitchFamily="34" charset="0"/>
                <a:cs typeface="Times New Roman" panose="02020603050405020304" pitchFamily="18" charset="0"/>
              </a:rPr>
              <a:t>monitorear</a:t>
            </a:r>
            <a:r>
              <a:rPr lang="es-MX" sz="1400" dirty="0">
                <a:solidFill>
                  <a:srgbClr val="01514A"/>
                </a:solidFill>
                <a:effectLst/>
                <a:ea typeface="Calibri" panose="020F0502020204030204" pitchFamily="34" charset="0"/>
                <a:cs typeface="Times New Roman" panose="02020603050405020304" pitchFamily="18" charset="0"/>
              </a:rPr>
              <a:t> los resultados obtenidos.</a:t>
            </a:r>
          </a:p>
          <a:p>
            <a:pPr marL="342900" indent="-342900">
              <a:lnSpc>
                <a:spcPct val="115000"/>
              </a:lnSpc>
              <a:spcAft>
                <a:spcPts val="1000"/>
              </a:spcAft>
              <a:buClr>
                <a:srgbClr val="03C7BE"/>
              </a:buClr>
              <a:buFont typeface="+mj-lt"/>
              <a:buAutoNum type="arabicPeriod"/>
            </a:pPr>
            <a:r>
              <a:rPr lang="es-MX" sz="1400" dirty="0">
                <a:solidFill>
                  <a:srgbClr val="01514A"/>
                </a:solidFill>
                <a:effectLst/>
                <a:ea typeface="Calibri" panose="020F0502020204030204" pitchFamily="34" charset="0"/>
                <a:cs typeface="Times New Roman" panose="02020603050405020304" pitchFamily="18" charset="0"/>
              </a:rPr>
              <a:t>Desarrolla el concepto y estrategia de la publicidad como si lo fueras a publicar por medio de una red de Display de Google y red de búsqueda de Google. Luego realiza un reporte con lo que podría ser la creación de la red de </a:t>
            </a:r>
            <a:r>
              <a:rPr lang="es-MX" sz="1400" dirty="0" err="1">
                <a:solidFill>
                  <a:srgbClr val="01514A"/>
                </a:solidFill>
                <a:effectLst/>
                <a:ea typeface="Calibri" panose="020F0502020204030204" pitchFamily="34" charset="0"/>
                <a:cs typeface="Times New Roman" panose="02020603050405020304" pitchFamily="18" charset="0"/>
              </a:rPr>
              <a:t>Display</a:t>
            </a:r>
            <a:r>
              <a:rPr lang="es-MX" sz="1400" dirty="0">
                <a:solidFill>
                  <a:srgbClr val="01514A"/>
                </a:solidFill>
                <a:effectLst/>
                <a:ea typeface="Calibri" panose="020F0502020204030204" pitchFamily="34" charset="0"/>
                <a:cs typeface="Times New Roman" panose="02020603050405020304" pitchFamily="18" charset="0"/>
              </a:rPr>
              <a:t>, el cual tendrá que considerar lo siguiente:</a:t>
            </a:r>
          </a:p>
          <a:p>
            <a:pPr>
              <a:lnSpc>
                <a:spcPct val="115000"/>
              </a:lnSpc>
              <a:spcAft>
                <a:spcPts val="1000"/>
              </a:spcAft>
            </a:pPr>
            <a:endParaRPr lang="es-MX" sz="1400" dirty="0">
              <a:solidFill>
                <a:srgbClr val="01514A"/>
              </a:solidFill>
              <a:effectLst/>
              <a:ea typeface="Calibri" panose="020F0502020204030204" pitchFamily="34" charset="0"/>
              <a:cs typeface="Times New Roman" panose="02020603050405020304" pitchFamily="18" charset="0"/>
            </a:endParaRPr>
          </a:p>
          <a:p>
            <a:pPr>
              <a:lnSpc>
                <a:spcPct val="115000"/>
              </a:lnSpc>
              <a:spcAft>
                <a:spcPts val="1000"/>
              </a:spcAft>
            </a:pPr>
            <a:endParaRPr lang="es-MX" sz="1400" dirty="0">
              <a:solidFill>
                <a:srgbClr val="01514A"/>
              </a:solidFill>
              <a:ea typeface="Calibri" panose="020F0502020204030204" pitchFamily="34" charset="0"/>
              <a:cs typeface="Times New Roman" panose="02020603050405020304" pitchFamily="18" charset="0"/>
            </a:endParaRPr>
          </a:p>
          <a:p>
            <a:pPr>
              <a:lnSpc>
                <a:spcPct val="115000"/>
              </a:lnSpc>
              <a:spcAft>
                <a:spcPts val="1000"/>
              </a:spcAft>
            </a:pPr>
            <a:endParaRPr lang="es-MX" sz="1400" dirty="0">
              <a:solidFill>
                <a:srgbClr val="01514A"/>
              </a:solidFill>
              <a:effectLst/>
              <a:ea typeface="Calibri" panose="020F0502020204030204" pitchFamily="34" charset="0"/>
              <a:cs typeface="Times New Roman" panose="02020603050405020304" pitchFamily="18" charset="0"/>
            </a:endParaRPr>
          </a:p>
          <a:p>
            <a:pPr>
              <a:lnSpc>
                <a:spcPct val="115000"/>
              </a:lnSpc>
              <a:spcAft>
                <a:spcPts val="1000"/>
              </a:spcAft>
            </a:pPr>
            <a:endParaRPr lang="es-MX" sz="1400" dirty="0">
              <a:solidFill>
                <a:srgbClr val="01514A"/>
              </a:solidFill>
              <a:ea typeface="Calibri" panose="020F0502020204030204" pitchFamily="34" charset="0"/>
              <a:cs typeface="Times New Roman" panose="02020603050405020304" pitchFamily="18" charset="0"/>
            </a:endParaRPr>
          </a:p>
          <a:p>
            <a:pPr>
              <a:lnSpc>
                <a:spcPct val="115000"/>
              </a:lnSpc>
              <a:spcAft>
                <a:spcPts val="1000"/>
              </a:spcAft>
            </a:pPr>
            <a:endParaRPr lang="es-MX" sz="1400" dirty="0">
              <a:solidFill>
                <a:srgbClr val="01514A"/>
              </a:solidFill>
              <a:effectLst/>
              <a:ea typeface="Calibri" panose="020F0502020204030204" pitchFamily="34" charset="0"/>
              <a:cs typeface="Times New Roman" panose="02020603050405020304" pitchFamily="18" charset="0"/>
            </a:endParaRPr>
          </a:p>
          <a:p>
            <a:pPr>
              <a:lnSpc>
                <a:spcPct val="115000"/>
              </a:lnSpc>
              <a:spcAft>
                <a:spcPts val="1000"/>
              </a:spcAft>
            </a:pPr>
            <a:endParaRPr lang="es-MX" sz="1400" dirty="0">
              <a:solidFill>
                <a:srgbClr val="01514A"/>
              </a:solidFill>
              <a:ea typeface="Calibri" panose="020F0502020204030204" pitchFamily="34" charset="0"/>
              <a:cs typeface="Times New Roman" panose="02020603050405020304" pitchFamily="18" charset="0"/>
            </a:endParaRPr>
          </a:p>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Apóyate de un diseñador para el diseño gráfico de publicidad y elige los formatos que se usarán.</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a:blip r:embed="rId2"/>
          <a:srcRect l="3188" r="3188"/>
          <a:stretch/>
        </p:blipFill>
        <p:spPr>
          <a:xfrm>
            <a:off x="1" y="0"/>
            <a:ext cx="3784847" cy="6858000"/>
          </a:xfrm>
          <a:prstGeom prst="rect">
            <a:avLst/>
          </a:prstGeom>
        </p:spPr>
      </p:pic>
      <p:sp>
        <p:nvSpPr>
          <p:cNvPr id="3" name="Rectángulo 2">
            <a:extLst>
              <a:ext uri="{FF2B5EF4-FFF2-40B4-BE49-F238E27FC236}">
                <a16:creationId xmlns:a16="http://schemas.microsoft.com/office/drawing/2014/main" id="{5FD86025-E7EA-5C1C-0701-E0C03FC0EF56}"/>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Práctica</a:t>
            </a:r>
            <a:endParaRPr lang="es-MX" sz="2400" b="1" i="1" dirty="0">
              <a:solidFill>
                <a:schemeClr val="bg1"/>
              </a:solidFill>
              <a:latin typeface="Corbel" panose="020B0503020204020204" pitchFamily="34" charset="0"/>
            </a:endParaRPr>
          </a:p>
        </p:txBody>
      </p:sp>
      <p:sp>
        <p:nvSpPr>
          <p:cNvPr id="6" name="Rectángulo 5">
            <a:extLst>
              <a:ext uri="{FF2B5EF4-FFF2-40B4-BE49-F238E27FC236}">
                <a16:creationId xmlns:a16="http://schemas.microsoft.com/office/drawing/2014/main" id="{2F51A993-C1CE-A336-3244-DA973DC89094}"/>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9" name="CuadroTexto 8">
            <a:extLst>
              <a:ext uri="{FF2B5EF4-FFF2-40B4-BE49-F238E27FC236}">
                <a16:creationId xmlns:a16="http://schemas.microsoft.com/office/drawing/2014/main" id="{129DE14E-798F-5D31-E35E-4E597342465C}"/>
              </a:ext>
            </a:extLst>
          </p:cNvPr>
          <p:cNvSpPr txBox="1"/>
          <p:nvPr/>
        </p:nvSpPr>
        <p:spPr>
          <a:xfrm>
            <a:off x="5354887" y="3771716"/>
            <a:ext cx="2862521" cy="2077235"/>
          </a:xfrm>
          <a:prstGeom prst="rect">
            <a:avLst/>
          </a:prstGeom>
          <a:noFill/>
        </p:spPr>
        <p:txBody>
          <a:bodyPr wrap="square">
            <a:spAutoFit/>
          </a:bodyPr>
          <a:lstStyle/>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Nombre de campaña.</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Tipo de campaña.</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Sitios en donde se quieren mostrar los anuncios.</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Tipos de dispositivos.</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Idiomas y lugares.</a:t>
            </a:r>
          </a:p>
        </p:txBody>
      </p:sp>
      <p:pic>
        <p:nvPicPr>
          <p:cNvPr id="12" name="Gráfico 11">
            <a:extLst>
              <a:ext uri="{FF2B5EF4-FFF2-40B4-BE49-F238E27FC236}">
                <a16:creationId xmlns:a16="http://schemas.microsoft.com/office/drawing/2014/main" id="{2054AD5C-81D7-3A4B-E113-F54C6CEBF3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50583" y="3849351"/>
            <a:ext cx="204304" cy="237924"/>
          </a:xfrm>
          <a:prstGeom prst="rect">
            <a:avLst/>
          </a:prstGeom>
        </p:spPr>
      </p:pic>
      <p:pic>
        <p:nvPicPr>
          <p:cNvPr id="13" name="Gráfico 12">
            <a:extLst>
              <a:ext uri="{FF2B5EF4-FFF2-40B4-BE49-F238E27FC236}">
                <a16:creationId xmlns:a16="http://schemas.microsoft.com/office/drawing/2014/main" id="{DCE5F3DB-C89A-7365-B6BF-5ACA4190001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50583" y="4225869"/>
            <a:ext cx="204304" cy="237924"/>
          </a:xfrm>
          <a:prstGeom prst="rect">
            <a:avLst/>
          </a:prstGeom>
        </p:spPr>
      </p:pic>
      <p:pic>
        <p:nvPicPr>
          <p:cNvPr id="14" name="Gráfico 13">
            <a:extLst>
              <a:ext uri="{FF2B5EF4-FFF2-40B4-BE49-F238E27FC236}">
                <a16:creationId xmlns:a16="http://schemas.microsoft.com/office/drawing/2014/main" id="{3A9C46CC-EB77-F5F3-1F8E-C443D47FBF5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50583" y="4584458"/>
            <a:ext cx="204304" cy="237924"/>
          </a:xfrm>
          <a:prstGeom prst="rect">
            <a:avLst/>
          </a:prstGeom>
        </p:spPr>
      </p:pic>
      <p:pic>
        <p:nvPicPr>
          <p:cNvPr id="15" name="Gráfico 14">
            <a:extLst>
              <a:ext uri="{FF2B5EF4-FFF2-40B4-BE49-F238E27FC236}">
                <a16:creationId xmlns:a16="http://schemas.microsoft.com/office/drawing/2014/main" id="{BD7DF731-9E70-1F56-9228-6FAE4AB9BF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50583" y="5203022"/>
            <a:ext cx="204304" cy="237924"/>
          </a:xfrm>
          <a:prstGeom prst="rect">
            <a:avLst/>
          </a:prstGeom>
        </p:spPr>
      </p:pic>
      <p:pic>
        <p:nvPicPr>
          <p:cNvPr id="16" name="Gráfico 15">
            <a:extLst>
              <a:ext uri="{FF2B5EF4-FFF2-40B4-BE49-F238E27FC236}">
                <a16:creationId xmlns:a16="http://schemas.microsoft.com/office/drawing/2014/main" id="{1578FC40-7ED9-E578-02E7-42ED7D5279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50583" y="5579539"/>
            <a:ext cx="204304" cy="237924"/>
          </a:xfrm>
          <a:prstGeom prst="rect">
            <a:avLst/>
          </a:prstGeom>
        </p:spPr>
      </p:pic>
    </p:spTree>
    <p:extLst>
      <p:ext uri="{BB962C8B-B14F-4D97-AF65-F5344CB8AC3E}">
        <p14:creationId xmlns:p14="http://schemas.microsoft.com/office/powerpoint/2010/main" val="307596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61432" r="2126"/>
          <a:stretch/>
        </p:blipFill>
        <p:spPr>
          <a:xfrm>
            <a:off x="5184775" y="0"/>
            <a:ext cx="3957551" cy="6858000"/>
          </a:xfrm>
          <a:prstGeom prst="rect">
            <a:avLst/>
          </a:prstGeom>
        </p:spPr>
      </p:pic>
      <p:sp>
        <p:nvSpPr>
          <p:cNvPr id="5" name="Rectángulo 4">
            <a:extLst>
              <a:ext uri="{FF2B5EF4-FFF2-40B4-BE49-F238E27FC236}">
                <a16:creationId xmlns:a16="http://schemas.microsoft.com/office/drawing/2014/main" id="{F2DA15BC-171D-CC24-7D5B-8F09076D9E24}"/>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Práctica</a:t>
            </a:r>
            <a:endParaRPr lang="es-MX" sz="2400" b="1" i="1" dirty="0">
              <a:solidFill>
                <a:srgbClr val="03C7BE"/>
              </a:solidFill>
              <a:latin typeface="Corbel" panose="020B0503020204020204" pitchFamily="34" charset="0"/>
            </a:endParaRPr>
          </a:p>
        </p:txBody>
      </p:sp>
      <p:sp>
        <p:nvSpPr>
          <p:cNvPr id="6" name="Rectángulo 5">
            <a:extLst>
              <a:ext uri="{FF2B5EF4-FFF2-40B4-BE49-F238E27FC236}">
                <a16:creationId xmlns:a16="http://schemas.microsoft.com/office/drawing/2014/main" id="{4301C2F8-EACD-A199-1AEA-F419CCCBE9E2}"/>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24" name="Grupo 23">
            <a:extLst>
              <a:ext uri="{FF2B5EF4-FFF2-40B4-BE49-F238E27FC236}">
                <a16:creationId xmlns:a16="http://schemas.microsoft.com/office/drawing/2014/main" id="{2BF85945-2000-83CF-1891-5B77A861D4AC}"/>
              </a:ext>
            </a:extLst>
          </p:cNvPr>
          <p:cNvGrpSpPr/>
          <p:nvPr/>
        </p:nvGrpSpPr>
        <p:grpSpPr>
          <a:xfrm>
            <a:off x="719175" y="1344004"/>
            <a:ext cx="3903859" cy="3700757"/>
            <a:chOff x="4656246" y="1344004"/>
            <a:chExt cx="3903859" cy="3700757"/>
          </a:xfrm>
        </p:grpSpPr>
        <p:sp>
          <p:nvSpPr>
            <p:cNvPr id="25" name="CuadroTexto 24">
              <a:extLst>
                <a:ext uri="{FF2B5EF4-FFF2-40B4-BE49-F238E27FC236}">
                  <a16:creationId xmlns:a16="http://schemas.microsoft.com/office/drawing/2014/main" id="{4AAA916E-3604-8E77-1F31-F378953A03D3}"/>
                </a:ext>
              </a:extLst>
            </p:cNvPr>
            <p:cNvSpPr txBox="1"/>
            <p:nvPr/>
          </p:nvSpPr>
          <p:spPr>
            <a:xfrm>
              <a:off x="4656246" y="1344004"/>
              <a:ext cx="3903859" cy="3700757"/>
            </a:xfrm>
            <a:prstGeom prst="rect">
              <a:avLst/>
            </a:prstGeom>
            <a:noFill/>
          </p:spPr>
          <p:txBody>
            <a:bodyPr wrap="square">
              <a:spAutoFit/>
            </a:bodyPr>
            <a:lstStyle/>
            <a:p>
              <a:pPr marL="342900" indent="-342900">
                <a:lnSpc>
                  <a:spcPct val="115000"/>
                </a:lnSpc>
                <a:spcAft>
                  <a:spcPts val="1000"/>
                </a:spcAft>
                <a:buClr>
                  <a:srgbClr val="03C7BE"/>
                </a:buClr>
                <a:buFont typeface="+mj-lt"/>
                <a:buAutoNum type="arabicPeriod" startAt="2"/>
              </a:pPr>
              <a:r>
                <a:rPr lang="es-MX" sz="1400" dirty="0">
                  <a:solidFill>
                    <a:srgbClr val="01514A"/>
                  </a:solidFill>
                  <a:effectLst/>
                  <a:ea typeface="Calibri" panose="020F0502020204030204" pitchFamily="34" charset="0"/>
                  <a:cs typeface="Times New Roman" panose="02020603050405020304" pitchFamily="18" charset="0"/>
                </a:rPr>
                <a:t>Realiza un reporte con lo que pudiera podría ser la creación de la de red de búsqueda, el cual tendrá que considerar lo siguiente:</a:t>
              </a:r>
            </a:p>
            <a:p>
              <a:pPr>
                <a:lnSpc>
                  <a:spcPct val="115000"/>
                </a:lnSpc>
                <a:spcAft>
                  <a:spcPts val="1000"/>
                </a:spcAft>
              </a:pPr>
              <a:endParaRPr lang="es-MX" sz="1400" dirty="0">
                <a:solidFill>
                  <a:srgbClr val="01514A"/>
                </a:solidFill>
                <a:effectLst/>
                <a:ea typeface="Calibri" panose="020F0502020204030204" pitchFamily="34" charset="0"/>
                <a:cs typeface="Times New Roman" panose="02020603050405020304" pitchFamily="18" charset="0"/>
              </a:endParaRPr>
            </a:p>
            <a:p>
              <a:pPr>
                <a:lnSpc>
                  <a:spcPct val="115000"/>
                </a:lnSpc>
                <a:spcAft>
                  <a:spcPts val="1000"/>
                </a:spcAft>
              </a:pPr>
              <a:endParaRPr lang="es-MX" sz="1400" dirty="0">
                <a:solidFill>
                  <a:srgbClr val="01514A"/>
                </a:solidFill>
                <a:ea typeface="Calibri" panose="020F0502020204030204" pitchFamily="34" charset="0"/>
                <a:cs typeface="Times New Roman" panose="02020603050405020304" pitchFamily="18" charset="0"/>
              </a:endParaRPr>
            </a:p>
            <a:p>
              <a:pPr>
                <a:lnSpc>
                  <a:spcPct val="115000"/>
                </a:lnSpc>
                <a:spcAft>
                  <a:spcPts val="1000"/>
                </a:spcAft>
              </a:pPr>
              <a:endParaRPr lang="es-MX" sz="1400" dirty="0">
                <a:solidFill>
                  <a:srgbClr val="01514A"/>
                </a:solidFill>
                <a:effectLst/>
                <a:ea typeface="Calibri" panose="020F0502020204030204" pitchFamily="34" charset="0"/>
                <a:cs typeface="Times New Roman" panose="02020603050405020304" pitchFamily="18" charset="0"/>
              </a:endParaRPr>
            </a:p>
            <a:p>
              <a:pPr>
                <a:lnSpc>
                  <a:spcPct val="115000"/>
                </a:lnSpc>
                <a:spcAft>
                  <a:spcPts val="1000"/>
                </a:spcAft>
              </a:pPr>
              <a:endParaRPr lang="es-MX" sz="1400" dirty="0">
                <a:solidFill>
                  <a:srgbClr val="01514A"/>
                </a:solidFill>
                <a:ea typeface="Calibri" panose="020F0502020204030204" pitchFamily="34" charset="0"/>
                <a:cs typeface="Times New Roman" panose="02020603050405020304" pitchFamily="18" charset="0"/>
              </a:endParaRPr>
            </a:p>
            <a:p>
              <a:pPr>
                <a:lnSpc>
                  <a:spcPct val="115000"/>
                </a:lnSpc>
                <a:spcAft>
                  <a:spcPts val="1000"/>
                </a:spcAft>
              </a:pPr>
              <a:endParaRPr lang="es-MX" sz="1400" dirty="0">
                <a:solidFill>
                  <a:srgbClr val="01514A"/>
                </a:solidFill>
                <a:effectLst/>
                <a:ea typeface="Calibri" panose="020F0502020204030204" pitchFamily="34" charset="0"/>
                <a:cs typeface="Times New Roman" panose="02020603050405020304" pitchFamily="18" charset="0"/>
              </a:endParaRPr>
            </a:p>
            <a:p>
              <a:pPr>
                <a:lnSpc>
                  <a:spcPct val="115000"/>
                </a:lnSpc>
                <a:spcAft>
                  <a:spcPts val="1000"/>
                </a:spcAft>
              </a:pPr>
              <a:endParaRPr lang="es-MX" sz="1400" dirty="0">
                <a:solidFill>
                  <a:srgbClr val="01514A"/>
                </a:solidFill>
                <a:ea typeface="Calibri" panose="020F0502020204030204" pitchFamily="34" charset="0"/>
                <a:cs typeface="Times New Roman" panose="02020603050405020304" pitchFamily="18" charset="0"/>
              </a:endParaRPr>
            </a:p>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Recuerda repasar el formato de los anuncios en la red de búsqueda.</a:t>
              </a:r>
            </a:p>
          </p:txBody>
        </p:sp>
        <p:sp>
          <p:nvSpPr>
            <p:cNvPr id="26" name="CuadroTexto 25">
              <a:extLst>
                <a:ext uri="{FF2B5EF4-FFF2-40B4-BE49-F238E27FC236}">
                  <a16:creationId xmlns:a16="http://schemas.microsoft.com/office/drawing/2014/main" id="{DCCD789E-B2A9-144E-4B94-DBB8BF1271B8}"/>
                </a:ext>
              </a:extLst>
            </p:cNvPr>
            <p:cNvSpPr txBox="1"/>
            <p:nvPr/>
          </p:nvSpPr>
          <p:spPr>
            <a:xfrm>
              <a:off x="5567077" y="2264292"/>
              <a:ext cx="2662523" cy="2077235"/>
            </a:xfrm>
            <a:prstGeom prst="rect">
              <a:avLst/>
            </a:prstGeom>
            <a:noFill/>
          </p:spPr>
          <p:txBody>
            <a:bodyPr wrap="square">
              <a:spAutoFit/>
            </a:bodyPr>
            <a:lstStyle/>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Nombre de campaña.</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Tipo de campaña.</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Sitios en donde se quieren mostrar los anuncios.</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Tipos de dispositivos.</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Idiomas y lugares.</a:t>
              </a:r>
            </a:p>
          </p:txBody>
        </p:sp>
        <p:pic>
          <p:nvPicPr>
            <p:cNvPr id="27" name="Gráfico 26">
              <a:extLst>
                <a:ext uri="{FF2B5EF4-FFF2-40B4-BE49-F238E27FC236}">
                  <a16:creationId xmlns:a16="http://schemas.microsoft.com/office/drawing/2014/main" id="{65167008-162F-D01F-64DC-EE50549C45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4500" y="2325349"/>
              <a:ext cx="204304" cy="237924"/>
            </a:xfrm>
            <a:prstGeom prst="rect">
              <a:avLst/>
            </a:prstGeom>
          </p:spPr>
        </p:pic>
        <p:pic>
          <p:nvPicPr>
            <p:cNvPr id="28" name="Gráfico 27">
              <a:extLst>
                <a:ext uri="{FF2B5EF4-FFF2-40B4-BE49-F238E27FC236}">
                  <a16:creationId xmlns:a16="http://schemas.microsoft.com/office/drawing/2014/main" id="{21988C4E-AE22-A2C0-9518-3A5E08F53E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4500" y="2718640"/>
              <a:ext cx="204304" cy="237924"/>
            </a:xfrm>
            <a:prstGeom prst="rect">
              <a:avLst/>
            </a:prstGeom>
          </p:spPr>
        </p:pic>
        <p:pic>
          <p:nvPicPr>
            <p:cNvPr id="29" name="Gráfico 28">
              <a:extLst>
                <a:ext uri="{FF2B5EF4-FFF2-40B4-BE49-F238E27FC236}">
                  <a16:creationId xmlns:a16="http://schemas.microsoft.com/office/drawing/2014/main" id="{4E21E4ED-3B7B-BC66-6C9F-3F967F14B1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4500" y="3072601"/>
              <a:ext cx="204304" cy="237924"/>
            </a:xfrm>
            <a:prstGeom prst="rect">
              <a:avLst/>
            </a:prstGeom>
          </p:spPr>
        </p:pic>
        <p:pic>
          <p:nvPicPr>
            <p:cNvPr id="30" name="Gráfico 29">
              <a:extLst>
                <a:ext uri="{FF2B5EF4-FFF2-40B4-BE49-F238E27FC236}">
                  <a16:creationId xmlns:a16="http://schemas.microsoft.com/office/drawing/2014/main" id="{BAA7DEA1-F5B0-A274-396D-E25F761742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4500" y="3682201"/>
              <a:ext cx="204304" cy="237924"/>
            </a:xfrm>
            <a:prstGeom prst="rect">
              <a:avLst/>
            </a:prstGeom>
          </p:spPr>
        </p:pic>
        <p:pic>
          <p:nvPicPr>
            <p:cNvPr id="31" name="Gráfico 30">
              <a:extLst>
                <a:ext uri="{FF2B5EF4-FFF2-40B4-BE49-F238E27FC236}">
                  <a16:creationId xmlns:a16="http://schemas.microsoft.com/office/drawing/2014/main" id="{236D18E8-0996-28AB-5051-EBD2E2FA29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4500" y="4055827"/>
              <a:ext cx="204304" cy="237924"/>
            </a:xfrm>
            <a:prstGeom prst="rect">
              <a:avLst/>
            </a:prstGeom>
          </p:spPr>
        </p:pic>
      </p:grpSp>
    </p:spTree>
    <p:extLst>
      <p:ext uri="{BB962C8B-B14F-4D97-AF65-F5344CB8AC3E}">
        <p14:creationId xmlns:p14="http://schemas.microsoft.com/office/powerpoint/2010/main" val="2383587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1015663"/>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30</a:t>
            </a:r>
            <a:endParaRPr lang="es-MX" sz="2000" b="1" dirty="0">
              <a:solidFill>
                <a:srgbClr val="03C7BE"/>
              </a:solidFill>
              <a:latin typeface="+mj-lt"/>
            </a:endParaRPr>
          </a:p>
          <a:p>
            <a:pPr algn="ctr"/>
            <a:r>
              <a:rPr lang="es-MX" sz="2000" dirty="0">
                <a:solidFill>
                  <a:srgbClr val="03C7BE"/>
                </a:solidFill>
                <a:latin typeface="+mj-lt"/>
              </a:rPr>
              <a:t>Landing page y KPI en plataformas de redes sociales</a:t>
            </a:r>
          </a:p>
        </p:txBody>
      </p:sp>
      <p:sp>
        <p:nvSpPr>
          <p:cNvPr id="6" name="CuadroTexto 5">
            <a:extLst>
              <a:ext uri="{FF2B5EF4-FFF2-40B4-BE49-F238E27FC236}">
                <a16:creationId xmlns:a16="http://schemas.microsoft.com/office/drawing/2014/main" id="{CAC72462-B3EC-4996-D78F-7AA856208C1D}"/>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3 </a:t>
            </a:r>
            <a:r>
              <a:rPr lang="es-MX" sz="2000" dirty="0">
                <a:solidFill>
                  <a:schemeClr val="bg1"/>
                </a:solidFill>
                <a:latin typeface="Corbel" panose="020B0503020204020204" pitchFamily="34" charset="0"/>
              </a:rPr>
              <a:t>/ Semana 12</a:t>
            </a:r>
          </a:p>
        </p:txBody>
      </p:sp>
    </p:spTree>
    <p:extLst>
      <p:ext uri="{BB962C8B-B14F-4D97-AF65-F5344CB8AC3E}">
        <p14:creationId xmlns:p14="http://schemas.microsoft.com/office/powerpoint/2010/main" val="4163665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1369876"/>
            <a:ext cx="3474978" cy="5262979"/>
          </a:xfrm>
          <a:prstGeom prst="rect">
            <a:avLst/>
          </a:prstGeom>
          <a:noFill/>
        </p:spPr>
        <p:txBody>
          <a:bodyPr wrap="square">
            <a:spAutoFit/>
          </a:bodyPr>
          <a:lstStyle/>
          <a:p>
            <a:r>
              <a:rPr lang="es-MX" sz="1400" dirty="0">
                <a:solidFill>
                  <a:srgbClr val="01514A"/>
                </a:solidFill>
                <a:cs typeface="Times New Roman" panose="02020603050405020304" pitchFamily="18" charset="0"/>
              </a:rPr>
              <a:t>Para finalizar con el proceso de creación de la marca de la inmobiliaria/restaurante en la que has estado trabajando, concluiremos con la resolución del caso.</a:t>
            </a:r>
          </a:p>
          <a:p>
            <a:endParaRPr lang="es-MX" sz="1400" dirty="0">
              <a:solidFill>
                <a:srgbClr val="01514A"/>
              </a:solidFill>
              <a:cs typeface="Times New Roman" panose="02020603050405020304" pitchFamily="18" charset="0"/>
            </a:endParaRPr>
          </a:p>
          <a:p>
            <a:r>
              <a:rPr lang="es-MX" sz="1400" dirty="0">
                <a:solidFill>
                  <a:srgbClr val="01514A"/>
                </a:solidFill>
                <a:cs typeface="Times New Roman" panose="02020603050405020304" pitchFamily="18" charset="0"/>
              </a:rPr>
              <a:t>Como vimos en el curso, una </a:t>
            </a:r>
            <a:r>
              <a:rPr lang="es-MX" sz="1400" b="1" dirty="0">
                <a:solidFill>
                  <a:srgbClr val="01514A"/>
                </a:solidFill>
                <a:cs typeface="Times New Roman" panose="02020603050405020304" pitchFamily="18" charset="0"/>
              </a:rPr>
              <a:t>página web </a:t>
            </a:r>
            <a:r>
              <a:rPr lang="es-MX" sz="1400" dirty="0">
                <a:solidFill>
                  <a:srgbClr val="01514A"/>
                </a:solidFill>
                <a:cs typeface="Times New Roman" panose="02020603050405020304" pitchFamily="18" charset="0"/>
              </a:rPr>
              <a:t>es indispensable para todo negocio y debe estar diseñada con el objetivo de conseguir conversiones, ya que es la página a la que llega el usuario después de hacer clic en un enlace de redes sociales o en un anuncio de </a:t>
            </a:r>
            <a:r>
              <a:rPr lang="es-MX" sz="1400" dirty="0" err="1">
                <a:solidFill>
                  <a:srgbClr val="01514A"/>
                </a:solidFill>
                <a:cs typeface="Times New Roman" panose="02020603050405020304" pitchFamily="18" charset="0"/>
              </a:rPr>
              <a:t>display</a:t>
            </a:r>
            <a:r>
              <a:rPr lang="es-MX" sz="1400" dirty="0">
                <a:solidFill>
                  <a:srgbClr val="01514A"/>
                </a:solidFill>
                <a:cs typeface="Times New Roman" panose="02020603050405020304" pitchFamily="18" charset="0"/>
              </a:rPr>
              <a:t> de Google.</a:t>
            </a:r>
          </a:p>
          <a:p>
            <a:endParaRPr lang="es-MX" sz="1400" dirty="0">
              <a:solidFill>
                <a:srgbClr val="01514A"/>
              </a:solidFill>
              <a:cs typeface="Times New Roman" panose="02020603050405020304" pitchFamily="18" charset="0"/>
            </a:endParaRPr>
          </a:p>
          <a:p>
            <a:r>
              <a:rPr lang="es-MX" sz="1400" dirty="0">
                <a:solidFill>
                  <a:srgbClr val="01514A"/>
                </a:solidFill>
                <a:cs typeface="Times New Roman" panose="02020603050405020304" pitchFamily="18" charset="0"/>
              </a:rPr>
              <a:t>Recuerda que debes tomar en cuenta la mercadotecnia y creatividad para dar a conocer la página web, además de considerar el nicho al que se dirige el negocio en el que se está trabajando. Procura investigar tendencias que te permitan dar a conocer la marca y demostrar que tu sitio es confiable, amigable y creativo.</a:t>
            </a:r>
          </a:p>
          <a:p>
            <a:br>
              <a:rPr lang="es-MX" sz="1400" dirty="0">
                <a:solidFill>
                  <a:srgbClr val="01514A"/>
                </a:solidFill>
              </a:rPr>
            </a:br>
            <a:br>
              <a:rPr lang="es-MX" sz="1400" dirty="0">
                <a:solidFill>
                  <a:srgbClr val="01514A"/>
                </a:solidFill>
              </a:rPr>
            </a:br>
            <a:endParaRPr lang="es-MX" sz="1400" spc="-30" dirty="0">
              <a:solidFill>
                <a:srgbClr val="01514A"/>
              </a:solidFill>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2"/>
          <a:srcRect l="50079" r="15333"/>
          <a:stretch/>
        </p:blipFill>
        <p:spPr>
          <a:xfrm>
            <a:off x="5184775" y="-2901"/>
            <a:ext cx="3957551" cy="6858000"/>
          </a:xfrm>
          <a:prstGeom prst="rect">
            <a:avLst/>
          </a:prstGeom>
        </p:spPr>
      </p:pic>
    </p:spTree>
    <p:extLst>
      <p:ext uri="{BB962C8B-B14F-4D97-AF65-F5344CB8AC3E}">
        <p14:creationId xmlns:p14="http://schemas.microsoft.com/office/powerpoint/2010/main" val="694818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o 2">
            <a:extLst>
              <a:ext uri="{FF2B5EF4-FFF2-40B4-BE49-F238E27FC236}">
                <a16:creationId xmlns:a16="http://schemas.microsoft.com/office/drawing/2014/main" id="{AA98B89E-F577-2258-D095-CEF5054D592B}"/>
              </a:ext>
            </a:extLst>
          </p:cNvPr>
          <p:cNvGrpSpPr/>
          <p:nvPr/>
        </p:nvGrpSpPr>
        <p:grpSpPr>
          <a:xfrm>
            <a:off x="4892633" y="4548396"/>
            <a:ext cx="3111338" cy="1769460"/>
            <a:chOff x="3876188" y="4528452"/>
            <a:chExt cx="3322023" cy="1889280"/>
          </a:xfrm>
        </p:grpSpPr>
        <p:sp>
          <p:nvSpPr>
            <p:cNvPr id="7" name="Hexágono 6">
              <a:extLst>
                <a:ext uri="{FF2B5EF4-FFF2-40B4-BE49-F238E27FC236}">
                  <a16:creationId xmlns:a16="http://schemas.microsoft.com/office/drawing/2014/main" id="{CF9FFF7E-49EF-19E5-F474-F39FF33EE34B}"/>
                </a:ext>
              </a:extLst>
            </p:cNvPr>
            <p:cNvSpPr/>
            <p:nvPr/>
          </p:nvSpPr>
          <p:spPr>
            <a:xfrm rot="5400000">
              <a:off x="5439226" y="4658747"/>
              <a:ext cx="1889280" cy="1628690"/>
            </a:xfrm>
            <a:prstGeom prst="hexagon">
              <a:avLst>
                <a:gd name="adj" fmla="val 26705"/>
                <a:gd name="vf" fmla="val 115470"/>
              </a:avLst>
            </a:prstGeom>
            <a:solidFill>
              <a:srgbClr val="005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latin typeface="Open Sans" panose="020B0606030504020204" pitchFamily="34" charset="0"/>
                <a:ea typeface="Open Sans" panose="020B0606030504020204" pitchFamily="34" charset="0"/>
                <a:cs typeface="Open Sans" panose="020B0606030504020204" pitchFamily="34" charset="0"/>
              </a:endParaRPr>
            </a:p>
          </p:txBody>
        </p:sp>
        <p:sp>
          <p:nvSpPr>
            <p:cNvPr id="9" name="Hexágono 8">
              <a:extLst>
                <a:ext uri="{FF2B5EF4-FFF2-40B4-BE49-F238E27FC236}">
                  <a16:creationId xmlns:a16="http://schemas.microsoft.com/office/drawing/2014/main" id="{36250926-3D1D-8333-6AE8-2902FE55767B}"/>
                </a:ext>
              </a:extLst>
            </p:cNvPr>
            <p:cNvSpPr/>
            <p:nvPr/>
          </p:nvSpPr>
          <p:spPr>
            <a:xfrm rot="5400000">
              <a:off x="3745893" y="4658747"/>
              <a:ext cx="1889280" cy="1628690"/>
            </a:xfrm>
            <a:prstGeom prst="hexagon">
              <a:avLst>
                <a:gd name="adj" fmla="val 26705"/>
                <a:gd name="vf" fmla="val 115470"/>
              </a:avLst>
            </a:prstGeom>
            <a:solidFill>
              <a:srgbClr val="005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2" name="CuadroTexto 1">
            <a:extLst>
              <a:ext uri="{FF2B5EF4-FFF2-40B4-BE49-F238E27FC236}">
                <a16:creationId xmlns:a16="http://schemas.microsoft.com/office/drawing/2014/main" id="{295A20F9-B37D-D5FA-CC29-77B977BEB5DC}"/>
              </a:ext>
            </a:extLst>
          </p:cNvPr>
          <p:cNvSpPr txBox="1"/>
          <p:nvPr/>
        </p:nvSpPr>
        <p:spPr>
          <a:xfrm>
            <a:off x="4510474" y="2065020"/>
            <a:ext cx="3961405" cy="2316275"/>
          </a:xfrm>
          <a:prstGeom prst="rect">
            <a:avLst/>
          </a:prstGeom>
          <a:noFill/>
        </p:spPr>
        <p:txBody>
          <a:bodyPr wrap="square">
            <a:spAutoFit/>
          </a:bodyPr>
          <a:lstStyle/>
          <a:p>
            <a:pPr>
              <a:lnSpc>
                <a:spcPct val="115000"/>
              </a:lnSpc>
              <a:spcAft>
                <a:spcPts val="1000"/>
              </a:spcAft>
            </a:pPr>
            <a:r>
              <a:rPr lang="es-MX" sz="1400" spc="-40" dirty="0">
                <a:solidFill>
                  <a:srgbClr val="01514A"/>
                </a:solidFill>
                <a:effectLst/>
                <a:ea typeface="Times New Roman" panose="02020603050405020304" pitchFamily="18" charset="0"/>
                <a:cs typeface="Times New Roman" panose="02020603050405020304" pitchFamily="18" charset="0"/>
              </a:rPr>
              <a:t>Retoma el caso de la inmobiliaria y utiliza la información del </a:t>
            </a:r>
            <a:r>
              <a:rPr lang="es-MX" sz="1400" spc="-40" dirty="0" err="1">
                <a:solidFill>
                  <a:srgbClr val="01514A"/>
                </a:solidFill>
                <a:effectLst/>
                <a:ea typeface="Times New Roman" panose="02020603050405020304" pitchFamily="18" charset="0"/>
                <a:cs typeface="Times New Roman" panose="02020603050405020304" pitchFamily="18" charset="0"/>
              </a:rPr>
              <a:t>brief</a:t>
            </a:r>
            <a:r>
              <a:rPr lang="es-MX" sz="1400" spc="-40" dirty="0">
                <a:solidFill>
                  <a:srgbClr val="01514A"/>
                </a:solidFill>
                <a:effectLst/>
                <a:ea typeface="Times New Roman" panose="02020603050405020304" pitchFamily="18" charset="0"/>
                <a:cs typeface="Times New Roman" panose="02020603050405020304" pitchFamily="18" charset="0"/>
              </a:rPr>
              <a:t>, junto con las estrategias que has estado aplicando a las redes sociales, para realizar lo siguiente:</a:t>
            </a:r>
            <a:endParaRPr lang="es-MX" sz="1400" b="1" spc="-40" dirty="0">
              <a:solidFill>
                <a:srgbClr val="01514A"/>
              </a:solidFill>
              <a:effectLst/>
              <a:ea typeface="Times New Roman" panose="02020603050405020304" pitchFamily="18" charset="0"/>
              <a:cs typeface="Times New Roman" panose="02020603050405020304" pitchFamily="18" charset="0"/>
            </a:endParaRPr>
          </a:p>
          <a:p>
            <a:pPr>
              <a:lnSpc>
                <a:spcPct val="115000"/>
              </a:lnSpc>
              <a:spcAft>
                <a:spcPts val="1000"/>
              </a:spcAft>
            </a:pPr>
            <a:r>
              <a:rPr lang="es-MX" sz="1400" b="1" spc="-40" dirty="0">
                <a:solidFill>
                  <a:srgbClr val="01514A"/>
                </a:solidFill>
                <a:effectLst/>
                <a:ea typeface="Times New Roman" panose="02020603050405020304" pitchFamily="18" charset="0"/>
                <a:cs typeface="Times New Roman" panose="02020603050405020304" pitchFamily="18" charset="0"/>
              </a:rPr>
              <a:t>Parte 1</a:t>
            </a:r>
          </a:p>
          <a:p>
            <a:pPr>
              <a:lnSpc>
                <a:spcPct val="115000"/>
              </a:lnSpc>
              <a:spcAft>
                <a:spcPts val="1000"/>
              </a:spcAft>
            </a:pPr>
            <a:r>
              <a:rPr lang="es-MX" sz="1400" spc="-40" dirty="0">
                <a:solidFill>
                  <a:srgbClr val="01514A"/>
                </a:solidFill>
                <a:effectLst/>
                <a:ea typeface="Times New Roman" panose="02020603050405020304" pitchFamily="18" charset="0"/>
                <a:cs typeface="Times New Roman" panose="02020603050405020304" pitchFamily="18" charset="0"/>
              </a:rPr>
              <a:t>Desarrolla la estructura y el diseño de una </a:t>
            </a:r>
            <a:r>
              <a:rPr lang="es-MX" sz="1400" spc="-40" dirty="0" err="1">
                <a:solidFill>
                  <a:srgbClr val="01514A"/>
                </a:solidFill>
                <a:effectLst/>
                <a:ea typeface="Times New Roman" panose="02020603050405020304" pitchFamily="18" charset="0"/>
                <a:cs typeface="Times New Roman" panose="02020603050405020304" pitchFamily="18" charset="0"/>
              </a:rPr>
              <a:t>landing</a:t>
            </a:r>
            <a:r>
              <a:rPr lang="es-MX" sz="1400" spc="-40" dirty="0">
                <a:solidFill>
                  <a:srgbClr val="01514A"/>
                </a:solidFill>
                <a:effectLst/>
                <a:ea typeface="Times New Roman" panose="02020603050405020304" pitchFamily="18" charset="0"/>
                <a:cs typeface="Times New Roman" panose="02020603050405020304" pitchFamily="18" charset="0"/>
              </a:rPr>
              <a:t> page (página de aterrizaje) de nuestra marca. Explica y describe lo siguiente:</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38161" r="24187"/>
          <a:stretch/>
        </p:blipFill>
        <p:spPr>
          <a:xfrm>
            <a:off x="0" y="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Práctica</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48186"/>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3" name="CuadroTexto 12">
            <a:extLst>
              <a:ext uri="{FF2B5EF4-FFF2-40B4-BE49-F238E27FC236}">
                <a16:creationId xmlns:a16="http://schemas.microsoft.com/office/drawing/2014/main" id="{7CF9EA67-AEC6-6C20-728C-ABD062665D21}"/>
              </a:ext>
            </a:extLst>
          </p:cNvPr>
          <p:cNvSpPr txBox="1"/>
          <p:nvPr/>
        </p:nvSpPr>
        <p:spPr>
          <a:xfrm>
            <a:off x="4512814" y="780720"/>
            <a:ext cx="3961405" cy="1200329"/>
          </a:xfrm>
          <a:prstGeom prst="rect">
            <a:avLst/>
          </a:prstGeom>
          <a:noFill/>
        </p:spPr>
        <p:txBody>
          <a:bodyPr wrap="square" rtlCol="0">
            <a:spAutoFit/>
          </a:bodyPr>
          <a:lstStyle/>
          <a:p>
            <a:r>
              <a:rPr lang="es-MX" sz="2400" dirty="0">
                <a:solidFill>
                  <a:srgbClr val="00524C"/>
                </a:solidFill>
                <a:latin typeface="Corbel" panose="020B0503020204020204" pitchFamily="34" charset="0"/>
              </a:rPr>
              <a:t>Casos prácticos: </a:t>
            </a:r>
          </a:p>
          <a:p>
            <a:r>
              <a:rPr lang="es-MX" sz="2400" dirty="0" err="1">
                <a:solidFill>
                  <a:srgbClr val="00524C"/>
                </a:solidFill>
                <a:latin typeface="Corbel" panose="020B0503020204020204" pitchFamily="34" charset="0"/>
              </a:rPr>
              <a:t>Landing</a:t>
            </a:r>
            <a:r>
              <a:rPr lang="es-MX" sz="2400" dirty="0">
                <a:solidFill>
                  <a:srgbClr val="00524C"/>
                </a:solidFill>
                <a:latin typeface="Corbel" panose="020B0503020204020204" pitchFamily="34" charset="0"/>
              </a:rPr>
              <a:t> page y KPI en plataformas de redes sociales</a:t>
            </a:r>
            <a:endParaRPr lang="es-MX" sz="3600" dirty="0">
              <a:solidFill>
                <a:srgbClr val="00524C"/>
              </a:solidFill>
              <a:latin typeface="Corbel" panose="020B0503020204020204" pitchFamily="34" charset="0"/>
            </a:endParaRPr>
          </a:p>
        </p:txBody>
      </p:sp>
      <p:sp>
        <p:nvSpPr>
          <p:cNvPr id="14" name="CuadroTexto 13">
            <a:extLst>
              <a:ext uri="{FF2B5EF4-FFF2-40B4-BE49-F238E27FC236}">
                <a16:creationId xmlns:a16="http://schemas.microsoft.com/office/drawing/2014/main" id="{1208101E-051B-70BE-A839-4F4D7F74CF73}"/>
              </a:ext>
            </a:extLst>
          </p:cNvPr>
          <p:cNvSpPr txBox="1"/>
          <p:nvPr/>
        </p:nvSpPr>
        <p:spPr>
          <a:xfrm>
            <a:off x="4892632" y="5222299"/>
            <a:ext cx="1525399" cy="477054"/>
          </a:xfrm>
          <a:prstGeom prst="rect">
            <a:avLst/>
          </a:prstGeom>
          <a:noFill/>
        </p:spPr>
        <p:txBody>
          <a:bodyPr wrap="square">
            <a:spAutoFit/>
          </a:bodyPr>
          <a:lstStyle/>
          <a:p>
            <a:pPr algn="ctr">
              <a:lnSpc>
                <a:spcPts val="1480"/>
              </a:lnSpc>
              <a:spcAft>
                <a:spcPts val="1000"/>
              </a:spcAft>
              <a:buClr>
                <a:srgbClr val="03C7BE"/>
              </a:buClr>
            </a:pPr>
            <a:r>
              <a:rPr lang="es-MX" sz="1400" spc="-40" dirty="0">
                <a:solidFill>
                  <a:schemeClr val="bg1"/>
                </a:solidFill>
                <a:effectLst/>
                <a:ea typeface="Times New Roman" panose="02020603050405020304" pitchFamily="18" charset="0"/>
                <a:cs typeface="Times New Roman" panose="02020603050405020304" pitchFamily="18" charset="0"/>
              </a:rPr>
              <a:t>Estructura             front end.</a:t>
            </a:r>
          </a:p>
        </p:txBody>
      </p:sp>
      <p:sp>
        <p:nvSpPr>
          <p:cNvPr id="15" name="CuadroTexto 14">
            <a:extLst>
              <a:ext uri="{FF2B5EF4-FFF2-40B4-BE49-F238E27FC236}">
                <a16:creationId xmlns:a16="http://schemas.microsoft.com/office/drawing/2014/main" id="{7D366F8E-A720-8FBF-763B-90BEA1209D96}"/>
              </a:ext>
            </a:extLst>
          </p:cNvPr>
          <p:cNvSpPr txBox="1"/>
          <p:nvPr/>
        </p:nvSpPr>
        <p:spPr>
          <a:xfrm>
            <a:off x="6478573" y="5098419"/>
            <a:ext cx="1525398" cy="669414"/>
          </a:xfrm>
          <a:prstGeom prst="rect">
            <a:avLst/>
          </a:prstGeom>
          <a:noFill/>
        </p:spPr>
        <p:txBody>
          <a:bodyPr wrap="square">
            <a:spAutoFit/>
          </a:bodyPr>
          <a:lstStyle/>
          <a:p>
            <a:pPr algn="ctr">
              <a:lnSpc>
                <a:spcPts val="1480"/>
              </a:lnSpc>
              <a:spcAft>
                <a:spcPts val="1000"/>
              </a:spcAft>
              <a:buClr>
                <a:srgbClr val="03C7BE"/>
              </a:buClr>
            </a:pPr>
            <a:r>
              <a:rPr lang="es-MX" sz="1400" spc="-40" dirty="0">
                <a:solidFill>
                  <a:schemeClr val="bg1"/>
                </a:solidFill>
                <a:effectLst/>
                <a:ea typeface="Times New Roman" panose="02020603050405020304" pitchFamily="18" charset="0"/>
                <a:cs typeface="Times New Roman" panose="02020603050405020304" pitchFamily="18" charset="0"/>
              </a:rPr>
              <a:t>Mercadotecnia y creatividad de la landing page.</a:t>
            </a:r>
          </a:p>
        </p:txBody>
      </p:sp>
    </p:spTree>
    <p:extLst>
      <p:ext uri="{BB962C8B-B14F-4D97-AF65-F5344CB8AC3E}">
        <p14:creationId xmlns:p14="http://schemas.microsoft.com/office/powerpoint/2010/main" val="39868457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709748" y="1874019"/>
            <a:ext cx="3862252" cy="573234"/>
          </a:xfrm>
          <a:prstGeom prst="rect">
            <a:avLst/>
          </a:prstGeom>
          <a:noFill/>
        </p:spPr>
        <p:txBody>
          <a:bodyPr wrap="square">
            <a:spAutoFit/>
          </a:bodyPr>
          <a:lstStyle/>
          <a:p>
            <a:pPr>
              <a:lnSpc>
                <a:spcPct val="115000"/>
              </a:lnSpc>
              <a:spcAft>
                <a:spcPts val="1000"/>
              </a:spcAft>
            </a:pPr>
            <a:r>
              <a:rPr lang="es-MX" sz="1400" spc="-40" dirty="0">
                <a:solidFill>
                  <a:srgbClr val="01514A"/>
                </a:solidFill>
                <a:effectLst/>
                <a:ea typeface="Times New Roman" panose="02020603050405020304" pitchFamily="18" charset="0"/>
                <a:cs typeface="Times New Roman" panose="02020603050405020304" pitchFamily="18" charset="0"/>
              </a:rPr>
              <a:t>En esta segunda parte, ten en cuenta todos los KPI para el marketing digital, que hemos visto en el curso:</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46088" r="15440"/>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9F556C77-4351-A0C4-6E4C-DF26F3B841C0}"/>
              </a:ext>
            </a:extLst>
          </p:cNvPr>
          <p:cNvSpPr txBox="1"/>
          <p:nvPr/>
        </p:nvSpPr>
        <p:spPr>
          <a:xfrm>
            <a:off x="709746" y="1329461"/>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KPI</a:t>
            </a:r>
            <a:endParaRPr lang="es-MX" sz="3600" dirty="0">
              <a:solidFill>
                <a:srgbClr val="00524C"/>
              </a:solidFill>
              <a:latin typeface="Corbel" panose="020B0503020204020204" pitchFamily="34" charset="0"/>
            </a:endParaRPr>
          </a:p>
        </p:txBody>
      </p:sp>
      <p:sp>
        <p:nvSpPr>
          <p:cNvPr id="5" name="Rectángulo 4">
            <a:extLst>
              <a:ext uri="{FF2B5EF4-FFF2-40B4-BE49-F238E27FC236}">
                <a16:creationId xmlns:a16="http://schemas.microsoft.com/office/drawing/2014/main" id="{BF86174B-C853-BECA-8451-EE1EB7DBEA3D}"/>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Práctica</a:t>
            </a:r>
            <a:endParaRPr lang="es-MX" sz="2400" b="1" i="1" dirty="0">
              <a:solidFill>
                <a:srgbClr val="03C7BE"/>
              </a:solidFill>
              <a:latin typeface="Corbel" panose="020B0503020204020204" pitchFamily="34" charset="0"/>
            </a:endParaRPr>
          </a:p>
        </p:txBody>
      </p:sp>
      <p:sp>
        <p:nvSpPr>
          <p:cNvPr id="6" name="Rectángulo 5">
            <a:extLst>
              <a:ext uri="{FF2B5EF4-FFF2-40B4-BE49-F238E27FC236}">
                <a16:creationId xmlns:a16="http://schemas.microsoft.com/office/drawing/2014/main" id="{FCC64901-B0BA-E33F-4C78-B48E9D889717}"/>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8" name="CuadroTexto 7">
            <a:extLst>
              <a:ext uri="{FF2B5EF4-FFF2-40B4-BE49-F238E27FC236}">
                <a16:creationId xmlns:a16="http://schemas.microsoft.com/office/drawing/2014/main" id="{2A37D0D0-61BE-BAB9-C6A2-6E764F03B5FD}"/>
              </a:ext>
            </a:extLst>
          </p:cNvPr>
          <p:cNvSpPr txBox="1"/>
          <p:nvPr/>
        </p:nvSpPr>
        <p:spPr>
          <a:xfrm>
            <a:off x="1673226" y="2873845"/>
            <a:ext cx="2473472" cy="2957476"/>
          </a:xfrm>
          <a:prstGeom prst="rect">
            <a:avLst/>
          </a:prstGeom>
          <a:noFill/>
        </p:spPr>
        <p:txBody>
          <a:bodyPr wrap="square">
            <a:spAutoFit/>
          </a:bodyPr>
          <a:lstStyle/>
          <a:p>
            <a:pPr>
              <a:lnSpc>
                <a:spcPct val="115000"/>
              </a:lnSpc>
              <a:spcAft>
                <a:spcPts val="1000"/>
              </a:spcAft>
              <a:buClr>
                <a:srgbClr val="03C7BE"/>
              </a:buClr>
            </a:pPr>
            <a:r>
              <a:rPr lang="es-MX" sz="1400" spc="-40" dirty="0">
                <a:solidFill>
                  <a:srgbClr val="01514A"/>
                </a:solidFill>
                <a:effectLst/>
                <a:ea typeface="Times New Roman" panose="02020603050405020304" pitchFamily="18" charset="0"/>
                <a:cs typeface="Times New Roman" panose="02020603050405020304" pitchFamily="18" charset="0"/>
              </a:rPr>
              <a:t>Ingresos por ventas.</a:t>
            </a:r>
          </a:p>
          <a:p>
            <a:pPr>
              <a:lnSpc>
                <a:spcPct val="115000"/>
              </a:lnSpc>
              <a:spcAft>
                <a:spcPts val="1000"/>
              </a:spcAft>
              <a:buClr>
                <a:srgbClr val="03C7BE"/>
              </a:buClr>
            </a:pPr>
            <a:r>
              <a:rPr lang="es-MX" sz="1400" spc="-40" dirty="0">
                <a:solidFill>
                  <a:srgbClr val="01514A"/>
                </a:solidFill>
                <a:effectLst/>
                <a:ea typeface="Times New Roman" panose="02020603050405020304" pitchFamily="18" charset="0"/>
                <a:cs typeface="Times New Roman" panose="02020603050405020304" pitchFamily="18" charset="0"/>
              </a:rPr>
              <a:t>Costo por Lead.</a:t>
            </a:r>
          </a:p>
          <a:p>
            <a:pPr>
              <a:lnSpc>
                <a:spcPct val="115000"/>
              </a:lnSpc>
              <a:spcAft>
                <a:spcPts val="1000"/>
              </a:spcAft>
              <a:buClr>
                <a:srgbClr val="03C7BE"/>
              </a:buClr>
            </a:pPr>
            <a:r>
              <a:rPr lang="es-MX" sz="1400" spc="-40" dirty="0">
                <a:solidFill>
                  <a:srgbClr val="01514A"/>
                </a:solidFill>
                <a:effectLst/>
                <a:ea typeface="Times New Roman" panose="02020603050405020304" pitchFamily="18" charset="0"/>
                <a:cs typeface="Times New Roman" panose="02020603050405020304" pitchFamily="18" charset="0"/>
              </a:rPr>
              <a:t>Valor del cliente.</a:t>
            </a:r>
          </a:p>
          <a:p>
            <a:pPr>
              <a:lnSpc>
                <a:spcPct val="115000"/>
              </a:lnSpc>
              <a:spcAft>
                <a:spcPts val="1000"/>
              </a:spcAft>
              <a:buClr>
                <a:srgbClr val="03C7BE"/>
              </a:buClr>
            </a:pPr>
            <a:r>
              <a:rPr lang="es-MX" sz="1400" spc="-40" dirty="0">
                <a:solidFill>
                  <a:srgbClr val="01514A"/>
                </a:solidFill>
                <a:effectLst/>
                <a:ea typeface="Times New Roman" panose="02020603050405020304" pitchFamily="18" charset="0"/>
                <a:cs typeface="Times New Roman" panose="02020603050405020304" pitchFamily="18" charset="0"/>
              </a:rPr>
              <a:t>ROI.</a:t>
            </a:r>
          </a:p>
          <a:p>
            <a:pPr>
              <a:lnSpc>
                <a:spcPct val="115000"/>
              </a:lnSpc>
              <a:spcAft>
                <a:spcPts val="1000"/>
              </a:spcAft>
              <a:buClr>
                <a:srgbClr val="03C7BE"/>
              </a:buClr>
            </a:pPr>
            <a:r>
              <a:rPr lang="es-MX" sz="1400" spc="-40" dirty="0">
                <a:solidFill>
                  <a:srgbClr val="01514A"/>
                </a:solidFill>
                <a:effectLst/>
                <a:ea typeface="Times New Roman" panose="02020603050405020304" pitchFamily="18" charset="0"/>
                <a:cs typeface="Times New Roman" panose="02020603050405020304" pitchFamily="18" charset="0"/>
              </a:rPr>
              <a:t>Conversiones.</a:t>
            </a:r>
          </a:p>
          <a:p>
            <a:pPr>
              <a:lnSpc>
                <a:spcPct val="115000"/>
              </a:lnSpc>
              <a:spcAft>
                <a:spcPts val="1000"/>
              </a:spcAft>
              <a:buClr>
                <a:srgbClr val="03C7BE"/>
              </a:buClr>
            </a:pPr>
            <a:r>
              <a:rPr lang="es-MX" sz="1400" spc="-40" dirty="0">
                <a:solidFill>
                  <a:srgbClr val="01514A"/>
                </a:solidFill>
                <a:effectLst/>
                <a:ea typeface="Times New Roman" panose="02020603050405020304" pitchFamily="18" charset="0"/>
                <a:cs typeface="Times New Roman" panose="02020603050405020304" pitchFamily="18" charset="0"/>
              </a:rPr>
              <a:t>Búsquedas orgánicas.</a:t>
            </a:r>
          </a:p>
          <a:p>
            <a:pPr>
              <a:lnSpc>
                <a:spcPct val="115000"/>
              </a:lnSpc>
              <a:spcAft>
                <a:spcPts val="1000"/>
              </a:spcAft>
              <a:buClr>
                <a:srgbClr val="03C7BE"/>
              </a:buClr>
            </a:pPr>
            <a:r>
              <a:rPr lang="es-MX" sz="1400" spc="-40" dirty="0">
                <a:solidFill>
                  <a:srgbClr val="01514A"/>
                </a:solidFill>
                <a:effectLst/>
                <a:ea typeface="Times New Roman" panose="02020603050405020304" pitchFamily="18" charset="0"/>
                <a:cs typeface="Times New Roman" panose="02020603050405020304" pitchFamily="18" charset="0"/>
              </a:rPr>
              <a:t>Alcance de los medios sociales.</a:t>
            </a:r>
          </a:p>
          <a:p>
            <a:pPr>
              <a:lnSpc>
                <a:spcPct val="115000"/>
              </a:lnSpc>
              <a:spcAft>
                <a:spcPts val="1000"/>
              </a:spcAft>
              <a:buClr>
                <a:srgbClr val="03C7BE"/>
              </a:buClr>
            </a:pPr>
            <a:r>
              <a:rPr lang="es-MX" sz="1400" spc="-40" dirty="0">
                <a:solidFill>
                  <a:srgbClr val="01514A"/>
                </a:solidFill>
                <a:effectLst/>
                <a:ea typeface="Times New Roman" panose="02020603050405020304" pitchFamily="18" charset="0"/>
                <a:cs typeface="Times New Roman" panose="02020603050405020304" pitchFamily="18" charset="0"/>
              </a:rPr>
              <a:t>Aplicaciones móviles.</a:t>
            </a:r>
          </a:p>
        </p:txBody>
      </p:sp>
      <p:pic>
        <p:nvPicPr>
          <p:cNvPr id="10" name="Gráfico 9">
            <a:extLst>
              <a:ext uri="{FF2B5EF4-FFF2-40B4-BE49-F238E27FC236}">
                <a16:creationId xmlns:a16="http://schemas.microsoft.com/office/drawing/2014/main" id="{33C86962-8B1D-0B02-8AB6-36462AFA745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8091" y="2891260"/>
            <a:ext cx="295135" cy="295135"/>
          </a:xfrm>
          <a:prstGeom prst="rect">
            <a:avLst/>
          </a:prstGeom>
        </p:spPr>
      </p:pic>
      <p:pic>
        <p:nvPicPr>
          <p:cNvPr id="11" name="Gráfico 10">
            <a:extLst>
              <a:ext uri="{FF2B5EF4-FFF2-40B4-BE49-F238E27FC236}">
                <a16:creationId xmlns:a16="http://schemas.microsoft.com/office/drawing/2014/main" id="{1FDCFF27-D6F6-720F-AFA0-EE72875F508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8091" y="3264014"/>
            <a:ext cx="295135" cy="295135"/>
          </a:xfrm>
          <a:prstGeom prst="rect">
            <a:avLst/>
          </a:prstGeom>
        </p:spPr>
      </p:pic>
      <p:pic>
        <p:nvPicPr>
          <p:cNvPr id="12" name="Gráfico 11">
            <a:extLst>
              <a:ext uri="{FF2B5EF4-FFF2-40B4-BE49-F238E27FC236}">
                <a16:creationId xmlns:a16="http://schemas.microsoft.com/office/drawing/2014/main" id="{C59A7599-1A61-826E-30B6-EE3368ECE4F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8091" y="3645643"/>
            <a:ext cx="295135" cy="295135"/>
          </a:xfrm>
          <a:prstGeom prst="rect">
            <a:avLst/>
          </a:prstGeom>
        </p:spPr>
      </p:pic>
      <p:pic>
        <p:nvPicPr>
          <p:cNvPr id="14" name="Gráfico 13">
            <a:extLst>
              <a:ext uri="{FF2B5EF4-FFF2-40B4-BE49-F238E27FC236}">
                <a16:creationId xmlns:a16="http://schemas.microsoft.com/office/drawing/2014/main" id="{395DFB92-96EC-CA32-4A8A-C5B504C1981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8091" y="4028820"/>
            <a:ext cx="295135" cy="295135"/>
          </a:xfrm>
          <a:prstGeom prst="rect">
            <a:avLst/>
          </a:prstGeom>
        </p:spPr>
      </p:pic>
      <p:pic>
        <p:nvPicPr>
          <p:cNvPr id="15" name="Gráfico 14">
            <a:extLst>
              <a:ext uri="{FF2B5EF4-FFF2-40B4-BE49-F238E27FC236}">
                <a16:creationId xmlns:a16="http://schemas.microsoft.com/office/drawing/2014/main" id="{51C143EA-8AF9-B9E4-AD32-35081A5E705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8091" y="4403288"/>
            <a:ext cx="295135" cy="295135"/>
          </a:xfrm>
          <a:prstGeom prst="rect">
            <a:avLst/>
          </a:prstGeom>
        </p:spPr>
      </p:pic>
      <p:pic>
        <p:nvPicPr>
          <p:cNvPr id="16" name="Gráfico 15">
            <a:extLst>
              <a:ext uri="{FF2B5EF4-FFF2-40B4-BE49-F238E27FC236}">
                <a16:creationId xmlns:a16="http://schemas.microsoft.com/office/drawing/2014/main" id="{949D81A8-34CF-6050-32AA-F3034FF47A1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8091" y="4760340"/>
            <a:ext cx="295135" cy="295135"/>
          </a:xfrm>
          <a:prstGeom prst="rect">
            <a:avLst/>
          </a:prstGeom>
        </p:spPr>
      </p:pic>
      <p:pic>
        <p:nvPicPr>
          <p:cNvPr id="17" name="Gráfico 16">
            <a:extLst>
              <a:ext uri="{FF2B5EF4-FFF2-40B4-BE49-F238E27FC236}">
                <a16:creationId xmlns:a16="http://schemas.microsoft.com/office/drawing/2014/main" id="{631D6F7F-EA59-2107-1D6E-B5369C65E04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8091" y="5143517"/>
            <a:ext cx="295135" cy="295135"/>
          </a:xfrm>
          <a:prstGeom prst="rect">
            <a:avLst/>
          </a:prstGeom>
        </p:spPr>
      </p:pic>
      <p:pic>
        <p:nvPicPr>
          <p:cNvPr id="18" name="Gráfico 17">
            <a:extLst>
              <a:ext uri="{FF2B5EF4-FFF2-40B4-BE49-F238E27FC236}">
                <a16:creationId xmlns:a16="http://schemas.microsoft.com/office/drawing/2014/main" id="{A43C1D18-D987-BBB9-75A8-84B6BA0AE73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78091" y="5500568"/>
            <a:ext cx="295135" cy="295135"/>
          </a:xfrm>
          <a:prstGeom prst="rect">
            <a:avLst/>
          </a:prstGeom>
        </p:spPr>
      </p:pic>
    </p:spTree>
    <p:extLst>
      <p:ext uri="{BB962C8B-B14F-4D97-AF65-F5344CB8AC3E}">
        <p14:creationId xmlns:p14="http://schemas.microsoft.com/office/powerpoint/2010/main" val="3758538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385625" y="2102311"/>
            <a:ext cx="4234366" cy="2444580"/>
          </a:xfrm>
          <a:prstGeom prst="rect">
            <a:avLst/>
          </a:prstGeom>
          <a:noFill/>
        </p:spPr>
        <p:txBody>
          <a:bodyPr wrap="square">
            <a:spAutoFit/>
          </a:bodyPr>
          <a:lstStyle/>
          <a:p>
            <a:pPr>
              <a:lnSpc>
                <a:spcPct val="115000"/>
              </a:lnSpc>
              <a:spcAft>
                <a:spcPts val="1000"/>
              </a:spcAft>
            </a:pPr>
            <a:r>
              <a:rPr lang="es-MX" sz="1400" b="1" spc="-40" dirty="0">
                <a:solidFill>
                  <a:srgbClr val="01514A"/>
                </a:solidFill>
                <a:effectLst/>
                <a:ea typeface="Times New Roman" panose="02020603050405020304" pitchFamily="18" charset="0"/>
                <a:cs typeface="Times New Roman" panose="02020603050405020304" pitchFamily="18" charset="0"/>
              </a:rPr>
              <a:t>Parte 2:</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¿Cuáles indicadores primarios, secundarios y de uso definirías para esta marca como parte de los resultados?</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¿Cuáles KPI para marketing digital se recomienda tomar como métricas y medidas? </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Describe los KPI para cada una de las plataformas tanto de redes sociales como de Google.</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5346" r="24368" b="8882"/>
          <a:stretch/>
        </p:blipFill>
        <p:spPr>
          <a:xfrm>
            <a:off x="1" y="0"/>
            <a:ext cx="3784847" cy="6858000"/>
          </a:xfrm>
          <a:prstGeom prst="rect">
            <a:avLst/>
          </a:prstGeom>
        </p:spPr>
      </p:pic>
      <p:sp>
        <p:nvSpPr>
          <p:cNvPr id="3" name="Rectángulo 2">
            <a:extLst>
              <a:ext uri="{FF2B5EF4-FFF2-40B4-BE49-F238E27FC236}">
                <a16:creationId xmlns:a16="http://schemas.microsoft.com/office/drawing/2014/main" id="{03E5E133-70D4-D8B0-3D2D-E61BDF3CA135}"/>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Práctica</a:t>
            </a:r>
            <a:endParaRPr lang="es-MX" sz="2400" b="1" i="1" dirty="0">
              <a:solidFill>
                <a:schemeClr val="bg1"/>
              </a:solidFill>
              <a:latin typeface="Corbel" panose="020B0503020204020204" pitchFamily="34" charset="0"/>
            </a:endParaRPr>
          </a:p>
        </p:txBody>
      </p:sp>
      <p:sp>
        <p:nvSpPr>
          <p:cNvPr id="6" name="Rectángulo 5">
            <a:extLst>
              <a:ext uri="{FF2B5EF4-FFF2-40B4-BE49-F238E27FC236}">
                <a16:creationId xmlns:a16="http://schemas.microsoft.com/office/drawing/2014/main" id="{FDA79E5E-A4AB-A86B-CDA4-FFBBFEE220C9}"/>
              </a:ext>
            </a:extLst>
          </p:cNvPr>
          <p:cNvSpPr/>
          <p:nvPr/>
        </p:nvSpPr>
        <p:spPr>
          <a:xfrm>
            <a:off x="0" y="248186"/>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41252143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709747" y="1687822"/>
            <a:ext cx="4181741" cy="5160900"/>
          </a:xfrm>
          <a:prstGeom prst="rect">
            <a:avLst/>
          </a:prstGeom>
          <a:noFill/>
        </p:spPr>
        <p:txBody>
          <a:bodyPr wrap="square">
            <a:spAutoFit/>
          </a:bodyPr>
          <a:lstStyle/>
          <a:p>
            <a:pPr>
              <a:lnSpc>
                <a:spcPct val="115000"/>
              </a:lnSpc>
              <a:spcAft>
                <a:spcPts val="1000"/>
              </a:spcAft>
            </a:pPr>
            <a:r>
              <a:rPr lang="es-MX" sz="1400" spc="-40" dirty="0">
                <a:solidFill>
                  <a:srgbClr val="01514A"/>
                </a:solidFill>
                <a:effectLst/>
                <a:ea typeface="Times New Roman" panose="02020603050405020304" pitchFamily="18" charset="0"/>
                <a:cs typeface="Times New Roman" panose="02020603050405020304" pitchFamily="18" charset="0"/>
              </a:rPr>
              <a:t>Realiza una apreciación crítica de tu propio trabajo.         Para ello, responde las siguientes preguntas:</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Después de esta experiencia en la producción y gestión de la página web y redes sociales, ¿sientes que tienes las competencias para realizar esta actividad en las demandas profesionales que podrías tener como experto? Analiza tus fortalezas y debilidades.</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¿En qué manera las destrezas adquiridas te permiten ofrecer tus servicios profesionales con mejor oportunidad de obtener empleo? </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¿Cómo se puede evaluar la calidad en un proyecto de este tipo? ¿Cuál es el nivel de calidad de tu proyecto? ¿Qué puedes hacer para mejorarlo?</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De tus fortalezas del carácter más desarrolladas, ¿cuáles utilizaste para este proyecto?, ¿qué fortalezas tienes menos desarrolladas y te habrían servido en este proyecto?, ¿qué puedes hacer para reforzarlas?</a:t>
            </a:r>
          </a:p>
          <a:p>
            <a:endParaRPr lang="es-MX" sz="1400" dirty="0">
              <a:solidFill>
                <a:srgbClr val="01514A"/>
              </a:solidFill>
              <a:latin typeface="Corbel" panose="020B0503020204020204" pitchFamily="34" charset="0"/>
            </a:endParaRP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9501" t="15395" r="17266"/>
          <a:stretch/>
        </p:blipFill>
        <p:spPr>
          <a:xfrm>
            <a:off x="5184775" y="0"/>
            <a:ext cx="3959225" cy="6860901"/>
          </a:xfrm>
          <a:prstGeom prst="rect">
            <a:avLst/>
          </a:prstGeom>
        </p:spPr>
      </p:pic>
      <p:sp>
        <p:nvSpPr>
          <p:cNvPr id="5" name="CuadroTexto 4">
            <a:extLst>
              <a:ext uri="{FF2B5EF4-FFF2-40B4-BE49-F238E27FC236}">
                <a16:creationId xmlns:a16="http://schemas.microsoft.com/office/drawing/2014/main" id="{76D2EA7D-3540-53B9-C690-8A20306DD0F8}"/>
              </a:ext>
            </a:extLst>
          </p:cNvPr>
          <p:cNvSpPr txBox="1"/>
          <p:nvPr/>
        </p:nvSpPr>
        <p:spPr>
          <a:xfrm>
            <a:off x="709746" y="1226157"/>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Reflexiona</a:t>
            </a:r>
            <a:endParaRPr lang="es-MX" sz="3600" dirty="0">
              <a:solidFill>
                <a:srgbClr val="00524C"/>
              </a:solidFill>
              <a:latin typeface="Corbel" panose="020B0503020204020204" pitchFamily="34" charset="0"/>
            </a:endParaRPr>
          </a:p>
        </p:txBody>
      </p:sp>
      <p:sp>
        <p:nvSpPr>
          <p:cNvPr id="3" name="Rectángulo 2">
            <a:extLst>
              <a:ext uri="{FF2B5EF4-FFF2-40B4-BE49-F238E27FC236}">
                <a16:creationId xmlns:a16="http://schemas.microsoft.com/office/drawing/2014/main" id="{22E3C2B2-78EF-E0C9-DF18-822FED09E5EC}"/>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Práctica</a:t>
            </a:r>
            <a:endParaRPr lang="es-MX" sz="2400" b="1" i="1" dirty="0">
              <a:solidFill>
                <a:srgbClr val="03C7BE"/>
              </a:solidFill>
              <a:latin typeface="Corbel" panose="020B0503020204020204" pitchFamily="34" charset="0"/>
            </a:endParaRPr>
          </a:p>
        </p:txBody>
      </p:sp>
      <p:sp>
        <p:nvSpPr>
          <p:cNvPr id="6" name="Rectángulo 5">
            <a:extLst>
              <a:ext uri="{FF2B5EF4-FFF2-40B4-BE49-F238E27FC236}">
                <a16:creationId xmlns:a16="http://schemas.microsoft.com/office/drawing/2014/main" id="{57835634-7123-84BB-5AA8-70894726D2FB}"/>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3880493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0B68545-14BC-822C-C280-C61659A30C2A}"/>
              </a:ext>
            </a:extLst>
          </p:cNvPr>
          <p:cNvPicPr>
            <a:picLocks noChangeAspect="1"/>
          </p:cNvPicPr>
          <p:nvPr/>
        </p:nvPicPr>
        <p:blipFill rotWithShape="1">
          <a:blip r:embed="rId2"/>
          <a:srcRect l="19848" r="43430"/>
          <a:stretch/>
        </p:blipFill>
        <p:spPr>
          <a:xfrm>
            <a:off x="5184775" y="0"/>
            <a:ext cx="3957551" cy="6858000"/>
          </a:xfrm>
          <a:prstGeom prst="rect">
            <a:avLst/>
          </a:prstGeom>
        </p:spPr>
      </p:pic>
      <p:sp>
        <p:nvSpPr>
          <p:cNvPr id="3" name="CuadroTexto 2">
            <a:extLst>
              <a:ext uri="{FF2B5EF4-FFF2-40B4-BE49-F238E27FC236}">
                <a16:creationId xmlns:a16="http://schemas.microsoft.com/office/drawing/2014/main" id="{6A69173D-65B6-CDF6-A1E6-BBFA7173D1B1}"/>
              </a:ext>
            </a:extLst>
          </p:cNvPr>
          <p:cNvSpPr txBox="1"/>
          <p:nvPr/>
        </p:nvSpPr>
        <p:spPr>
          <a:xfrm>
            <a:off x="709748" y="1618595"/>
            <a:ext cx="3474978" cy="3539430"/>
          </a:xfrm>
          <a:prstGeom prst="rect">
            <a:avLst/>
          </a:prstGeom>
          <a:noFill/>
        </p:spPr>
        <p:txBody>
          <a:bodyPr wrap="square">
            <a:spAutoFit/>
          </a:bodyPr>
          <a:lstStyle/>
          <a:p>
            <a:r>
              <a:rPr lang="es-MX" sz="1400" dirty="0">
                <a:solidFill>
                  <a:srgbClr val="01514A"/>
                </a:solidFill>
              </a:rPr>
              <a:t>Felicidades, has concluido el Certificado de Marketing Digital. A partir de este momento tienes los conocimientos para crear una marca desde cero y una estrategia de marketing online, sabes diseñar una página web que atrae a los usuarios y los convierte en clientes, y sabes cómo gestionar, planificar y crear contenido para las redes sociales de tu empresa.</a:t>
            </a:r>
          </a:p>
          <a:p>
            <a:endParaRPr lang="es-MX" sz="1400" dirty="0">
              <a:solidFill>
                <a:srgbClr val="01514A"/>
              </a:solidFill>
            </a:endParaRPr>
          </a:p>
          <a:p>
            <a:r>
              <a:rPr lang="es-MX" sz="1400" dirty="0">
                <a:solidFill>
                  <a:srgbClr val="01514A"/>
                </a:solidFill>
              </a:rPr>
              <a:t>Recuerda lo importante que es humanizar tu marca, busca solucionar problemas a tus usuarios, crear comunidad para fidelizar a tus clientes y no dejes de actualizarte, ya que los algoritmos cambian constantemente, pero las estrategias permanecen.</a:t>
            </a:r>
            <a:endParaRPr lang="es-ES_tradnl" sz="1400" dirty="0">
              <a:solidFill>
                <a:srgbClr val="01514A"/>
              </a:solidFill>
            </a:endParaRPr>
          </a:p>
        </p:txBody>
      </p:sp>
    </p:spTree>
    <p:extLst>
      <p:ext uri="{BB962C8B-B14F-4D97-AF65-F5344CB8AC3E}">
        <p14:creationId xmlns:p14="http://schemas.microsoft.com/office/powerpoint/2010/main" val="404351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1015663"/>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29</a:t>
            </a:r>
            <a:endParaRPr lang="es-MX" sz="2000" dirty="0">
              <a:solidFill>
                <a:srgbClr val="03C7BE"/>
              </a:solidFill>
              <a:latin typeface="+mj-lt"/>
            </a:endParaRPr>
          </a:p>
          <a:p>
            <a:pPr algn="ctr"/>
            <a:r>
              <a:rPr lang="es-MX" sz="2000" dirty="0">
                <a:solidFill>
                  <a:srgbClr val="03C7BE"/>
                </a:solidFill>
                <a:latin typeface="+mj-lt"/>
              </a:rPr>
              <a:t>Creando perfiles en redes sociales y campañas en la red</a:t>
            </a:r>
          </a:p>
        </p:txBody>
      </p:sp>
      <p:sp>
        <p:nvSpPr>
          <p:cNvPr id="2" name="CuadroTexto 1">
            <a:extLst>
              <a:ext uri="{FF2B5EF4-FFF2-40B4-BE49-F238E27FC236}">
                <a16:creationId xmlns:a16="http://schemas.microsoft.com/office/drawing/2014/main" id="{FF580ED6-BFAB-9A4F-ADCA-5B13D2743C53}"/>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3 </a:t>
            </a:r>
            <a:r>
              <a:rPr lang="es-MX" sz="2000" dirty="0">
                <a:solidFill>
                  <a:schemeClr val="bg1"/>
                </a:solidFill>
                <a:latin typeface="Corbel" panose="020B0503020204020204" pitchFamily="34" charset="0"/>
              </a:rPr>
              <a:t>/ Semana 12</a:t>
            </a:r>
          </a:p>
        </p:txBody>
      </p:sp>
    </p:spTree>
    <p:extLst>
      <p:ext uri="{BB962C8B-B14F-4D97-AF65-F5344CB8AC3E}">
        <p14:creationId xmlns:p14="http://schemas.microsoft.com/office/powerpoint/2010/main" val="1706365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8">
            <a:extLst>
              <a:ext uri="{FF2B5EF4-FFF2-40B4-BE49-F238E27FC236}">
                <a16:creationId xmlns:a16="http://schemas.microsoft.com/office/drawing/2014/main" id="{B9BF964E-23EF-E933-2D3F-8D66D432B0E6}"/>
              </a:ext>
            </a:extLst>
          </p:cNvPr>
          <p:cNvSpPr txBox="1"/>
          <p:nvPr/>
        </p:nvSpPr>
        <p:spPr>
          <a:xfrm>
            <a:off x="795130" y="4842779"/>
            <a:ext cx="4041913" cy="156966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defTabSz="914400">
              <a:buFont typeface="Arial" panose="020B0604020202020204" pitchFamily="34" charset="0"/>
              <a:buChar char="•"/>
            </a:pPr>
            <a:r>
              <a:rPr lang="es-MX" sz="1600" b="1" dirty="0">
                <a:solidFill>
                  <a:schemeClr val="bg1"/>
                </a:solidFill>
              </a:rPr>
              <a:t>Mi Justo Medio con Fortalezas: </a:t>
            </a:r>
            <a:r>
              <a:rPr lang="es-MX" sz="1600" b="1" dirty="0">
                <a:solidFill>
                  <a:schemeClr val="bg1"/>
                </a:solidFill>
                <a:hlinkClick r:id="rId2">
                  <a:extLst>
                    <a:ext uri="{A12FA001-AC4F-418D-AE19-62706E023703}">
                      <ahyp:hlinkClr xmlns:ahyp="http://schemas.microsoft.com/office/drawing/2018/hyperlinkcolor" val="tx"/>
                    </a:ext>
                  </a:extLst>
                </a:hlinkClick>
              </a:rPr>
              <a:t>https://youtu.be/nwrgEm97He4</a:t>
            </a:r>
            <a:endParaRPr lang="es-MX" sz="1600" b="1" dirty="0">
              <a:solidFill>
                <a:schemeClr val="bg1"/>
              </a:solidFill>
            </a:endParaRPr>
          </a:p>
          <a:p>
            <a:pPr marL="285750" indent="-285750" defTabSz="914400">
              <a:buFont typeface="Arial" panose="020B0604020202020204" pitchFamily="34" charset="0"/>
              <a:buChar char="•"/>
            </a:pPr>
            <a:endParaRPr lang="es-MX" sz="1600" b="1" dirty="0">
              <a:solidFill>
                <a:schemeClr val="bg1"/>
              </a:solidFill>
            </a:endParaRPr>
          </a:p>
          <a:p>
            <a:pPr marL="285750" indent="-285750" defTabSz="914400">
              <a:buFont typeface="Arial" panose="020B0604020202020204" pitchFamily="34" charset="0"/>
              <a:buChar char="•"/>
            </a:pPr>
            <a:endParaRPr lang="es-MX" sz="1600" b="1" dirty="0">
              <a:solidFill>
                <a:schemeClr val="bg1"/>
              </a:solidFill>
            </a:endParaRPr>
          </a:p>
          <a:p>
            <a:pPr defTabSz="914400"/>
            <a:endParaRPr lang="es-MX" sz="1600" b="1" dirty="0">
              <a:solidFill>
                <a:schemeClr val="bg1"/>
              </a:solidFill>
            </a:endParaRPr>
          </a:p>
          <a:p>
            <a:pPr defTabSz="914400"/>
            <a:r>
              <a:rPr lang="es-MX" sz="1600" b="1" dirty="0">
                <a:solidFill>
                  <a:schemeClr val="bg1"/>
                </a:solidFill>
              </a:rPr>
              <a:t> </a:t>
            </a:r>
            <a:endParaRPr lang="es-MX" sz="1600" b="1" kern="0" dirty="0">
              <a:solidFill>
                <a:schemeClr val="bg1"/>
              </a:solidFill>
              <a:ea typeface="Times New Roman" panose="02020603050405020304" pitchFamily="18" charset="0"/>
              <a:cs typeface="Times New Roman" panose="02020603050405020304" pitchFamily="18" charset="0"/>
            </a:endParaRPr>
          </a:p>
        </p:txBody>
      </p:sp>
      <p:pic>
        <p:nvPicPr>
          <p:cNvPr id="4" name="Imagen 3">
            <a:hlinkClick r:id="rId2"/>
            <a:extLst>
              <a:ext uri="{FF2B5EF4-FFF2-40B4-BE49-F238E27FC236}">
                <a16:creationId xmlns:a16="http://schemas.microsoft.com/office/drawing/2014/main" id="{A87D3733-3C9B-2CAB-F567-63908501E8C0}"/>
              </a:ext>
            </a:extLst>
          </p:cNvPr>
          <p:cNvPicPr>
            <a:picLocks noChangeAspect="1"/>
          </p:cNvPicPr>
          <p:nvPr/>
        </p:nvPicPr>
        <p:blipFill>
          <a:blip r:embed="rId3"/>
          <a:srcRect/>
          <a:stretch/>
        </p:blipFill>
        <p:spPr>
          <a:xfrm>
            <a:off x="5435055" y="4770179"/>
            <a:ext cx="749102" cy="749102"/>
          </a:xfrm>
          <a:prstGeom prst="rect">
            <a:avLst/>
          </a:prstGeom>
        </p:spPr>
      </p:pic>
    </p:spTree>
    <p:extLst>
      <p:ext uri="{BB962C8B-B14F-4D97-AF65-F5344CB8AC3E}">
        <p14:creationId xmlns:p14="http://schemas.microsoft.com/office/powerpoint/2010/main" val="1759728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1364836"/>
            <a:ext cx="3474978" cy="3970318"/>
          </a:xfrm>
          <a:prstGeom prst="rect">
            <a:avLst/>
          </a:prstGeom>
          <a:noFill/>
        </p:spPr>
        <p:txBody>
          <a:bodyPr wrap="square">
            <a:spAutoFit/>
          </a:bodyPr>
          <a:lstStyle/>
          <a:p>
            <a:r>
              <a:rPr lang="es-MX" sz="1400" dirty="0">
                <a:solidFill>
                  <a:srgbClr val="01514A"/>
                </a:solidFill>
                <a:cs typeface="Times New Roman" panose="02020603050405020304" pitchFamily="18" charset="0"/>
              </a:rPr>
              <a:t>Las redes sociales no se detienen y para tener presencia se necesita crear un perfil donde los usuarios puedan encontrarnos e interactuar. Como empresa, es necesario tomar en serio los perfiles, por eso es importante contar con una estrategia que determine los objetivos y las personas que se desea alcanzar.</a:t>
            </a:r>
          </a:p>
          <a:p>
            <a:endParaRPr lang="es-MX" sz="1400" dirty="0">
              <a:solidFill>
                <a:srgbClr val="01514A"/>
              </a:solidFill>
              <a:cs typeface="Times New Roman" panose="02020603050405020304" pitchFamily="18" charset="0"/>
            </a:endParaRPr>
          </a:p>
          <a:p>
            <a:r>
              <a:rPr lang="es-MX" sz="1400" dirty="0">
                <a:solidFill>
                  <a:srgbClr val="01514A"/>
                </a:solidFill>
                <a:effectLst/>
                <a:ea typeface="Calibri" panose="020F0502020204030204" pitchFamily="34" charset="0"/>
                <a:cs typeface="Times New Roman" panose="02020603050405020304" pitchFamily="18" charset="0"/>
              </a:rPr>
              <a:t>Seguirás trabajando con el proyecto de la inmobiliaria/restaurante. Ten a la mano el </a:t>
            </a:r>
            <a:r>
              <a:rPr lang="es-MX" sz="1400" spc="-30" dirty="0">
                <a:solidFill>
                  <a:srgbClr val="01514A"/>
                </a:solidFill>
                <a:effectLst/>
                <a:ea typeface="Calibri" panose="020F0502020204030204" pitchFamily="34" charset="0"/>
                <a:cs typeface="Times New Roman" panose="02020603050405020304" pitchFamily="18" charset="0"/>
              </a:rPr>
              <a:t>primer caso con el </a:t>
            </a:r>
            <a:r>
              <a:rPr lang="es-MX" sz="1400" spc="-30" dirty="0" err="1">
                <a:solidFill>
                  <a:srgbClr val="01514A"/>
                </a:solidFill>
                <a:effectLst/>
                <a:ea typeface="Calibri" panose="020F0502020204030204" pitchFamily="34" charset="0"/>
                <a:cs typeface="Times New Roman" panose="02020603050405020304" pitchFamily="18" charset="0"/>
              </a:rPr>
              <a:t>brief</a:t>
            </a:r>
            <a:r>
              <a:rPr lang="es-MX" sz="1400" spc="-30" dirty="0">
                <a:solidFill>
                  <a:srgbClr val="01514A"/>
                </a:solidFill>
                <a:effectLst/>
                <a:ea typeface="Calibri" panose="020F0502020204030204" pitchFamily="34" charset="0"/>
                <a:cs typeface="Times New Roman" panose="02020603050405020304" pitchFamily="18" charset="0"/>
              </a:rPr>
              <a:t> y la retroalimentación </a:t>
            </a:r>
            <a:r>
              <a:rPr lang="es-MX" sz="1400" dirty="0">
                <a:solidFill>
                  <a:srgbClr val="01514A"/>
                </a:solidFill>
                <a:effectLst/>
                <a:ea typeface="Calibri" panose="020F0502020204030204" pitchFamily="34" charset="0"/>
                <a:cs typeface="Times New Roman" panose="02020603050405020304" pitchFamily="18" charset="0"/>
              </a:rPr>
              <a:t>brindada por tu facilitador.</a:t>
            </a:r>
          </a:p>
          <a:p>
            <a:endParaRPr lang="es-MX" sz="1400" dirty="0">
              <a:solidFill>
                <a:srgbClr val="01514A"/>
              </a:solidFill>
              <a:cs typeface="Times New Roman" panose="02020603050405020304" pitchFamily="18" charset="0"/>
            </a:endParaRPr>
          </a:p>
          <a:p>
            <a:r>
              <a:rPr lang="es-MX" sz="1400" dirty="0">
                <a:solidFill>
                  <a:srgbClr val="01514A"/>
                </a:solidFill>
                <a:cs typeface="Times New Roman" panose="02020603050405020304" pitchFamily="18" charset="0"/>
              </a:rPr>
              <a:t>Antes de iniciar, se mencionarán algunos conceptos y procesos importantes durante la creación de perfiles en redes sociales y campañas en la red.</a:t>
            </a:r>
            <a:endParaRPr lang="es-MX" sz="1400" spc="-30" dirty="0">
              <a:solidFill>
                <a:srgbClr val="01514A"/>
              </a:solidFill>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2"/>
          <a:srcRect l="38925" r="26651"/>
          <a:stretch/>
        </p:blipFill>
        <p:spPr>
          <a:xfrm>
            <a:off x="5184775" y="-2901"/>
            <a:ext cx="3957551" cy="6858000"/>
          </a:xfrm>
          <a:prstGeom prst="rect">
            <a:avLst/>
          </a:prstGeom>
        </p:spPr>
      </p:pic>
    </p:spTree>
    <p:extLst>
      <p:ext uri="{BB962C8B-B14F-4D97-AF65-F5344CB8AC3E}">
        <p14:creationId xmlns:p14="http://schemas.microsoft.com/office/powerpoint/2010/main" val="2094374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656247" y="2654690"/>
            <a:ext cx="3691460" cy="1820755"/>
          </a:xfrm>
          <a:prstGeom prst="rect">
            <a:avLst/>
          </a:prstGeom>
          <a:noFill/>
        </p:spPr>
        <p:txBody>
          <a:bodyPr wrap="square">
            <a:spAutoFit/>
          </a:bodyPr>
          <a:lstStyle/>
          <a:p>
            <a:pPr>
              <a:lnSpc>
                <a:spcPct val="115000"/>
              </a:lnSpc>
              <a:spcAft>
                <a:spcPts val="1000"/>
              </a:spcAft>
            </a:pPr>
            <a:r>
              <a:rPr lang="es-MX" sz="1400" spc="-40" dirty="0">
                <a:solidFill>
                  <a:srgbClr val="01514A"/>
                </a:solidFill>
                <a:effectLst/>
                <a:ea typeface="Times New Roman" panose="02020603050405020304" pitchFamily="18" charset="0"/>
                <a:cs typeface="Times New Roman" panose="02020603050405020304" pitchFamily="18" charset="0"/>
              </a:rPr>
              <a:t>En el caso de la red social de YouTube, lo primero que debes hacer es personalizar y  optimizar el canal con lo siguiente: imagen de perfil, imagen de banner y marca de agua.</a:t>
            </a:r>
            <a:endParaRPr lang="es-MX" sz="1400" spc="-40" dirty="0">
              <a:solidFill>
                <a:srgbClr val="01514A"/>
              </a:solidFill>
              <a:ea typeface="Times New Roman" panose="02020603050405020304" pitchFamily="18" charset="0"/>
              <a:cs typeface="Times New Roman" panose="02020603050405020304" pitchFamily="18" charset="0"/>
            </a:endParaRPr>
          </a:p>
          <a:p>
            <a:pPr>
              <a:lnSpc>
                <a:spcPct val="115000"/>
              </a:lnSpc>
              <a:spcAft>
                <a:spcPts val="1000"/>
              </a:spcAft>
            </a:pPr>
            <a:r>
              <a:rPr lang="es-MX" sz="1400" spc="-40" dirty="0">
                <a:solidFill>
                  <a:srgbClr val="01514A"/>
                </a:solidFill>
                <a:ea typeface="Times New Roman" panose="02020603050405020304" pitchFamily="18" charset="0"/>
                <a:cs typeface="Times New Roman" panose="02020603050405020304" pitchFamily="18" charset="0"/>
              </a:rPr>
              <a:t>C</a:t>
            </a:r>
            <a:r>
              <a:rPr lang="es-MX" sz="1400" spc="-40" dirty="0">
                <a:solidFill>
                  <a:srgbClr val="01514A"/>
                </a:solidFill>
                <a:effectLst/>
                <a:ea typeface="Times New Roman" panose="02020603050405020304" pitchFamily="18" charset="0"/>
                <a:cs typeface="Times New Roman" panose="02020603050405020304" pitchFamily="18" charset="0"/>
              </a:rPr>
              <a:t>onsidera que :</a:t>
            </a:r>
          </a:p>
          <a:p>
            <a:pPr>
              <a:lnSpc>
                <a:spcPct val="115000"/>
              </a:lnSpc>
              <a:spcAft>
                <a:spcPts val="1000"/>
              </a:spcAft>
            </a:pPr>
            <a:endParaRPr lang="es-MX" sz="1400" spc="-40" dirty="0">
              <a:solidFill>
                <a:srgbClr val="01514A"/>
              </a:solidFill>
              <a:ea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35632" r="27674"/>
          <a:stretch/>
        </p:blipFill>
        <p:spPr>
          <a:xfrm>
            <a:off x="1" y="0"/>
            <a:ext cx="3784847" cy="6858000"/>
          </a:xfrm>
          <a:prstGeom prst="rect">
            <a:avLst/>
          </a:prstGeom>
        </p:spPr>
      </p:pic>
      <p:sp>
        <p:nvSpPr>
          <p:cNvPr id="13" name="CuadroTexto 12">
            <a:extLst>
              <a:ext uri="{FF2B5EF4-FFF2-40B4-BE49-F238E27FC236}">
                <a16:creationId xmlns:a16="http://schemas.microsoft.com/office/drawing/2014/main" id="{7CF9EA67-AEC6-6C20-728C-ABD062665D21}"/>
              </a:ext>
            </a:extLst>
          </p:cNvPr>
          <p:cNvSpPr txBox="1"/>
          <p:nvPr/>
        </p:nvSpPr>
        <p:spPr>
          <a:xfrm>
            <a:off x="4658586" y="2158097"/>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YouTube</a:t>
            </a:r>
            <a:endParaRPr lang="es-MX" sz="3600" dirty="0">
              <a:solidFill>
                <a:srgbClr val="00524C"/>
              </a:solidFill>
              <a:latin typeface="Corbel" panose="020B0503020204020204" pitchFamily="34" charset="0"/>
            </a:endParaRPr>
          </a:p>
        </p:txBody>
      </p:sp>
      <p:sp>
        <p:nvSpPr>
          <p:cNvPr id="14" name="CuadroTexto 13">
            <a:extLst>
              <a:ext uri="{FF2B5EF4-FFF2-40B4-BE49-F238E27FC236}">
                <a16:creationId xmlns:a16="http://schemas.microsoft.com/office/drawing/2014/main" id="{F82293FE-89F4-9B34-4EF2-1D0BDAC23317}"/>
              </a:ext>
            </a:extLst>
          </p:cNvPr>
          <p:cNvSpPr txBox="1"/>
          <p:nvPr/>
        </p:nvSpPr>
        <p:spPr>
          <a:xfrm>
            <a:off x="4658586" y="549887"/>
            <a:ext cx="3961405" cy="1200329"/>
          </a:xfrm>
          <a:prstGeom prst="rect">
            <a:avLst/>
          </a:prstGeom>
          <a:noFill/>
        </p:spPr>
        <p:txBody>
          <a:bodyPr wrap="square" rtlCol="0">
            <a:spAutoFit/>
          </a:bodyPr>
          <a:lstStyle/>
          <a:p>
            <a:r>
              <a:rPr lang="es-MX" sz="2400" dirty="0">
                <a:solidFill>
                  <a:srgbClr val="00524C"/>
                </a:solidFill>
                <a:latin typeface="Corbel" panose="020B0503020204020204" pitchFamily="34" charset="0"/>
              </a:rPr>
              <a:t>Casos prácticos: Creando perfiles en redes sociales y campañas en la red</a:t>
            </a:r>
            <a:endParaRPr lang="es-MX" sz="3600" dirty="0">
              <a:solidFill>
                <a:srgbClr val="00524C"/>
              </a:solidFill>
              <a:latin typeface="Corbel" panose="020B0503020204020204" pitchFamily="34" charset="0"/>
            </a:endParaRPr>
          </a:p>
        </p:txBody>
      </p:sp>
      <p:sp>
        <p:nvSpPr>
          <p:cNvPr id="3" name="Rectángulo 2">
            <a:extLst>
              <a:ext uri="{FF2B5EF4-FFF2-40B4-BE49-F238E27FC236}">
                <a16:creationId xmlns:a16="http://schemas.microsoft.com/office/drawing/2014/main" id="{B9BD92EC-6002-B08B-2CCC-30A1377FF5C8}"/>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Práctica</a:t>
            </a:r>
            <a:endParaRPr lang="es-MX" sz="2400" b="1" i="1" dirty="0">
              <a:solidFill>
                <a:schemeClr val="bg1"/>
              </a:solidFill>
              <a:latin typeface="Corbel" panose="020B0503020204020204" pitchFamily="34" charset="0"/>
            </a:endParaRPr>
          </a:p>
        </p:txBody>
      </p:sp>
      <p:sp>
        <p:nvSpPr>
          <p:cNvPr id="6" name="Rectángulo 5">
            <a:extLst>
              <a:ext uri="{FF2B5EF4-FFF2-40B4-BE49-F238E27FC236}">
                <a16:creationId xmlns:a16="http://schemas.microsoft.com/office/drawing/2014/main" id="{F0D98E80-7B98-A7C0-80E8-C6776982865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pic>
        <p:nvPicPr>
          <p:cNvPr id="9" name="Gráfico 8">
            <a:extLst>
              <a:ext uri="{FF2B5EF4-FFF2-40B4-BE49-F238E27FC236}">
                <a16:creationId xmlns:a16="http://schemas.microsoft.com/office/drawing/2014/main" id="{EC2D03B6-C927-6F3E-ACEA-F96FEE884F5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41975" y="4181047"/>
            <a:ext cx="201600" cy="234775"/>
          </a:xfrm>
          <a:prstGeom prst="rect">
            <a:avLst/>
          </a:prstGeom>
        </p:spPr>
      </p:pic>
      <p:sp>
        <p:nvSpPr>
          <p:cNvPr id="12" name="CuadroTexto 11">
            <a:extLst>
              <a:ext uri="{FF2B5EF4-FFF2-40B4-BE49-F238E27FC236}">
                <a16:creationId xmlns:a16="http://schemas.microsoft.com/office/drawing/2014/main" id="{F1894AA9-DCC7-5C44-FD56-6D5507DE897A}"/>
              </a:ext>
            </a:extLst>
          </p:cNvPr>
          <p:cNvSpPr txBox="1"/>
          <p:nvPr/>
        </p:nvSpPr>
        <p:spPr>
          <a:xfrm>
            <a:off x="4945394" y="4133911"/>
            <a:ext cx="3961404" cy="2068515"/>
          </a:xfrm>
          <a:prstGeom prst="rect">
            <a:avLst/>
          </a:prstGeom>
          <a:noFill/>
        </p:spPr>
        <p:txBody>
          <a:bodyPr wrap="square">
            <a:spAutoFit/>
          </a:bodyPr>
          <a:lstStyle/>
          <a:p>
            <a:pPr>
              <a:lnSpc>
                <a:spcPct val="115000"/>
              </a:lnSpc>
              <a:spcAft>
                <a:spcPts val="1000"/>
              </a:spcAft>
              <a:buClr>
                <a:srgbClr val="03C7BE"/>
              </a:buClr>
            </a:pPr>
            <a:r>
              <a:rPr lang="es-MX" sz="1400" spc="-40" dirty="0">
                <a:solidFill>
                  <a:srgbClr val="01514A"/>
                </a:solidFill>
                <a:ea typeface="Times New Roman" panose="02020603050405020304" pitchFamily="18" charset="0"/>
                <a:cs typeface="Times New Roman" panose="02020603050405020304" pitchFamily="18" charset="0"/>
              </a:rPr>
              <a:t>E</a:t>
            </a:r>
            <a:r>
              <a:rPr lang="es-MX" sz="1400" spc="-40" dirty="0">
                <a:solidFill>
                  <a:srgbClr val="01514A"/>
                </a:solidFill>
                <a:effectLst/>
                <a:ea typeface="Times New Roman" panose="02020603050405020304" pitchFamily="18" charset="0"/>
                <a:cs typeface="Times New Roman" panose="02020603050405020304" pitchFamily="18" charset="0"/>
              </a:rPr>
              <a:t>l formato de medida de portada actualmente es 2048px X 1152px (máximo 6 MB).</a:t>
            </a:r>
          </a:p>
          <a:p>
            <a:pPr>
              <a:lnSpc>
                <a:spcPct val="115000"/>
              </a:lnSpc>
              <a:spcAft>
                <a:spcPts val="1000"/>
              </a:spcAft>
              <a:buClr>
                <a:srgbClr val="03C7BE"/>
              </a:buClr>
            </a:pPr>
            <a:r>
              <a:rPr lang="es-MX" sz="1400" spc="-40" dirty="0">
                <a:solidFill>
                  <a:srgbClr val="01514A"/>
                </a:solidFill>
                <a:ea typeface="Times New Roman" panose="02020603050405020304" pitchFamily="18" charset="0"/>
                <a:cs typeface="Times New Roman" panose="02020603050405020304" pitchFamily="18" charset="0"/>
              </a:rPr>
              <a:t>L</a:t>
            </a:r>
            <a:r>
              <a:rPr lang="es-MX" sz="1400" spc="-40" dirty="0">
                <a:solidFill>
                  <a:srgbClr val="01514A"/>
                </a:solidFill>
                <a:effectLst/>
                <a:ea typeface="Times New Roman" panose="02020603050405020304" pitchFamily="18" charset="0"/>
                <a:cs typeface="Times New Roman" panose="02020603050405020304" pitchFamily="18" charset="0"/>
              </a:rPr>
              <a:t>a imagen de perfil es de 98px x 98px (máximo 4 MB) en un archivo PNG.</a:t>
            </a:r>
          </a:p>
          <a:p>
            <a:pPr>
              <a:lnSpc>
                <a:spcPct val="115000"/>
              </a:lnSpc>
              <a:spcAft>
                <a:spcPts val="1000"/>
              </a:spcAft>
              <a:buClr>
                <a:srgbClr val="03C7BE"/>
              </a:buClr>
            </a:pPr>
            <a:r>
              <a:rPr lang="es-MX" sz="1400" spc="-40" dirty="0">
                <a:solidFill>
                  <a:srgbClr val="01514A"/>
                </a:solidFill>
                <a:effectLst/>
                <a:ea typeface="Times New Roman" panose="02020603050405020304" pitchFamily="18" charset="0"/>
                <a:cs typeface="Times New Roman" panose="02020603050405020304" pitchFamily="18" charset="0"/>
              </a:rPr>
              <a:t>Si deseas colocar marca de agua en los videos, asegúrate de que la imagen mida 150x150 píxeles. Usa un archivo PNG.</a:t>
            </a:r>
          </a:p>
        </p:txBody>
      </p:sp>
      <p:pic>
        <p:nvPicPr>
          <p:cNvPr id="15" name="Gráfico 14">
            <a:extLst>
              <a:ext uri="{FF2B5EF4-FFF2-40B4-BE49-F238E27FC236}">
                <a16:creationId xmlns:a16="http://schemas.microsoft.com/office/drawing/2014/main" id="{11E71DE1-797F-46CD-0A30-B9F6CFCCEEF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41975" y="4826504"/>
            <a:ext cx="204304" cy="237924"/>
          </a:xfrm>
          <a:prstGeom prst="rect">
            <a:avLst/>
          </a:prstGeom>
        </p:spPr>
      </p:pic>
      <p:pic>
        <p:nvPicPr>
          <p:cNvPr id="16" name="Gráfico 15">
            <a:extLst>
              <a:ext uri="{FF2B5EF4-FFF2-40B4-BE49-F238E27FC236}">
                <a16:creationId xmlns:a16="http://schemas.microsoft.com/office/drawing/2014/main" id="{643F3302-CA1E-B332-2E7C-D4D8FA3661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41975" y="5424898"/>
            <a:ext cx="204304" cy="237924"/>
          </a:xfrm>
          <a:prstGeom prst="rect">
            <a:avLst/>
          </a:prstGeom>
        </p:spPr>
      </p:pic>
    </p:spTree>
    <p:extLst>
      <p:ext uri="{BB962C8B-B14F-4D97-AF65-F5344CB8AC3E}">
        <p14:creationId xmlns:p14="http://schemas.microsoft.com/office/powerpoint/2010/main" val="2215364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709748" y="1893497"/>
            <a:ext cx="3474978" cy="1068754"/>
          </a:xfrm>
          <a:prstGeom prst="rect">
            <a:avLst/>
          </a:prstGeom>
          <a:noFill/>
        </p:spPr>
        <p:txBody>
          <a:bodyPr wrap="square">
            <a:spAutoFit/>
          </a:bodyPr>
          <a:lstStyle/>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En el caso de LinkedIn, aunque no se crearán campañas de publicidad pagada, se deben tomar en cuenta estos puntos para crear un perfil personal para una empresa:</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a:blip r:embed="rId2"/>
          <a:srcRect l="1911" r="1911"/>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9F556C77-4351-A0C4-6E4C-DF26F3B841C0}"/>
              </a:ext>
            </a:extLst>
          </p:cNvPr>
          <p:cNvSpPr txBox="1"/>
          <p:nvPr/>
        </p:nvSpPr>
        <p:spPr>
          <a:xfrm>
            <a:off x="709746" y="1348939"/>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LinkedIn</a:t>
            </a:r>
            <a:endParaRPr lang="es-MX" sz="3600" dirty="0">
              <a:solidFill>
                <a:srgbClr val="00524C"/>
              </a:solidFill>
              <a:latin typeface="Corbel" panose="020B0503020204020204" pitchFamily="34" charset="0"/>
            </a:endParaRPr>
          </a:p>
        </p:txBody>
      </p:sp>
      <p:sp>
        <p:nvSpPr>
          <p:cNvPr id="5" name="Rectángulo 4">
            <a:extLst>
              <a:ext uri="{FF2B5EF4-FFF2-40B4-BE49-F238E27FC236}">
                <a16:creationId xmlns:a16="http://schemas.microsoft.com/office/drawing/2014/main" id="{F2DA15BC-171D-CC24-7D5B-8F09076D9E24}"/>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Práctica</a:t>
            </a:r>
            <a:endParaRPr lang="es-MX" sz="2400" b="1" i="1" dirty="0">
              <a:solidFill>
                <a:srgbClr val="03C7BE"/>
              </a:solidFill>
              <a:latin typeface="Corbel" panose="020B0503020204020204" pitchFamily="34" charset="0"/>
            </a:endParaRPr>
          </a:p>
        </p:txBody>
      </p:sp>
      <p:sp>
        <p:nvSpPr>
          <p:cNvPr id="6" name="Rectángulo 5">
            <a:extLst>
              <a:ext uri="{FF2B5EF4-FFF2-40B4-BE49-F238E27FC236}">
                <a16:creationId xmlns:a16="http://schemas.microsoft.com/office/drawing/2014/main" id="{4301C2F8-EACD-A199-1AEA-F419CCCBE9E2}"/>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pic>
        <p:nvPicPr>
          <p:cNvPr id="8" name="Gráfico 7">
            <a:extLst>
              <a:ext uri="{FF2B5EF4-FFF2-40B4-BE49-F238E27FC236}">
                <a16:creationId xmlns:a16="http://schemas.microsoft.com/office/drawing/2014/main" id="{D4C129B0-BC28-68D4-58CC-F90EF29FC6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4628" y="3293401"/>
            <a:ext cx="201600" cy="234775"/>
          </a:xfrm>
          <a:prstGeom prst="rect">
            <a:avLst/>
          </a:prstGeom>
        </p:spPr>
      </p:pic>
      <p:sp>
        <p:nvSpPr>
          <p:cNvPr id="10" name="CuadroTexto 9">
            <a:extLst>
              <a:ext uri="{FF2B5EF4-FFF2-40B4-BE49-F238E27FC236}">
                <a16:creationId xmlns:a16="http://schemas.microsoft.com/office/drawing/2014/main" id="{4656146C-A2AF-7086-CE4A-F2A7DB8184AE}"/>
              </a:ext>
            </a:extLst>
          </p:cNvPr>
          <p:cNvSpPr txBox="1"/>
          <p:nvPr/>
        </p:nvSpPr>
        <p:spPr>
          <a:xfrm>
            <a:off x="1006228" y="3221167"/>
            <a:ext cx="3140470" cy="2811795"/>
          </a:xfrm>
          <a:prstGeom prst="rect">
            <a:avLst/>
          </a:prstGeom>
          <a:noFill/>
        </p:spPr>
        <p:txBody>
          <a:bodyPr wrap="square">
            <a:spAutoFit/>
          </a:bodyPr>
          <a:lstStyle/>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Usa esta red social solamente como canal de comunicación para que te conozcan las empresas, no compartas o la uses con un contexto social.</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Actualiza tu perfil constantemente, esto hará que sea más sencillo encontrarlo.</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Publica noticias de interés, haz y responde preguntas; en otras palabras, comparte tu conocimiento con otros usuarios e involúcrate con ellos.</a:t>
            </a:r>
          </a:p>
        </p:txBody>
      </p:sp>
      <p:pic>
        <p:nvPicPr>
          <p:cNvPr id="11" name="Gráfico 10">
            <a:extLst>
              <a:ext uri="{FF2B5EF4-FFF2-40B4-BE49-F238E27FC236}">
                <a16:creationId xmlns:a16="http://schemas.microsoft.com/office/drawing/2014/main" id="{9378F5F8-E7DA-8865-B877-18AEE923A9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4628" y="4398720"/>
            <a:ext cx="201600" cy="234775"/>
          </a:xfrm>
          <a:prstGeom prst="rect">
            <a:avLst/>
          </a:prstGeom>
        </p:spPr>
      </p:pic>
      <p:pic>
        <p:nvPicPr>
          <p:cNvPr id="12" name="Gráfico 11">
            <a:extLst>
              <a:ext uri="{FF2B5EF4-FFF2-40B4-BE49-F238E27FC236}">
                <a16:creationId xmlns:a16="http://schemas.microsoft.com/office/drawing/2014/main" id="{7A1181F2-7555-8035-EFE0-5975B32BE9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4628" y="5001621"/>
            <a:ext cx="201600" cy="234775"/>
          </a:xfrm>
          <a:prstGeom prst="rect">
            <a:avLst/>
          </a:prstGeom>
        </p:spPr>
      </p:pic>
    </p:spTree>
    <p:extLst>
      <p:ext uri="{BB962C8B-B14F-4D97-AF65-F5344CB8AC3E}">
        <p14:creationId xmlns:p14="http://schemas.microsoft.com/office/powerpoint/2010/main" val="3753234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629743" y="2100950"/>
            <a:ext cx="3691460" cy="1316514"/>
          </a:xfrm>
          <a:prstGeom prst="rect">
            <a:avLst/>
          </a:prstGeom>
          <a:noFill/>
        </p:spPr>
        <p:txBody>
          <a:bodyPr wrap="square">
            <a:spAutoFit/>
          </a:bodyPr>
          <a:lstStyle/>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En esta continuación del caso podrás poner en práctica tus habilidades creativas y de análisis, dándole seguimiento a la marca de la inmobiliaria/restaurante que elegiste en la etapa anterior.</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50000" r="13208"/>
          <a:stretch/>
        </p:blipFill>
        <p:spPr>
          <a:xfrm>
            <a:off x="1" y="0"/>
            <a:ext cx="3784847" cy="6858000"/>
          </a:xfrm>
          <a:prstGeom prst="rect">
            <a:avLst/>
          </a:prstGeom>
        </p:spPr>
      </p:pic>
      <p:sp>
        <p:nvSpPr>
          <p:cNvPr id="13" name="CuadroTexto 12">
            <a:extLst>
              <a:ext uri="{FF2B5EF4-FFF2-40B4-BE49-F238E27FC236}">
                <a16:creationId xmlns:a16="http://schemas.microsoft.com/office/drawing/2014/main" id="{7CF9EA67-AEC6-6C20-728C-ABD062665D21}"/>
              </a:ext>
            </a:extLst>
          </p:cNvPr>
          <p:cNvSpPr txBox="1"/>
          <p:nvPr/>
        </p:nvSpPr>
        <p:spPr>
          <a:xfrm>
            <a:off x="4632082" y="1318513"/>
            <a:ext cx="3961405"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Desarrollo del caso </a:t>
            </a:r>
          </a:p>
          <a:p>
            <a:r>
              <a:rPr lang="es-MX" sz="2400" dirty="0">
                <a:solidFill>
                  <a:srgbClr val="00524C"/>
                </a:solidFill>
                <a:latin typeface="Corbel" panose="020B0503020204020204" pitchFamily="34" charset="0"/>
              </a:rPr>
              <a:t>Etapa 2 </a:t>
            </a:r>
            <a:endParaRPr lang="es-MX" sz="3600" dirty="0">
              <a:solidFill>
                <a:srgbClr val="00524C"/>
              </a:solidFill>
              <a:latin typeface="Corbel" panose="020B0503020204020204" pitchFamily="34" charset="0"/>
            </a:endParaRPr>
          </a:p>
        </p:txBody>
      </p:sp>
      <p:sp>
        <p:nvSpPr>
          <p:cNvPr id="3" name="Rectángulo 2">
            <a:extLst>
              <a:ext uri="{FF2B5EF4-FFF2-40B4-BE49-F238E27FC236}">
                <a16:creationId xmlns:a16="http://schemas.microsoft.com/office/drawing/2014/main" id="{286D22B7-F9CA-094D-AD5D-93F549445C5F}"/>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Práctica</a:t>
            </a:r>
            <a:endParaRPr lang="es-MX" sz="2400" b="1" i="1" dirty="0">
              <a:solidFill>
                <a:srgbClr val="03C7BE"/>
              </a:solidFill>
              <a:latin typeface="Corbel" panose="020B0503020204020204" pitchFamily="34" charset="0"/>
            </a:endParaRPr>
          </a:p>
        </p:txBody>
      </p:sp>
      <p:sp>
        <p:nvSpPr>
          <p:cNvPr id="6" name="Rectángulo 5">
            <a:extLst>
              <a:ext uri="{FF2B5EF4-FFF2-40B4-BE49-F238E27FC236}">
                <a16:creationId xmlns:a16="http://schemas.microsoft.com/office/drawing/2014/main" id="{01C01DC1-7DBF-E248-9CD9-522AC0735967}"/>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2" name="Conector recto 11">
            <a:extLst>
              <a:ext uri="{FF2B5EF4-FFF2-40B4-BE49-F238E27FC236}">
                <a16:creationId xmlns:a16="http://schemas.microsoft.com/office/drawing/2014/main" id="{2837478E-74C1-45BD-51A9-51DF92F33BC3}"/>
              </a:ext>
            </a:extLst>
          </p:cNvPr>
          <p:cNvCxnSpPr>
            <a:cxnSpLocks/>
          </p:cNvCxnSpPr>
          <p:nvPr/>
        </p:nvCxnSpPr>
        <p:spPr>
          <a:xfrm>
            <a:off x="4629743" y="5007990"/>
            <a:ext cx="3691460" cy="0"/>
          </a:xfrm>
          <a:prstGeom prst="line">
            <a:avLst/>
          </a:prstGeom>
          <a:ln w="38100">
            <a:solidFill>
              <a:schemeClr val="bg1">
                <a:lumMod val="95000"/>
                <a:alpha val="64175"/>
              </a:schemeClr>
            </a:solidFill>
          </a:ln>
        </p:spPr>
        <p:style>
          <a:lnRef idx="1">
            <a:schemeClr val="accent1"/>
          </a:lnRef>
          <a:fillRef idx="0">
            <a:schemeClr val="accent1"/>
          </a:fillRef>
          <a:effectRef idx="0">
            <a:schemeClr val="accent1"/>
          </a:effectRef>
          <a:fontRef idx="minor">
            <a:schemeClr val="tx1"/>
          </a:fontRef>
        </p:style>
      </p:cxnSp>
      <p:grpSp>
        <p:nvGrpSpPr>
          <p:cNvPr id="25" name="Grupo 24">
            <a:extLst>
              <a:ext uri="{FF2B5EF4-FFF2-40B4-BE49-F238E27FC236}">
                <a16:creationId xmlns:a16="http://schemas.microsoft.com/office/drawing/2014/main" id="{DDE0581B-87AC-E7A2-DC6F-16D93BA0E59B}"/>
              </a:ext>
            </a:extLst>
          </p:cNvPr>
          <p:cNvGrpSpPr/>
          <p:nvPr/>
        </p:nvGrpSpPr>
        <p:grpSpPr>
          <a:xfrm>
            <a:off x="4629744" y="3669263"/>
            <a:ext cx="329090" cy="276484"/>
            <a:chOff x="4629744" y="3748775"/>
            <a:chExt cx="329090" cy="276484"/>
          </a:xfrm>
        </p:grpSpPr>
        <p:sp>
          <p:nvSpPr>
            <p:cNvPr id="9" name="Pentágono 8">
              <a:extLst>
                <a:ext uri="{FF2B5EF4-FFF2-40B4-BE49-F238E27FC236}">
                  <a16:creationId xmlns:a16="http://schemas.microsoft.com/office/drawing/2014/main" id="{C6BBCF00-2E2D-AEF0-8379-1895A74A1681}"/>
                </a:ext>
              </a:extLst>
            </p:cNvPr>
            <p:cNvSpPr/>
            <p:nvPr/>
          </p:nvSpPr>
          <p:spPr>
            <a:xfrm>
              <a:off x="4629744" y="3748775"/>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14" name="Gráfico 13">
              <a:extLst>
                <a:ext uri="{FF2B5EF4-FFF2-40B4-BE49-F238E27FC236}">
                  <a16:creationId xmlns:a16="http://schemas.microsoft.com/office/drawing/2014/main" id="{34FAD7E3-1B87-C3AB-00A0-21BC7E9349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78364" y="3792994"/>
              <a:ext cx="165900" cy="193200"/>
            </a:xfrm>
            <a:prstGeom prst="rect">
              <a:avLst/>
            </a:prstGeom>
          </p:spPr>
        </p:pic>
      </p:grpSp>
      <p:sp>
        <p:nvSpPr>
          <p:cNvPr id="22" name="CuadroTexto 21">
            <a:extLst>
              <a:ext uri="{FF2B5EF4-FFF2-40B4-BE49-F238E27FC236}">
                <a16:creationId xmlns:a16="http://schemas.microsoft.com/office/drawing/2014/main" id="{B36B9DBE-B228-C6EA-B78F-F3927BCAAFAB}"/>
              </a:ext>
            </a:extLst>
          </p:cNvPr>
          <p:cNvSpPr txBox="1"/>
          <p:nvPr/>
        </p:nvSpPr>
        <p:spPr>
          <a:xfrm>
            <a:off x="5027793" y="3582062"/>
            <a:ext cx="3428319" cy="2495811"/>
          </a:xfrm>
          <a:prstGeom prst="rect">
            <a:avLst/>
          </a:prstGeom>
          <a:noFill/>
        </p:spPr>
        <p:txBody>
          <a:bodyPr wrap="square">
            <a:spAutoFit/>
          </a:bodyPr>
          <a:lstStyle/>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Crea un video que siga con la marca de tu tienda online y tus productos (el video lo puedes realizar en el formato que más se te facilite). Recuerda que este video sería como tu lanzamiento de marca. </a:t>
            </a:r>
            <a:endParaRPr lang="es-MX" sz="1400" dirty="0">
              <a:solidFill>
                <a:srgbClr val="01514A"/>
              </a:solidFill>
              <a:ea typeface="Calibri" panose="020F0502020204030204" pitchFamily="34" charset="0"/>
              <a:cs typeface="Times New Roman" panose="02020603050405020304" pitchFamily="18" charset="0"/>
            </a:endParaRPr>
          </a:p>
          <a:p>
            <a:pPr>
              <a:lnSpc>
                <a:spcPts val="14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                          </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En un documento de Word. agrega una descripción de la conceptualización del video y la evidencia del proceso.</a:t>
            </a:r>
          </a:p>
        </p:txBody>
      </p:sp>
      <p:grpSp>
        <p:nvGrpSpPr>
          <p:cNvPr id="26" name="Grupo 25">
            <a:extLst>
              <a:ext uri="{FF2B5EF4-FFF2-40B4-BE49-F238E27FC236}">
                <a16:creationId xmlns:a16="http://schemas.microsoft.com/office/drawing/2014/main" id="{8150558F-C4B9-E9D5-39CA-0A2D7CAC204E}"/>
              </a:ext>
            </a:extLst>
          </p:cNvPr>
          <p:cNvGrpSpPr/>
          <p:nvPr/>
        </p:nvGrpSpPr>
        <p:grpSpPr>
          <a:xfrm>
            <a:off x="4629744" y="5374741"/>
            <a:ext cx="329090" cy="276484"/>
            <a:chOff x="4629744" y="3748775"/>
            <a:chExt cx="329090" cy="276484"/>
          </a:xfrm>
        </p:grpSpPr>
        <p:sp>
          <p:nvSpPr>
            <p:cNvPr id="27" name="Pentágono 26">
              <a:extLst>
                <a:ext uri="{FF2B5EF4-FFF2-40B4-BE49-F238E27FC236}">
                  <a16:creationId xmlns:a16="http://schemas.microsoft.com/office/drawing/2014/main" id="{DBEC9EE8-311E-9012-1A43-DCC0A8F658CB}"/>
                </a:ext>
              </a:extLst>
            </p:cNvPr>
            <p:cNvSpPr/>
            <p:nvPr/>
          </p:nvSpPr>
          <p:spPr>
            <a:xfrm>
              <a:off x="4629744" y="3748775"/>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28" name="Gráfico 27">
              <a:extLst>
                <a:ext uri="{FF2B5EF4-FFF2-40B4-BE49-F238E27FC236}">
                  <a16:creationId xmlns:a16="http://schemas.microsoft.com/office/drawing/2014/main" id="{2A48C874-9FD7-3078-EC30-3854DFD0C1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78364" y="3792994"/>
              <a:ext cx="165900" cy="193200"/>
            </a:xfrm>
            <a:prstGeom prst="rect">
              <a:avLst/>
            </a:prstGeom>
          </p:spPr>
        </p:pic>
      </p:grpSp>
      <p:sp>
        <p:nvSpPr>
          <p:cNvPr id="36" name="Cheurón 35">
            <a:extLst>
              <a:ext uri="{FF2B5EF4-FFF2-40B4-BE49-F238E27FC236}">
                <a16:creationId xmlns:a16="http://schemas.microsoft.com/office/drawing/2014/main" id="{C49980DD-3203-AD79-5834-88A94715B8AE}"/>
              </a:ext>
            </a:extLst>
          </p:cNvPr>
          <p:cNvSpPr/>
          <p:nvPr/>
        </p:nvSpPr>
        <p:spPr>
          <a:xfrm>
            <a:off x="8456112" y="3669263"/>
            <a:ext cx="375557" cy="1297048"/>
          </a:xfrm>
          <a:prstGeom prst="chevron">
            <a:avLst>
              <a:gd name="adj" fmla="val 8913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37" name="Cheurón 36">
            <a:extLst>
              <a:ext uri="{FF2B5EF4-FFF2-40B4-BE49-F238E27FC236}">
                <a16:creationId xmlns:a16="http://schemas.microsoft.com/office/drawing/2014/main" id="{E53B292E-9A6E-131D-7F81-07D336ADAB0C}"/>
              </a:ext>
            </a:extLst>
          </p:cNvPr>
          <p:cNvSpPr/>
          <p:nvPr/>
        </p:nvSpPr>
        <p:spPr>
          <a:xfrm>
            <a:off x="8456112" y="5016800"/>
            <a:ext cx="375557" cy="1297048"/>
          </a:xfrm>
          <a:prstGeom prst="chevron">
            <a:avLst>
              <a:gd name="adj" fmla="val 8913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Tree>
    <p:extLst>
      <p:ext uri="{BB962C8B-B14F-4D97-AF65-F5344CB8AC3E}">
        <p14:creationId xmlns:p14="http://schemas.microsoft.com/office/powerpoint/2010/main" val="3577734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a:blip r:embed="rId2"/>
          <a:srcRect l="30764" r="30764"/>
          <a:stretch/>
        </p:blipFill>
        <p:spPr>
          <a:xfrm>
            <a:off x="5184775" y="0"/>
            <a:ext cx="3959225" cy="6860901"/>
          </a:xfrm>
          <a:prstGeom prst="rect">
            <a:avLst/>
          </a:prstGeom>
        </p:spPr>
      </p:pic>
      <p:sp>
        <p:nvSpPr>
          <p:cNvPr id="5" name="Rectángulo 4">
            <a:extLst>
              <a:ext uri="{FF2B5EF4-FFF2-40B4-BE49-F238E27FC236}">
                <a16:creationId xmlns:a16="http://schemas.microsoft.com/office/drawing/2014/main" id="{F2DA15BC-171D-CC24-7D5B-8F09076D9E24}"/>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Práctica</a:t>
            </a:r>
            <a:endParaRPr lang="es-MX" sz="2400" b="1" i="1" dirty="0">
              <a:solidFill>
                <a:srgbClr val="03C7BE"/>
              </a:solidFill>
              <a:latin typeface="Corbel" panose="020B0503020204020204" pitchFamily="34" charset="0"/>
            </a:endParaRPr>
          </a:p>
        </p:txBody>
      </p:sp>
      <p:sp>
        <p:nvSpPr>
          <p:cNvPr id="6" name="Rectángulo 5">
            <a:extLst>
              <a:ext uri="{FF2B5EF4-FFF2-40B4-BE49-F238E27FC236}">
                <a16:creationId xmlns:a16="http://schemas.microsoft.com/office/drawing/2014/main" id="{4301C2F8-EACD-A199-1AEA-F419CCCBE9E2}"/>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4" name="CuadroTexto 33">
            <a:extLst>
              <a:ext uri="{FF2B5EF4-FFF2-40B4-BE49-F238E27FC236}">
                <a16:creationId xmlns:a16="http://schemas.microsoft.com/office/drawing/2014/main" id="{0D8950B1-6744-5354-A8C9-46D3C7F897C6}"/>
              </a:ext>
            </a:extLst>
          </p:cNvPr>
          <p:cNvSpPr txBox="1"/>
          <p:nvPr/>
        </p:nvSpPr>
        <p:spPr>
          <a:xfrm>
            <a:off x="709746" y="1335314"/>
            <a:ext cx="3784846" cy="820994"/>
          </a:xfrm>
          <a:prstGeom prst="rect">
            <a:avLst/>
          </a:prstGeom>
          <a:noFill/>
        </p:spPr>
        <p:txBody>
          <a:bodyPr wrap="square">
            <a:spAutoFit/>
          </a:bodyPr>
          <a:lstStyle/>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En un documento de Word, haz un reporte con un perfil de LinkedIn de tu marca, en el cual deberás incluir lo siguiente:</a:t>
            </a:r>
          </a:p>
        </p:txBody>
      </p:sp>
      <p:sp>
        <p:nvSpPr>
          <p:cNvPr id="35" name="CuadroTexto 34">
            <a:extLst>
              <a:ext uri="{FF2B5EF4-FFF2-40B4-BE49-F238E27FC236}">
                <a16:creationId xmlns:a16="http://schemas.microsoft.com/office/drawing/2014/main" id="{55AFCB48-9F51-FCD1-1E35-40BD7BB6A609}"/>
              </a:ext>
            </a:extLst>
          </p:cNvPr>
          <p:cNvSpPr txBox="1"/>
          <p:nvPr/>
        </p:nvSpPr>
        <p:spPr>
          <a:xfrm>
            <a:off x="1146360" y="2306531"/>
            <a:ext cx="3487128" cy="3563796"/>
          </a:xfrm>
          <a:prstGeom prst="rect">
            <a:avLst/>
          </a:prstGeom>
          <a:noFill/>
        </p:spPr>
        <p:txBody>
          <a:bodyPr wrap="square">
            <a:spAutoFit/>
          </a:bodyPr>
          <a:lstStyle/>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Calendario de publicaciones para la red de LinkedIn incluyendo tanto su elemento gráfico como el texto.</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Determina en qué horario se harán publicaciones.</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Determina qué tipo de publicaciones se harán, si serán informativas, de promoción o venta, y/o para generar engagement a la marca (memes, gifs, gráficos divertidos).</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Investiga a tu competencia.</a:t>
            </a:r>
          </a:p>
          <a:p>
            <a:pPr>
              <a:lnSpc>
                <a:spcPct val="115000"/>
              </a:lnSpc>
              <a:spcAft>
                <a:spcPts val="1000"/>
              </a:spcAft>
              <a:buClr>
                <a:srgbClr val="03C7BE"/>
              </a:buClr>
            </a:pPr>
            <a:r>
              <a:rPr lang="es-MX" sz="1400" dirty="0">
                <a:solidFill>
                  <a:srgbClr val="01514A"/>
                </a:solidFill>
                <a:effectLst/>
                <a:ea typeface="Calibri" panose="020F0502020204030204" pitchFamily="34" charset="0"/>
                <a:cs typeface="Times New Roman" panose="02020603050405020304" pitchFamily="18" charset="0"/>
              </a:rPr>
              <a:t>Agrega evidencia de cada parte del proceso </a:t>
            </a:r>
            <a:r>
              <a:rPr lang="es-MX" sz="1400" spc="-70" dirty="0">
                <a:solidFill>
                  <a:srgbClr val="01514A"/>
                </a:solidFill>
                <a:effectLst/>
                <a:ea typeface="Calibri" panose="020F0502020204030204" pitchFamily="34" charset="0"/>
                <a:cs typeface="Times New Roman" panose="02020603050405020304" pitchFamily="18" charset="0"/>
              </a:rPr>
              <a:t>de la creación del perfil y agrega el enlace de la red.</a:t>
            </a:r>
          </a:p>
        </p:txBody>
      </p:sp>
      <p:cxnSp>
        <p:nvCxnSpPr>
          <p:cNvPr id="36" name="Conector recto 35">
            <a:extLst>
              <a:ext uri="{FF2B5EF4-FFF2-40B4-BE49-F238E27FC236}">
                <a16:creationId xmlns:a16="http://schemas.microsoft.com/office/drawing/2014/main" id="{6D872169-CB20-CFA7-3F75-BDF105A8A1F4}"/>
              </a:ext>
            </a:extLst>
          </p:cNvPr>
          <p:cNvCxnSpPr>
            <a:cxnSpLocks/>
          </p:cNvCxnSpPr>
          <p:nvPr/>
        </p:nvCxnSpPr>
        <p:spPr>
          <a:xfrm>
            <a:off x="833713" y="3166104"/>
            <a:ext cx="3691460"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37" name="Grupo 36">
            <a:extLst>
              <a:ext uri="{FF2B5EF4-FFF2-40B4-BE49-F238E27FC236}">
                <a16:creationId xmlns:a16="http://schemas.microsoft.com/office/drawing/2014/main" id="{F29F0816-166A-CC45-7D29-B6C679545CDF}"/>
              </a:ext>
            </a:extLst>
          </p:cNvPr>
          <p:cNvGrpSpPr/>
          <p:nvPr/>
        </p:nvGrpSpPr>
        <p:grpSpPr>
          <a:xfrm>
            <a:off x="833714" y="2406112"/>
            <a:ext cx="329090" cy="276484"/>
            <a:chOff x="4629744" y="3748775"/>
            <a:chExt cx="329090" cy="276484"/>
          </a:xfrm>
        </p:grpSpPr>
        <p:sp>
          <p:nvSpPr>
            <p:cNvPr id="38" name="Pentágono 37">
              <a:extLst>
                <a:ext uri="{FF2B5EF4-FFF2-40B4-BE49-F238E27FC236}">
                  <a16:creationId xmlns:a16="http://schemas.microsoft.com/office/drawing/2014/main" id="{BE61779E-9FF1-7880-8EBC-DF1DBCFAFDF4}"/>
                </a:ext>
              </a:extLst>
            </p:cNvPr>
            <p:cNvSpPr/>
            <p:nvPr/>
          </p:nvSpPr>
          <p:spPr>
            <a:xfrm>
              <a:off x="4629744" y="3748775"/>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39" name="Gráfico 38">
              <a:extLst>
                <a:ext uri="{FF2B5EF4-FFF2-40B4-BE49-F238E27FC236}">
                  <a16:creationId xmlns:a16="http://schemas.microsoft.com/office/drawing/2014/main" id="{229492F4-97C0-1B20-E85E-28B1F62993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78364" y="3792994"/>
              <a:ext cx="165900" cy="193200"/>
            </a:xfrm>
            <a:prstGeom prst="rect">
              <a:avLst/>
            </a:prstGeom>
          </p:spPr>
        </p:pic>
      </p:grpSp>
      <p:cxnSp>
        <p:nvCxnSpPr>
          <p:cNvPr id="40" name="Conector recto 39">
            <a:extLst>
              <a:ext uri="{FF2B5EF4-FFF2-40B4-BE49-F238E27FC236}">
                <a16:creationId xmlns:a16="http://schemas.microsoft.com/office/drawing/2014/main" id="{D061867B-C28E-F918-E47E-48F8E331B825}"/>
              </a:ext>
            </a:extLst>
          </p:cNvPr>
          <p:cNvCxnSpPr>
            <a:cxnSpLocks/>
          </p:cNvCxnSpPr>
          <p:nvPr/>
        </p:nvCxnSpPr>
        <p:spPr>
          <a:xfrm>
            <a:off x="833713" y="3779562"/>
            <a:ext cx="3691460"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41" name="Grupo 40">
            <a:extLst>
              <a:ext uri="{FF2B5EF4-FFF2-40B4-BE49-F238E27FC236}">
                <a16:creationId xmlns:a16="http://schemas.microsoft.com/office/drawing/2014/main" id="{4C1D0205-4218-CDBF-7A68-F548CAF23CDA}"/>
              </a:ext>
            </a:extLst>
          </p:cNvPr>
          <p:cNvGrpSpPr/>
          <p:nvPr/>
        </p:nvGrpSpPr>
        <p:grpSpPr>
          <a:xfrm>
            <a:off x="833714" y="3262639"/>
            <a:ext cx="329090" cy="276484"/>
            <a:chOff x="4629744" y="3748775"/>
            <a:chExt cx="329090" cy="276484"/>
          </a:xfrm>
        </p:grpSpPr>
        <p:sp>
          <p:nvSpPr>
            <p:cNvPr id="42" name="Pentágono 41">
              <a:extLst>
                <a:ext uri="{FF2B5EF4-FFF2-40B4-BE49-F238E27FC236}">
                  <a16:creationId xmlns:a16="http://schemas.microsoft.com/office/drawing/2014/main" id="{31A9D28D-31E0-A384-41F5-A8B3DA2D14EF}"/>
                </a:ext>
              </a:extLst>
            </p:cNvPr>
            <p:cNvSpPr/>
            <p:nvPr/>
          </p:nvSpPr>
          <p:spPr>
            <a:xfrm>
              <a:off x="4629744" y="3748775"/>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43" name="Gráfico 42">
              <a:extLst>
                <a:ext uri="{FF2B5EF4-FFF2-40B4-BE49-F238E27FC236}">
                  <a16:creationId xmlns:a16="http://schemas.microsoft.com/office/drawing/2014/main" id="{7A0B2A81-E8CC-D9D1-2EE2-844C84E86AD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78364" y="3792994"/>
              <a:ext cx="165900" cy="193200"/>
            </a:xfrm>
            <a:prstGeom prst="rect">
              <a:avLst/>
            </a:prstGeom>
          </p:spPr>
        </p:pic>
      </p:grpSp>
      <p:cxnSp>
        <p:nvCxnSpPr>
          <p:cNvPr id="44" name="Conector recto 43">
            <a:extLst>
              <a:ext uri="{FF2B5EF4-FFF2-40B4-BE49-F238E27FC236}">
                <a16:creationId xmlns:a16="http://schemas.microsoft.com/office/drawing/2014/main" id="{43E5158D-62FE-050D-BA21-C0022C1D7AF4}"/>
              </a:ext>
            </a:extLst>
          </p:cNvPr>
          <p:cNvCxnSpPr>
            <a:cxnSpLocks/>
          </p:cNvCxnSpPr>
          <p:nvPr/>
        </p:nvCxnSpPr>
        <p:spPr>
          <a:xfrm>
            <a:off x="833713" y="4879157"/>
            <a:ext cx="3691460"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45" name="Grupo 44">
            <a:extLst>
              <a:ext uri="{FF2B5EF4-FFF2-40B4-BE49-F238E27FC236}">
                <a16:creationId xmlns:a16="http://schemas.microsoft.com/office/drawing/2014/main" id="{8831FD82-71BD-9D27-012C-2CBD7E9CDF1F}"/>
              </a:ext>
            </a:extLst>
          </p:cNvPr>
          <p:cNvGrpSpPr/>
          <p:nvPr/>
        </p:nvGrpSpPr>
        <p:grpSpPr>
          <a:xfrm>
            <a:off x="833714" y="3910821"/>
            <a:ext cx="329090" cy="276484"/>
            <a:chOff x="4629744" y="3748775"/>
            <a:chExt cx="329090" cy="276484"/>
          </a:xfrm>
        </p:grpSpPr>
        <p:sp>
          <p:nvSpPr>
            <p:cNvPr id="46" name="Pentágono 45">
              <a:extLst>
                <a:ext uri="{FF2B5EF4-FFF2-40B4-BE49-F238E27FC236}">
                  <a16:creationId xmlns:a16="http://schemas.microsoft.com/office/drawing/2014/main" id="{1220BC8D-EACF-99E0-D3AC-FFB6F7F4205C}"/>
                </a:ext>
              </a:extLst>
            </p:cNvPr>
            <p:cNvSpPr/>
            <p:nvPr/>
          </p:nvSpPr>
          <p:spPr>
            <a:xfrm>
              <a:off x="4629744" y="3748775"/>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47" name="Gráfico 46">
              <a:extLst>
                <a:ext uri="{FF2B5EF4-FFF2-40B4-BE49-F238E27FC236}">
                  <a16:creationId xmlns:a16="http://schemas.microsoft.com/office/drawing/2014/main" id="{DEC92016-216A-3A2E-FA4E-B94E4FFDC5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78364" y="3792994"/>
              <a:ext cx="165900" cy="193200"/>
            </a:xfrm>
            <a:prstGeom prst="rect">
              <a:avLst/>
            </a:prstGeom>
          </p:spPr>
        </p:pic>
      </p:grpSp>
      <p:cxnSp>
        <p:nvCxnSpPr>
          <p:cNvPr id="48" name="Conector recto 47">
            <a:extLst>
              <a:ext uri="{FF2B5EF4-FFF2-40B4-BE49-F238E27FC236}">
                <a16:creationId xmlns:a16="http://schemas.microsoft.com/office/drawing/2014/main" id="{93C62BF8-52B8-5BD1-8073-0AC0C96C2713}"/>
              </a:ext>
            </a:extLst>
          </p:cNvPr>
          <p:cNvCxnSpPr>
            <a:cxnSpLocks/>
          </p:cNvCxnSpPr>
          <p:nvPr/>
        </p:nvCxnSpPr>
        <p:spPr>
          <a:xfrm>
            <a:off x="833713" y="5295846"/>
            <a:ext cx="3691460"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49" name="Grupo 48">
            <a:extLst>
              <a:ext uri="{FF2B5EF4-FFF2-40B4-BE49-F238E27FC236}">
                <a16:creationId xmlns:a16="http://schemas.microsoft.com/office/drawing/2014/main" id="{9D5C7E99-F1EA-2B46-624D-5DE5A1D0BC7E}"/>
              </a:ext>
            </a:extLst>
          </p:cNvPr>
          <p:cNvGrpSpPr/>
          <p:nvPr/>
        </p:nvGrpSpPr>
        <p:grpSpPr>
          <a:xfrm>
            <a:off x="833714" y="4964119"/>
            <a:ext cx="329090" cy="276484"/>
            <a:chOff x="4629744" y="3748775"/>
            <a:chExt cx="329090" cy="276484"/>
          </a:xfrm>
        </p:grpSpPr>
        <p:sp>
          <p:nvSpPr>
            <p:cNvPr id="50" name="Pentágono 49">
              <a:extLst>
                <a:ext uri="{FF2B5EF4-FFF2-40B4-BE49-F238E27FC236}">
                  <a16:creationId xmlns:a16="http://schemas.microsoft.com/office/drawing/2014/main" id="{71ADD9B5-D6F6-AD8C-B81B-DB0C9CADB4E4}"/>
                </a:ext>
              </a:extLst>
            </p:cNvPr>
            <p:cNvSpPr/>
            <p:nvPr/>
          </p:nvSpPr>
          <p:spPr>
            <a:xfrm>
              <a:off x="4629744" y="3748775"/>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51" name="Gráfico 50">
              <a:extLst>
                <a:ext uri="{FF2B5EF4-FFF2-40B4-BE49-F238E27FC236}">
                  <a16:creationId xmlns:a16="http://schemas.microsoft.com/office/drawing/2014/main" id="{E8140E51-8A66-6DD8-94CA-B72DC63B698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78364" y="3792994"/>
              <a:ext cx="165900" cy="193200"/>
            </a:xfrm>
            <a:prstGeom prst="rect">
              <a:avLst/>
            </a:prstGeom>
          </p:spPr>
        </p:pic>
      </p:grpSp>
      <p:cxnSp>
        <p:nvCxnSpPr>
          <p:cNvPr id="52" name="Conector recto 51">
            <a:extLst>
              <a:ext uri="{FF2B5EF4-FFF2-40B4-BE49-F238E27FC236}">
                <a16:creationId xmlns:a16="http://schemas.microsoft.com/office/drawing/2014/main" id="{454BA9A3-56B4-716D-7DFC-16DEB4026DCD}"/>
              </a:ext>
            </a:extLst>
          </p:cNvPr>
          <p:cNvCxnSpPr>
            <a:cxnSpLocks/>
          </p:cNvCxnSpPr>
          <p:nvPr/>
        </p:nvCxnSpPr>
        <p:spPr>
          <a:xfrm>
            <a:off x="833713" y="5900130"/>
            <a:ext cx="3691460"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53" name="Grupo 52">
            <a:extLst>
              <a:ext uri="{FF2B5EF4-FFF2-40B4-BE49-F238E27FC236}">
                <a16:creationId xmlns:a16="http://schemas.microsoft.com/office/drawing/2014/main" id="{9C9C0DDA-EEC7-FD0B-A3A4-2981429D163D}"/>
              </a:ext>
            </a:extLst>
          </p:cNvPr>
          <p:cNvGrpSpPr/>
          <p:nvPr/>
        </p:nvGrpSpPr>
        <p:grpSpPr>
          <a:xfrm>
            <a:off x="833714" y="5385837"/>
            <a:ext cx="329090" cy="276484"/>
            <a:chOff x="4629744" y="3748775"/>
            <a:chExt cx="329090" cy="276484"/>
          </a:xfrm>
        </p:grpSpPr>
        <p:sp>
          <p:nvSpPr>
            <p:cNvPr id="54" name="Pentágono 53">
              <a:extLst>
                <a:ext uri="{FF2B5EF4-FFF2-40B4-BE49-F238E27FC236}">
                  <a16:creationId xmlns:a16="http://schemas.microsoft.com/office/drawing/2014/main" id="{6C7BB62F-DC1A-35BF-3978-2B0767978A46}"/>
                </a:ext>
              </a:extLst>
            </p:cNvPr>
            <p:cNvSpPr/>
            <p:nvPr/>
          </p:nvSpPr>
          <p:spPr>
            <a:xfrm>
              <a:off x="4629744" y="3748775"/>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55" name="Gráfico 54">
              <a:extLst>
                <a:ext uri="{FF2B5EF4-FFF2-40B4-BE49-F238E27FC236}">
                  <a16:creationId xmlns:a16="http://schemas.microsoft.com/office/drawing/2014/main" id="{1A9F06D9-BE25-496C-B91C-A35AC8D7E5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78364" y="3792994"/>
              <a:ext cx="165900" cy="193200"/>
            </a:xfrm>
            <a:prstGeom prst="rect">
              <a:avLst/>
            </a:prstGeom>
          </p:spPr>
        </p:pic>
      </p:grpSp>
      <p:cxnSp>
        <p:nvCxnSpPr>
          <p:cNvPr id="56" name="Conector recto 55">
            <a:extLst>
              <a:ext uri="{FF2B5EF4-FFF2-40B4-BE49-F238E27FC236}">
                <a16:creationId xmlns:a16="http://schemas.microsoft.com/office/drawing/2014/main" id="{333B6131-EDB2-5050-29B2-4D5D56D43BCA}"/>
              </a:ext>
            </a:extLst>
          </p:cNvPr>
          <p:cNvCxnSpPr>
            <a:cxnSpLocks/>
          </p:cNvCxnSpPr>
          <p:nvPr/>
        </p:nvCxnSpPr>
        <p:spPr>
          <a:xfrm>
            <a:off x="833713" y="2298441"/>
            <a:ext cx="3691460"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1012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656247" y="2126134"/>
            <a:ext cx="3691460" cy="3683381"/>
          </a:xfrm>
          <a:prstGeom prst="rect">
            <a:avLst/>
          </a:prstGeom>
          <a:noFill/>
        </p:spPr>
        <p:txBody>
          <a:bodyPr wrap="square">
            <a:spAutoFit/>
          </a:bodyPr>
          <a:lstStyle/>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Prosigue con el proceso de publicidad y creación de la marca online de la inmobiliaria/restaurante que se ha estado haciendo en los Casos 1 y 2.</a:t>
            </a:r>
          </a:p>
          <a:p>
            <a:pPr>
              <a:lnSpc>
                <a:spcPct val="115000"/>
              </a:lnSpc>
              <a:spcAft>
                <a:spcPts val="1000"/>
              </a:spcAft>
            </a:pPr>
            <a:endParaRPr lang="es-MX" sz="1400" b="1" dirty="0">
              <a:solidFill>
                <a:srgbClr val="01514A"/>
              </a:solidFill>
              <a:effectLst/>
              <a:ea typeface="Calibri" panose="020F0502020204030204" pitchFamily="34" charset="0"/>
              <a:cs typeface="Times New Roman" panose="02020603050405020304" pitchFamily="18" charset="0"/>
            </a:endParaRPr>
          </a:p>
          <a:p>
            <a:pPr>
              <a:lnSpc>
                <a:spcPct val="115000"/>
              </a:lnSpc>
              <a:spcAft>
                <a:spcPts val="1000"/>
              </a:spcAft>
            </a:pPr>
            <a:r>
              <a:rPr lang="es-MX" sz="1400" b="1" dirty="0">
                <a:solidFill>
                  <a:srgbClr val="01514A"/>
                </a:solidFill>
                <a:effectLst/>
                <a:ea typeface="Calibri" panose="020F0502020204030204" pitchFamily="34" charset="0"/>
                <a:cs typeface="Times New Roman" panose="02020603050405020304" pitchFamily="18" charset="0"/>
              </a:rPr>
              <a:t>Parte 1:</a:t>
            </a:r>
          </a:p>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Como ya se explicó la importancia de las aplicaciones y de diseñar un plan de marketing y ventas, es importante que experimentes el hecho de crearlo bajo una línea donde el concepto empiece desde cero. Se recomienda que esto lo hagas con detenimiento para que puedas sacar el mejor provecho de este caso. </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35460" r="27748"/>
          <a:stretch/>
        </p:blipFill>
        <p:spPr>
          <a:xfrm>
            <a:off x="1" y="0"/>
            <a:ext cx="3784847" cy="6858000"/>
          </a:xfrm>
          <a:prstGeom prst="rect">
            <a:avLst/>
          </a:prstGeom>
        </p:spPr>
      </p:pic>
      <p:sp>
        <p:nvSpPr>
          <p:cNvPr id="3" name="CuadroTexto 2">
            <a:extLst>
              <a:ext uri="{FF2B5EF4-FFF2-40B4-BE49-F238E27FC236}">
                <a16:creationId xmlns:a16="http://schemas.microsoft.com/office/drawing/2014/main" id="{987B3F41-8AB1-3B05-913D-059F7BEAFA23}"/>
              </a:ext>
            </a:extLst>
          </p:cNvPr>
          <p:cNvSpPr txBox="1"/>
          <p:nvPr/>
        </p:nvSpPr>
        <p:spPr>
          <a:xfrm>
            <a:off x="4658586" y="549887"/>
            <a:ext cx="3961405" cy="1200329"/>
          </a:xfrm>
          <a:prstGeom prst="rect">
            <a:avLst/>
          </a:prstGeom>
          <a:noFill/>
        </p:spPr>
        <p:txBody>
          <a:bodyPr wrap="square" rtlCol="0">
            <a:spAutoFit/>
          </a:bodyPr>
          <a:lstStyle/>
          <a:p>
            <a:r>
              <a:rPr lang="es-MX" sz="2400" dirty="0">
                <a:solidFill>
                  <a:srgbClr val="00524C"/>
                </a:solidFill>
                <a:latin typeface="Corbel" panose="020B0503020204020204" pitchFamily="34" charset="0"/>
              </a:rPr>
              <a:t>Etapa 3</a:t>
            </a:r>
          </a:p>
          <a:p>
            <a:r>
              <a:rPr lang="es-MX" sz="2400" dirty="0">
                <a:solidFill>
                  <a:srgbClr val="00524C"/>
                </a:solidFill>
                <a:latin typeface="Corbel" panose="020B0503020204020204" pitchFamily="34" charset="0"/>
              </a:rPr>
              <a:t>Aplicaciones móviles y Plan de marketing y ventas</a:t>
            </a:r>
          </a:p>
        </p:txBody>
      </p:sp>
      <p:sp>
        <p:nvSpPr>
          <p:cNvPr id="6" name="Rectángulo 5">
            <a:extLst>
              <a:ext uri="{FF2B5EF4-FFF2-40B4-BE49-F238E27FC236}">
                <a16:creationId xmlns:a16="http://schemas.microsoft.com/office/drawing/2014/main" id="{8D3CB6D8-FBE0-6D3B-B283-EC2469731630}"/>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Práctica</a:t>
            </a:r>
            <a:endParaRPr lang="es-MX" sz="2400" b="1" i="1" dirty="0">
              <a:solidFill>
                <a:srgbClr val="03C7BE"/>
              </a:solidFill>
              <a:latin typeface="Corbel" panose="020B0503020204020204" pitchFamily="34" charset="0"/>
            </a:endParaRPr>
          </a:p>
        </p:txBody>
      </p:sp>
      <p:sp>
        <p:nvSpPr>
          <p:cNvPr id="7" name="Rectángulo 6">
            <a:extLst>
              <a:ext uri="{FF2B5EF4-FFF2-40B4-BE49-F238E27FC236}">
                <a16:creationId xmlns:a16="http://schemas.microsoft.com/office/drawing/2014/main" id="{D156D529-22F5-1616-20C3-25F06CC2A4B3}"/>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368760184"/>
      </p:ext>
    </p:extLst>
  </p:cSld>
  <p:clrMapOvr>
    <a:masterClrMapping/>
  </p:clrMapOvr>
</p:sld>
</file>

<file path=ppt/theme/theme1.xml><?xml version="1.0" encoding="utf-8"?>
<a:theme xmlns:a="http://schemas.openxmlformats.org/drawingml/2006/main" name="Tema de Office">
  <a:themeElements>
    <a:clrScheme name="CDC">
      <a:dk1>
        <a:srgbClr val="00534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4452</TotalTime>
  <Words>1524</Words>
  <Application>Microsoft Macintosh PowerPoint</Application>
  <PresentationFormat>Presentación en pantalla (4:3)</PresentationFormat>
  <Paragraphs>133</Paragraphs>
  <Slides>19</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19</vt:i4>
      </vt:variant>
    </vt:vector>
  </HeadingPairs>
  <TitlesOfParts>
    <vt:vector size="23" baseType="lpstr">
      <vt:lpstr>Corbel</vt:lpstr>
      <vt:lpstr>Arial</vt:lpstr>
      <vt:lpstr>Open Sans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KAREN YHULIANA REQUENES GUAJARDO</dc:creator>
  <cp:lastModifiedBy>IVAN ALEJANDRO ROCHA MARTINEZ</cp:lastModifiedBy>
  <cp:revision>76</cp:revision>
  <dcterms:created xsi:type="dcterms:W3CDTF">2022-12-21T17:15:58Z</dcterms:created>
  <dcterms:modified xsi:type="dcterms:W3CDTF">2023-10-24T21:33:30Z</dcterms:modified>
</cp:coreProperties>
</file>