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sldIdLst>
    <p:sldId id="256" r:id="rId2"/>
    <p:sldId id="257" r:id="rId3"/>
    <p:sldId id="259" r:id="rId4"/>
    <p:sldId id="260" r:id="rId5"/>
    <p:sldId id="275" r:id="rId6"/>
    <p:sldId id="280" r:id="rId7"/>
    <p:sldId id="262" r:id="rId8"/>
    <p:sldId id="290" r:id="rId9"/>
    <p:sldId id="291" r:id="rId10"/>
    <p:sldId id="293" r:id="rId11"/>
    <p:sldId id="273" r:id="rId12"/>
    <p:sldId id="279" r:id="rId13"/>
    <p:sldId id="272" r:id="rId14"/>
    <p:sldId id="276" r:id="rId15"/>
    <p:sldId id="278" r:id="rId16"/>
    <p:sldId id="294" r:id="rId17"/>
    <p:sldId id="295" r:id="rId18"/>
    <p:sldId id="297" r:id="rId19"/>
    <p:sldId id="271" r:id="rId20"/>
    <p:sldId id="299" r:id="rId21"/>
    <p:sldId id="298" r:id="rId22"/>
    <p:sldId id="306" r:id="rId23"/>
    <p:sldId id="302" r:id="rId24"/>
    <p:sldId id="300" r:id="rId25"/>
    <p:sldId id="301" r:id="rId26"/>
  </p:sldIdLst>
  <p:sldSz cx="9144000" cy="6858000" type="screen4x3"/>
  <p:notesSz cx="6858000" cy="9144000"/>
  <p:embeddedFontLst>
    <p:embeddedFont>
      <p:font typeface="Corbel" panose="020B0503020204020204" pitchFamily="34" charset="0"/>
      <p:regular r:id="rId27"/>
      <p:bold r:id="rId28"/>
      <p:italic r:id="rId29"/>
      <p:boldItalic r:id="rId30"/>
    </p:embeddedFont>
    <p:embeddedFont>
      <p:font typeface="Open Sans" panose="020B0606030504020204" pitchFamily="34" charset="0"/>
      <p:regular r:id="rId31"/>
      <p:bold r:id="rId32"/>
      <p:italic r:id="rId33"/>
      <p:boldItalic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2880" userDrawn="1">
          <p15:clr>
            <a:srgbClr val="A4A3A4"/>
          </p15:clr>
        </p15:guide>
        <p15:guide id="3" pos="499" userDrawn="1">
          <p15:clr>
            <a:srgbClr val="A4A3A4"/>
          </p15:clr>
        </p15:guide>
        <p15:guide id="4" pos="526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8BB76B3-E15E-A965-5F8D-0630502C693B}" name="GABRIELA AQUINO CARDENAS" initials="GA" userId="S::gabriela.aquino@tecmilenio.mx::6e002ff6-500f-46fc-af4c-3b420fa6dd0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8EFF1"/>
    <a:srgbClr val="01514A"/>
    <a:srgbClr val="005D85"/>
    <a:srgbClr val="03C7BE"/>
    <a:srgbClr val="0084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644A10-CDFB-42AD-985B-E5EA02BB55EC}" v="24" dt="2023-10-18T05:33:32.0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56"/>
    <p:restoredTop sz="95567"/>
  </p:normalViewPr>
  <p:slideViewPr>
    <p:cSldViewPr snapToGrid="0" showGuides="1">
      <p:cViewPr varScale="1">
        <p:scale>
          <a:sx n="95" d="100"/>
          <a:sy n="95" d="100"/>
        </p:scale>
        <p:origin x="2360" y="192"/>
      </p:cViewPr>
      <p:guideLst>
        <p:guide orient="horz" pos="2205"/>
        <p:guide pos="2880"/>
        <p:guide pos="499"/>
        <p:guide pos="52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AQUINO CARDENAS" userId="6e002ff6-500f-46fc-af4c-3b420fa6dd0c" providerId="ADAL" clId="{F4644A10-CDFB-42AD-985B-E5EA02BB55EC}"/>
    <pc:docChg chg="undo redo custSel addSld delSld modSld sldOrd">
      <pc:chgData name="GABRIELA AQUINO CARDENAS" userId="6e002ff6-500f-46fc-af4c-3b420fa6dd0c" providerId="ADAL" clId="{F4644A10-CDFB-42AD-985B-E5EA02BB55EC}" dt="2023-10-18T05:45:05.203" v="916" actId="33524"/>
      <pc:docMkLst>
        <pc:docMk/>
      </pc:docMkLst>
      <pc:sldChg chg="modSp mod">
        <pc:chgData name="GABRIELA AQUINO CARDENAS" userId="6e002ff6-500f-46fc-af4c-3b420fa6dd0c" providerId="ADAL" clId="{F4644A10-CDFB-42AD-985B-E5EA02BB55EC}" dt="2023-10-17T22:42:53.224" v="10"/>
        <pc:sldMkLst>
          <pc:docMk/>
          <pc:sldMk cId="1706365153" sldId="257"/>
        </pc:sldMkLst>
        <pc:spChg chg="mod">
          <ac:chgData name="GABRIELA AQUINO CARDENAS" userId="6e002ff6-500f-46fc-af4c-3b420fa6dd0c" providerId="ADAL" clId="{F4644A10-CDFB-42AD-985B-E5EA02BB55EC}" dt="2023-10-17T22:42:53.224" v="10"/>
          <ac:spMkLst>
            <pc:docMk/>
            <pc:sldMk cId="1706365153" sldId="257"/>
            <ac:spMk id="4" creationId="{34FF8721-8B8A-DE7C-A373-3FB9BBBE6F63}"/>
          </ac:spMkLst>
        </pc:spChg>
      </pc:sldChg>
      <pc:sldChg chg="modSp mod">
        <pc:chgData name="GABRIELA AQUINO CARDENAS" userId="6e002ff6-500f-46fc-af4c-3b420fa6dd0c" providerId="ADAL" clId="{F4644A10-CDFB-42AD-985B-E5EA02BB55EC}" dt="2023-10-17T22:45:14.598" v="19"/>
        <pc:sldMkLst>
          <pc:docMk/>
          <pc:sldMk cId="1759728231" sldId="259"/>
        </pc:sldMkLst>
        <pc:spChg chg="mod">
          <ac:chgData name="GABRIELA AQUINO CARDENAS" userId="6e002ff6-500f-46fc-af4c-3b420fa6dd0c" providerId="ADAL" clId="{F4644A10-CDFB-42AD-985B-E5EA02BB55EC}" dt="2023-10-17T22:44:58.988" v="18"/>
          <ac:spMkLst>
            <pc:docMk/>
            <pc:sldMk cId="1759728231" sldId="259"/>
            <ac:spMk id="2" creationId="{B9BF964E-23EF-E933-2D3F-8D66D432B0E6}"/>
          </ac:spMkLst>
        </pc:spChg>
        <pc:picChg chg="mod">
          <ac:chgData name="GABRIELA AQUINO CARDENAS" userId="6e002ff6-500f-46fc-af4c-3b420fa6dd0c" providerId="ADAL" clId="{F4644A10-CDFB-42AD-985B-E5EA02BB55EC}" dt="2023-10-17T22:45:14.598" v="19"/>
          <ac:picMkLst>
            <pc:docMk/>
            <pc:sldMk cId="1759728231" sldId="259"/>
            <ac:picMk id="4" creationId="{A87D3733-3C9B-2CAB-F567-63908501E8C0}"/>
          </ac:picMkLst>
        </pc:picChg>
      </pc:sldChg>
      <pc:sldChg chg="modSp mod">
        <pc:chgData name="GABRIELA AQUINO CARDENAS" userId="6e002ff6-500f-46fc-af4c-3b420fa6dd0c" providerId="ADAL" clId="{F4644A10-CDFB-42AD-985B-E5EA02BB55EC}" dt="2023-10-17T22:47:13.868" v="29" actId="20577"/>
        <pc:sldMkLst>
          <pc:docMk/>
          <pc:sldMk cId="2094374663" sldId="260"/>
        </pc:sldMkLst>
        <pc:spChg chg="mod">
          <ac:chgData name="GABRIELA AQUINO CARDENAS" userId="6e002ff6-500f-46fc-af4c-3b420fa6dd0c" providerId="ADAL" clId="{F4644A10-CDFB-42AD-985B-E5EA02BB55EC}" dt="2023-10-17T22:47:13.868" v="29" actId="20577"/>
          <ac:spMkLst>
            <pc:docMk/>
            <pc:sldMk cId="2094374663" sldId="260"/>
            <ac:spMk id="2" creationId="{4BFFA71B-3648-051A-83D1-56118886F470}"/>
          </ac:spMkLst>
        </pc:spChg>
        <pc:spChg chg="mod">
          <ac:chgData name="GABRIELA AQUINO CARDENAS" userId="6e002ff6-500f-46fc-af4c-3b420fa6dd0c" providerId="ADAL" clId="{F4644A10-CDFB-42AD-985B-E5EA02BB55EC}" dt="2023-10-17T22:46:30.196" v="27" actId="20577"/>
          <ac:spMkLst>
            <pc:docMk/>
            <pc:sldMk cId="2094374663" sldId="260"/>
            <ac:spMk id="3" creationId="{6D232577-4B05-B3C2-72B4-09954DC9383F}"/>
          </ac:spMkLst>
        </pc:spChg>
      </pc:sldChg>
      <pc:sldChg chg="del">
        <pc:chgData name="GABRIELA AQUINO CARDENAS" userId="6e002ff6-500f-46fc-af4c-3b420fa6dd0c" providerId="ADAL" clId="{F4644A10-CDFB-42AD-985B-E5EA02BB55EC}" dt="2023-10-18T04:51:02.221" v="480" actId="47"/>
        <pc:sldMkLst>
          <pc:docMk/>
          <pc:sldMk cId="646947356" sldId="265"/>
        </pc:sldMkLst>
      </pc:sldChg>
      <pc:sldChg chg="del">
        <pc:chgData name="GABRIELA AQUINO CARDENAS" userId="6e002ff6-500f-46fc-af4c-3b420fa6dd0c" providerId="ADAL" clId="{F4644A10-CDFB-42AD-985B-E5EA02BB55EC}" dt="2023-10-18T04:51:39.271" v="485" actId="47"/>
        <pc:sldMkLst>
          <pc:docMk/>
          <pc:sldMk cId="404351710" sldId="268"/>
        </pc:sldMkLst>
      </pc:sldChg>
      <pc:sldChg chg="addSp modSp add del mod ord addCm">
        <pc:chgData name="GABRIELA AQUINO CARDENAS" userId="6e002ff6-500f-46fc-af4c-3b420fa6dd0c" providerId="ADAL" clId="{F4644A10-CDFB-42AD-985B-E5EA02BB55EC}" dt="2023-10-18T05:00:28.668" v="601" actId="1076"/>
        <pc:sldMkLst>
          <pc:docMk/>
          <pc:sldMk cId="3443126819" sldId="271"/>
        </pc:sldMkLst>
        <pc:spChg chg="add mod">
          <ac:chgData name="GABRIELA AQUINO CARDENAS" userId="6e002ff6-500f-46fc-af4c-3b420fa6dd0c" providerId="ADAL" clId="{F4644A10-CDFB-42AD-985B-E5EA02BB55EC}" dt="2023-10-18T05:00:28.668" v="601" actId="1076"/>
          <ac:spMkLst>
            <pc:docMk/>
            <pc:sldMk cId="3443126819" sldId="271"/>
            <ac:spMk id="2" creationId="{69BC4A4C-7851-11FF-D6B2-48D4FF3EB3BF}"/>
          </ac:spMkLst>
        </pc:spChg>
        <pc:spChg chg="mod">
          <ac:chgData name="GABRIELA AQUINO CARDENAS" userId="6e002ff6-500f-46fc-af4c-3b420fa6dd0c" providerId="ADAL" clId="{F4644A10-CDFB-42AD-985B-E5EA02BB55EC}" dt="2023-10-18T05:00:28.668" v="601" actId="1076"/>
          <ac:spMkLst>
            <pc:docMk/>
            <pc:sldMk cId="3443126819" sldId="271"/>
            <ac:spMk id="7" creationId="{6D40A1D3-9C92-88A2-85A0-6008027CFE48}"/>
          </ac:spMkLst>
        </pc:spChg>
        <pc:spChg chg="mod">
          <ac:chgData name="GABRIELA AQUINO CARDENAS" userId="6e002ff6-500f-46fc-af4c-3b420fa6dd0c" providerId="ADAL" clId="{F4644A10-CDFB-42AD-985B-E5EA02BB55EC}" dt="2023-10-18T04:57:33.497" v="568" actId="1076"/>
          <ac:spMkLst>
            <pc:docMk/>
            <pc:sldMk cId="3443126819" sldId="271"/>
            <ac:spMk id="12" creationId="{4FDF34EF-086C-ED53-1AE6-D7F523CFDA8E}"/>
          </ac:spMkLst>
        </pc:spChg>
        <pc:spChg chg="mod">
          <ac:chgData name="GABRIELA AQUINO CARDENAS" userId="6e002ff6-500f-46fc-af4c-3b420fa6dd0c" providerId="ADAL" clId="{F4644A10-CDFB-42AD-985B-E5EA02BB55EC}" dt="2023-10-18T04:57:59.527" v="576" actId="20577"/>
          <ac:spMkLst>
            <pc:docMk/>
            <pc:sldMk cId="3443126819" sldId="271"/>
            <ac:spMk id="30" creationId="{5B7190AD-6E94-498F-9E01-7EFCBFFE72E5}"/>
          </ac:spMkLst>
        </pc:spChg>
        <pc:spChg chg="mod">
          <ac:chgData name="GABRIELA AQUINO CARDENAS" userId="6e002ff6-500f-46fc-af4c-3b420fa6dd0c" providerId="ADAL" clId="{F4644A10-CDFB-42AD-985B-E5EA02BB55EC}" dt="2023-10-18T04:58:18.950" v="584" actId="20577"/>
          <ac:spMkLst>
            <pc:docMk/>
            <pc:sldMk cId="3443126819" sldId="271"/>
            <ac:spMk id="31" creationId="{E3DE3725-8BCE-A055-533A-52289FA1400E}"/>
          </ac:spMkLst>
        </pc:spChg>
        <pc:spChg chg="mod">
          <ac:chgData name="GABRIELA AQUINO CARDENAS" userId="6e002ff6-500f-46fc-af4c-3b420fa6dd0c" providerId="ADAL" clId="{F4644A10-CDFB-42AD-985B-E5EA02BB55EC}" dt="2023-10-18T04:58:58.451" v="594" actId="20577"/>
          <ac:spMkLst>
            <pc:docMk/>
            <pc:sldMk cId="3443126819" sldId="271"/>
            <ac:spMk id="32" creationId="{908B7180-0E82-58E3-AA42-A15AB071AB36}"/>
          </ac:spMkLst>
        </pc:spChg>
        <pc:spChg chg="mod">
          <ac:chgData name="GABRIELA AQUINO CARDENAS" userId="6e002ff6-500f-46fc-af4c-3b420fa6dd0c" providerId="ADAL" clId="{F4644A10-CDFB-42AD-985B-E5EA02BB55EC}" dt="2023-10-18T04:58:55.051" v="593" actId="20577"/>
          <ac:spMkLst>
            <pc:docMk/>
            <pc:sldMk cId="3443126819" sldId="271"/>
            <ac:spMk id="33" creationId="{46DE5FA0-A289-8AA0-57F8-89C7545ADC2D}"/>
          </ac:spMkLst>
        </pc:spChg>
        <pc:grpChg chg="mod">
          <ac:chgData name="GABRIELA AQUINO CARDENAS" userId="6e002ff6-500f-46fc-af4c-3b420fa6dd0c" providerId="ADAL" clId="{F4644A10-CDFB-42AD-985B-E5EA02BB55EC}" dt="2023-10-18T04:59:44" v="599" actId="1076"/>
          <ac:grpSpMkLst>
            <pc:docMk/>
            <pc:sldMk cId="3443126819" sldId="271"/>
            <ac:grpSpMk id="44" creationId="{4F9D9379-1529-77D0-F147-77ECD9623148}"/>
          </ac:grpSpMkLst>
        </pc:grpChg>
        <pc:extLst>
          <p:ext xmlns:p="http://schemas.openxmlformats.org/presentationml/2006/main" uri="{D6D511B9-2390-475A-947B-AFAB55BFBCF1}">
            <pc226:cmChg xmlns:pc226="http://schemas.microsoft.com/office/powerpoint/2022/06/main/command" chg="add">
              <pc226:chgData name="GABRIELA AQUINO CARDENAS" userId="6e002ff6-500f-46fc-af4c-3b420fa6dd0c" providerId="ADAL" clId="{F4644A10-CDFB-42AD-985B-E5EA02BB55EC}" dt="2023-10-18T05:00:04.106" v="600"/>
              <pc2:cmMkLst xmlns:pc2="http://schemas.microsoft.com/office/powerpoint/2019/9/main/command">
                <pc:docMk/>
                <pc:sldMk cId="3443126819" sldId="271"/>
                <pc2:cmMk id="{DA36E85D-30FB-4D53-B9B4-EAECA4C90F2C}"/>
              </pc2:cmMkLst>
            </pc226:cmChg>
          </p:ext>
        </pc:extLst>
      </pc:sldChg>
      <pc:sldChg chg="modSp mod">
        <pc:chgData name="GABRIELA AQUINO CARDENAS" userId="6e002ff6-500f-46fc-af4c-3b420fa6dd0c" providerId="ADAL" clId="{F4644A10-CDFB-42AD-985B-E5EA02BB55EC}" dt="2023-10-17T23:37:24.877" v="276" actId="20577"/>
        <pc:sldMkLst>
          <pc:docMk/>
          <pc:sldMk cId="3528903777" sldId="272"/>
        </pc:sldMkLst>
        <pc:spChg chg="mod">
          <ac:chgData name="GABRIELA AQUINO CARDENAS" userId="6e002ff6-500f-46fc-af4c-3b420fa6dd0c" providerId="ADAL" clId="{F4644A10-CDFB-42AD-985B-E5EA02BB55EC}" dt="2023-10-17T23:37:24.877" v="276" actId="20577"/>
          <ac:spMkLst>
            <pc:docMk/>
            <pc:sldMk cId="3528903777" sldId="272"/>
            <ac:spMk id="2" creationId="{295A20F9-B37D-D5FA-CC29-77B977BEB5DC}"/>
          </ac:spMkLst>
        </pc:spChg>
      </pc:sldChg>
      <pc:sldChg chg="modSp mod">
        <pc:chgData name="GABRIELA AQUINO CARDENAS" userId="6e002ff6-500f-46fc-af4c-3b420fa6dd0c" providerId="ADAL" clId="{F4644A10-CDFB-42AD-985B-E5EA02BB55EC}" dt="2023-10-17T23:47:45.084" v="366" actId="113"/>
        <pc:sldMkLst>
          <pc:docMk/>
          <pc:sldMk cId="4082565851" sldId="273"/>
        </pc:sldMkLst>
        <pc:spChg chg="mod">
          <ac:chgData name="GABRIELA AQUINO CARDENAS" userId="6e002ff6-500f-46fc-af4c-3b420fa6dd0c" providerId="ADAL" clId="{F4644A10-CDFB-42AD-985B-E5EA02BB55EC}" dt="2023-10-17T23:47:45.084" v="366" actId="113"/>
          <ac:spMkLst>
            <pc:docMk/>
            <pc:sldMk cId="4082565851" sldId="273"/>
            <ac:spMk id="7" creationId="{E16AB946-BA66-F0A3-DBF6-61764EE9A730}"/>
          </ac:spMkLst>
        </pc:spChg>
      </pc:sldChg>
      <pc:sldChg chg="addSp delSp modSp mod">
        <pc:chgData name="GABRIELA AQUINO CARDENAS" userId="6e002ff6-500f-46fc-af4c-3b420fa6dd0c" providerId="ADAL" clId="{F4644A10-CDFB-42AD-985B-E5EA02BB55EC}" dt="2023-10-18T04:49:43.778" v="479" actId="20577"/>
        <pc:sldMkLst>
          <pc:docMk/>
          <pc:sldMk cId="160129521" sldId="275"/>
        </pc:sldMkLst>
        <pc:spChg chg="del">
          <ac:chgData name="GABRIELA AQUINO CARDENAS" userId="6e002ff6-500f-46fc-af4c-3b420fa6dd0c" providerId="ADAL" clId="{F4644A10-CDFB-42AD-985B-E5EA02BB55EC}" dt="2023-10-17T22:50:27.683" v="37" actId="478"/>
          <ac:spMkLst>
            <pc:docMk/>
            <pc:sldMk cId="160129521" sldId="275"/>
            <ac:spMk id="2" creationId="{B84E783B-EAFA-535B-AA5C-8905C510CFC4}"/>
          </ac:spMkLst>
        </pc:spChg>
        <pc:spChg chg="add mod">
          <ac:chgData name="GABRIELA AQUINO CARDENAS" userId="6e002ff6-500f-46fc-af4c-3b420fa6dd0c" providerId="ADAL" clId="{F4644A10-CDFB-42AD-985B-E5EA02BB55EC}" dt="2023-10-17T22:53:35.910" v="65" actId="20577"/>
          <ac:spMkLst>
            <pc:docMk/>
            <pc:sldMk cId="160129521" sldId="275"/>
            <ac:spMk id="3" creationId="{29BA0DCC-2F45-BF92-507D-99B52EB86CCB}"/>
          </ac:spMkLst>
        </pc:spChg>
        <pc:spChg chg="mod">
          <ac:chgData name="GABRIELA AQUINO CARDENAS" userId="6e002ff6-500f-46fc-af4c-3b420fa6dd0c" providerId="ADAL" clId="{F4644A10-CDFB-42AD-985B-E5EA02BB55EC}" dt="2023-10-18T04:49:43.778" v="479" actId="20577"/>
          <ac:spMkLst>
            <pc:docMk/>
            <pc:sldMk cId="160129521" sldId="275"/>
            <ac:spMk id="5" creationId="{B1379EFA-6DCC-D966-2646-C6019F4FBCCD}"/>
          </ac:spMkLst>
        </pc:spChg>
      </pc:sldChg>
      <pc:sldChg chg="addSp delSp modSp add mod">
        <pc:chgData name="GABRIELA AQUINO CARDENAS" userId="6e002ff6-500f-46fc-af4c-3b420fa6dd0c" providerId="ADAL" clId="{F4644A10-CDFB-42AD-985B-E5EA02BB55EC}" dt="2023-10-17T23:46:54.444" v="361"/>
        <pc:sldMkLst>
          <pc:docMk/>
          <pc:sldMk cId="3522022333" sldId="280"/>
        </pc:sldMkLst>
        <pc:picChg chg="add mod">
          <ac:chgData name="GABRIELA AQUINO CARDENAS" userId="6e002ff6-500f-46fc-af4c-3b420fa6dd0c" providerId="ADAL" clId="{F4644A10-CDFB-42AD-985B-E5EA02BB55EC}" dt="2023-10-17T23:46:54.444" v="361"/>
          <ac:picMkLst>
            <pc:docMk/>
            <pc:sldMk cId="3522022333" sldId="280"/>
            <ac:picMk id="3" creationId="{45B57BA4-F95A-CE0C-96CA-3AE35CFCBB7D}"/>
          </ac:picMkLst>
        </pc:picChg>
        <pc:picChg chg="del">
          <ac:chgData name="GABRIELA AQUINO CARDENAS" userId="6e002ff6-500f-46fc-af4c-3b420fa6dd0c" providerId="ADAL" clId="{F4644A10-CDFB-42AD-985B-E5EA02BB55EC}" dt="2023-10-17T23:46:53.691" v="360" actId="478"/>
          <ac:picMkLst>
            <pc:docMk/>
            <pc:sldMk cId="3522022333" sldId="280"/>
            <ac:picMk id="4" creationId="{77184966-4242-334F-153D-DA2601EC3DCD}"/>
          </ac:picMkLst>
        </pc:picChg>
      </pc:sldChg>
      <pc:sldChg chg="modSp add mod">
        <pc:chgData name="GABRIELA AQUINO CARDENAS" userId="6e002ff6-500f-46fc-af4c-3b420fa6dd0c" providerId="ADAL" clId="{F4644A10-CDFB-42AD-985B-E5EA02BB55EC}" dt="2023-10-17T23:03:05.217" v="205" actId="20577"/>
        <pc:sldMkLst>
          <pc:docMk/>
          <pc:sldMk cId="1866255274" sldId="290"/>
        </pc:sldMkLst>
        <pc:spChg chg="mod">
          <ac:chgData name="GABRIELA AQUINO CARDENAS" userId="6e002ff6-500f-46fc-af4c-3b420fa6dd0c" providerId="ADAL" clId="{F4644A10-CDFB-42AD-985B-E5EA02BB55EC}" dt="2023-10-17T23:02:31.951" v="186" actId="1076"/>
          <ac:spMkLst>
            <pc:docMk/>
            <pc:sldMk cId="1866255274" sldId="290"/>
            <ac:spMk id="3" creationId="{01EFBF88-D350-B13C-0D47-0CA9FD1BE918}"/>
          </ac:spMkLst>
        </pc:spChg>
        <pc:spChg chg="mod">
          <ac:chgData name="GABRIELA AQUINO CARDENAS" userId="6e002ff6-500f-46fc-af4c-3b420fa6dd0c" providerId="ADAL" clId="{F4644A10-CDFB-42AD-985B-E5EA02BB55EC}" dt="2023-10-17T23:03:05.217" v="205" actId="20577"/>
          <ac:spMkLst>
            <pc:docMk/>
            <pc:sldMk cId="1866255274" sldId="290"/>
            <ac:spMk id="4" creationId="{8EF367EE-4DC3-9104-C0CF-E3A403F0C542}"/>
          </ac:spMkLst>
        </pc:spChg>
        <pc:spChg chg="mod">
          <ac:chgData name="GABRIELA AQUINO CARDENAS" userId="6e002ff6-500f-46fc-af4c-3b420fa6dd0c" providerId="ADAL" clId="{F4644A10-CDFB-42AD-985B-E5EA02BB55EC}" dt="2023-10-17T23:01:35.835" v="181" actId="20577"/>
          <ac:spMkLst>
            <pc:docMk/>
            <pc:sldMk cId="1866255274" sldId="290"/>
            <ac:spMk id="6" creationId="{A1C969C4-81E4-7AAA-8B02-D5F6FA39317E}"/>
          </ac:spMkLst>
        </pc:spChg>
      </pc:sldChg>
      <pc:sldChg chg="modSp add mod">
        <pc:chgData name="GABRIELA AQUINO CARDENAS" userId="6e002ff6-500f-46fc-af4c-3b420fa6dd0c" providerId="ADAL" clId="{F4644A10-CDFB-42AD-985B-E5EA02BB55EC}" dt="2023-10-17T23:05:10.839" v="214"/>
        <pc:sldMkLst>
          <pc:docMk/>
          <pc:sldMk cId="2060448243" sldId="291"/>
        </pc:sldMkLst>
        <pc:spChg chg="mod">
          <ac:chgData name="GABRIELA AQUINO CARDENAS" userId="6e002ff6-500f-46fc-af4c-3b420fa6dd0c" providerId="ADAL" clId="{F4644A10-CDFB-42AD-985B-E5EA02BB55EC}" dt="2023-10-17T23:05:10.839" v="214"/>
          <ac:spMkLst>
            <pc:docMk/>
            <pc:sldMk cId="2060448243" sldId="291"/>
            <ac:spMk id="4" creationId="{34FF8721-8B8A-DE7C-A373-3FB9BBBE6F63}"/>
          </ac:spMkLst>
        </pc:spChg>
      </pc:sldChg>
      <pc:sldChg chg="add del">
        <pc:chgData name="GABRIELA AQUINO CARDENAS" userId="6e002ff6-500f-46fc-af4c-3b420fa6dd0c" providerId="ADAL" clId="{F4644A10-CDFB-42AD-985B-E5EA02BB55EC}" dt="2023-10-17T23:03:46.963" v="207" actId="47"/>
        <pc:sldMkLst>
          <pc:docMk/>
          <pc:sldMk cId="167947539" sldId="292"/>
        </pc:sldMkLst>
      </pc:sldChg>
      <pc:sldChg chg="modSp add mod">
        <pc:chgData name="GABRIELA AQUINO CARDENAS" userId="6e002ff6-500f-46fc-af4c-3b420fa6dd0c" providerId="ADAL" clId="{F4644A10-CDFB-42AD-985B-E5EA02BB55EC}" dt="2023-10-17T23:46:22.374" v="359"/>
        <pc:sldMkLst>
          <pc:docMk/>
          <pc:sldMk cId="3957672803" sldId="293"/>
        </pc:sldMkLst>
        <pc:spChg chg="mod">
          <ac:chgData name="GABRIELA AQUINO CARDENAS" userId="6e002ff6-500f-46fc-af4c-3b420fa6dd0c" providerId="ADAL" clId="{F4644A10-CDFB-42AD-985B-E5EA02BB55EC}" dt="2023-10-17T23:46:22.374" v="359"/>
          <ac:spMkLst>
            <pc:docMk/>
            <pc:sldMk cId="3957672803" sldId="293"/>
            <ac:spMk id="2" creationId="{4BFFA71B-3648-051A-83D1-56118886F470}"/>
          </ac:spMkLst>
        </pc:spChg>
        <pc:spChg chg="mod">
          <ac:chgData name="GABRIELA AQUINO CARDENAS" userId="6e002ff6-500f-46fc-af4c-3b420fa6dd0c" providerId="ADAL" clId="{F4644A10-CDFB-42AD-985B-E5EA02BB55EC}" dt="2023-10-17T23:07:01.779" v="218"/>
          <ac:spMkLst>
            <pc:docMk/>
            <pc:sldMk cId="3957672803" sldId="293"/>
            <ac:spMk id="3" creationId="{6D232577-4B05-B3C2-72B4-09954DC9383F}"/>
          </ac:spMkLst>
        </pc:spChg>
      </pc:sldChg>
      <pc:sldChg chg="modSp add mod ord">
        <pc:chgData name="GABRIELA AQUINO CARDENAS" userId="6e002ff6-500f-46fc-af4c-3b420fa6dd0c" providerId="ADAL" clId="{F4644A10-CDFB-42AD-985B-E5EA02BB55EC}" dt="2023-10-17T23:45:18.645" v="358" actId="1035"/>
        <pc:sldMkLst>
          <pc:docMk/>
          <pc:sldMk cId="1071945936" sldId="294"/>
        </pc:sldMkLst>
        <pc:spChg chg="mod">
          <ac:chgData name="GABRIELA AQUINO CARDENAS" userId="6e002ff6-500f-46fc-af4c-3b420fa6dd0c" providerId="ADAL" clId="{F4644A10-CDFB-42AD-985B-E5EA02BB55EC}" dt="2023-10-17T23:45:11.622" v="356" actId="1076"/>
          <ac:spMkLst>
            <pc:docMk/>
            <pc:sldMk cId="1071945936" sldId="294"/>
            <ac:spMk id="3" creationId="{01EFBF88-D350-B13C-0D47-0CA9FD1BE918}"/>
          </ac:spMkLst>
        </pc:spChg>
        <pc:spChg chg="mod">
          <ac:chgData name="GABRIELA AQUINO CARDENAS" userId="6e002ff6-500f-46fc-af4c-3b420fa6dd0c" providerId="ADAL" clId="{F4644A10-CDFB-42AD-985B-E5EA02BB55EC}" dt="2023-10-17T23:45:04.408" v="355" actId="114"/>
          <ac:spMkLst>
            <pc:docMk/>
            <pc:sldMk cId="1071945936" sldId="294"/>
            <ac:spMk id="4" creationId="{8EF367EE-4DC3-9104-C0CF-E3A403F0C542}"/>
          </ac:spMkLst>
        </pc:spChg>
        <pc:spChg chg="mod">
          <ac:chgData name="GABRIELA AQUINO CARDENAS" userId="6e002ff6-500f-46fc-af4c-3b420fa6dd0c" providerId="ADAL" clId="{F4644A10-CDFB-42AD-985B-E5EA02BB55EC}" dt="2023-10-17T23:45:18.645" v="358" actId="1035"/>
          <ac:spMkLst>
            <pc:docMk/>
            <pc:sldMk cId="1071945936" sldId="294"/>
            <ac:spMk id="6" creationId="{A1C969C4-81E4-7AAA-8B02-D5F6FA39317E}"/>
          </ac:spMkLst>
        </pc:spChg>
      </pc:sldChg>
      <pc:sldChg chg="modSp add mod">
        <pc:chgData name="GABRIELA AQUINO CARDENAS" userId="6e002ff6-500f-46fc-af4c-3b420fa6dd0c" providerId="ADAL" clId="{F4644A10-CDFB-42AD-985B-E5EA02BB55EC}" dt="2023-10-17T23:50:38.202" v="372"/>
        <pc:sldMkLst>
          <pc:docMk/>
          <pc:sldMk cId="842969631" sldId="295"/>
        </pc:sldMkLst>
        <pc:spChg chg="mod">
          <ac:chgData name="GABRIELA AQUINO CARDENAS" userId="6e002ff6-500f-46fc-af4c-3b420fa6dd0c" providerId="ADAL" clId="{F4644A10-CDFB-42AD-985B-E5EA02BB55EC}" dt="2023-10-17T23:50:38.202" v="372"/>
          <ac:spMkLst>
            <pc:docMk/>
            <pc:sldMk cId="842969631" sldId="295"/>
            <ac:spMk id="4" creationId="{34FF8721-8B8A-DE7C-A373-3FB9BBBE6F63}"/>
          </ac:spMkLst>
        </pc:spChg>
      </pc:sldChg>
      <pc:sldChg chg="modSp add del mod">
        <pc:chgData name="GABRIELA AQUINO CARDENAS" userId="6e002ff6-500f-46fc-af4c-3b420fa6dd0c" providerId="ADAL" clId="{F4644A10-CDFB-42AD-985B-E5EA02BB55EC}" dt="2023-10-17T23:59:27.660" v="438" actId="47"/>
        <pc:sldMkLst>
          <pc:docMk/>
          <pc:sldMk cId="950177659" sldId="296"/>
        </pc:sldMkLst>
        <pc:spChg chg="mod">
          <ac:chgData name="GABRIELA AQUINO CARDENAS" userId="6e002ff6-500f-46fc-af4c-3b420fa6dd0c" providerId="ADAL" clId="{F4644A10-CDFB-42AD-985B-E5EA02BB55EC}" dt="2023-10-17T23:53:58.910" v="426" actId="114"/>
          <ac:spMkLst>
            <pc:docMk/>
            <pc:sldMk cId="950177659" sldId="296"/>
            <ac:spMk id="2" creationId="{4BFFA71B-3648-051A-83D1-56118886F470}"/>
          </ac:spMkLst>
        </pc:spChg>
        <pc:spChg chg="mod">
          <ac:chgData name="GABRIELA AQUINO CARDENAS" userId="6e002ff6-500f-46fc-af4c-3b420fa6dd0c" providerId="ADAL" clId="{F4644A10-CDFB-42AD-985B-E5EA02BB55EC}" dt="2023-10-17T23:53:27.141" v="424" actId="20577"/>
          <ac:spMkLst>
            <pc:docMk/>
            <pc:sldMk cId="950177659" sldId="296"/>
            <ac:spMk id="3" creationId="{6D232577-4B05-B3C2-72B4-09954DC9383F}"/>
          </ac:spMkLst>
        </pc:spChg>
      </pc:sldChg>
      <pc:sldChg chg="add del">
        <pc:chgData name="GABRIELA AQUINO CARDENAS" userId="6e002ff6-500f-46fc-af4c-3b420fa6dd0c" providerId="ADAL" clId="{F4644A10-CDFB-42AD-985B-E5EA02BB55EC}" dt="2023-10-17T23:56:49.223" v="429"/>
        <pc:sldMkLst>
          <pc:docMk/>
          <pc:sldMk cId="2804353066" sldId="296"/>
        </pc:sldMkLst>
      </pc:sldChg>
      <pc:sldChg chg="add del">
        <pc:chgData name="GABRIELA AQUINO CARDENAS" userId="6e002ff6-500f-46fc-af4c-3b420fa6dd0c" providerId="ADAL" clId="{F4644A10-CDFB-42AD-985B-E5EA02BB55EC}" dt="2023-10-17T23:56:49.223" v="429"/>
        <pc:sldMkLst>
          <pc:docMk/>
          <pc:sldMk cId="1196859362" sldId="297"/>
        </pc:sldMkLst>
      </pc:sldChg>
      <pc:sldChg chg="addSp delSp modSp add del mod">
        <pc:chgData name="GABRIELA AQUINO CARDENAS" userId="6e002ff6-500f-46fc-af4c-3b420fa6dd0c" providerId="ADAL" clId="{F4644A10-CDFB-42AD-985B-E5EA02BB55EC}" dt="2023-10-17T23:59:25.757" v="437" actId="47"/>
        <pc:sldMkLst>
          <pc:docMk/>
          <pc:sldMk cId="3559729961" sldId="297"/>
        </pc:sldMkLst>
        <pc:spChg chg="del mod">
          <ac:chgData name="GABRIELA AQUINO CARDENAS" userId="6e002ff6-500f-46fc-af4c-3b420fa6dd0c" providerId="ADAL" clId="{F4644A10-CDFB-42AD-985B-E5EA02BB55EC}" dt="2023-10-17T23:59:14.197" v="434" actId="478"/>
          <ac:spMkLst>
            <pc:docMk/>
            <pc:sldMk cId="3559729961" sldId="297"/>
            <ac:spMk id="2" creationId="{4BFFA71B-3648-051A-83D1-56118886F470}"/>
          </ac:spMkLst>
        </pc:spChg>
        <pc:spChg chg="add mod">
          <ac:chgData name="GABRIELA AQUINO CARDENAS" userId="6e002ff6-500f-46fc-af4c-3b420fa6dd0c" providerId="ADAL" clId="{F4644A10-CDFB-42AD-985B-E5EA02BB55EC}" dt="2023-10-17T23:59:14.922" v="435"/>
          <ac:spMkLst>
            <pc:docMk/>
            <pc:sldMk cId="3559729961" sldId="297"/>
            <ac:spMk id="3" creationId="{F74BE873-0014-2F06-5548-75A7A0C3239E}"/>
          </ac:spMkLst>
        </pc:spChg>
        <pc:spChg chg="add mod">
          <ac:chgData name="GABRIELA AQUINO CARDENAS" userId="6e002ff6-500f-46fc-af4c-3b420fa6dd0c" providerId="ADAL" clId="{F4644A10-CDFB-42AD-985B-E5EA02BB55EC}" dt="2023-10-17T23:59:14.922" v="435"/>
          <ac:spMkLst>
            <pc:docMk/>
            <pc:sldMk cId="3559729961" sldId="297"/>
            <ac:spMk id="4" creationId="{F6426C40-D87E-90F9-DC97-594805ECF47E}"/>
          </ac:spMkLst>
        </pc:spChg>
      </pc:sldChg>
      <pc:sldChg chg="addSp delSp modSp add mod addCm">
        <pc:chgData name="GABRIELA AQUINO CARDENAS" userId="6e002ff6-500f-46fc-af4c-3b420fa6dd0c" providerId="ADAL" clId="{F4644A10-CDFB-42AD-985B-E5EA02BB55EC}" dt="2023-10-18T05:36:06.192" v="848" actId="20577"/>
        <pc:sldMkLst>
          <pc:docMk/>
          <pc:sldMk cId="938773587" sldId="298"/>
        </pc:sldMkLst>
        <pc:spChg chg="mod">
          <ac:chgData name="GABRIELA AQUINO CARDENAS" userId="6e002ff6-500f-46fc-af4c-3b420fa6dd0c" providerId="ADAL" clId="{F4644A10-CDFB-42AD-985B-E5EA02BB55EC}" dt="2023-10-18T05:36:06.192" v="848" actId="20577"/>
          <ac:spMkLst>
            <pc:docMk/>
            <pc:sldMk cId="938773587" sldId="298"/>
            <ac:spMk id="2" creationId="{B84E783B-EAFA-535B-AA5C-8905C510CFC4}"/>
          </ac:spMkLst>
        </pc:spChg>
        <pc:spChg chg="add del mod">
          <ac:chgData name="GABRIELA AQUINO CARDENAS" userId="6e002ff6-500f-46fc-af4c-3b420fa6dd0c" providerId="ADAL" clId="{F4644A10-CDFB-42AD-985B-E5EA02BB55EC}" dt="2023-10-18T05:23:29.631" v="741"/>
          <ac:spMkLst>
            <pc:docMk/>
            <pc:sldMk cId="938773587" sldId="298"/>
            <ac:spMk id="6" creationId="{AF223438-DD33-96E8-4423-4705C7FC7C57}"/>
          </ac:spMkLst>
        </pc:spChg>
        <pc:spChg chg="add mod">
          <ac:chgData name="GABRIELA AQUINO CARDENAS" userId="6e002ff6-500f-46fc-af4c-3b420fa6dd0c" providerId="ADAL" clId="{F4644A10-CDFB-42AD-985B-E5EA02BB55EC}" dt="2023-10-18T05:24:37.391" v="756"/>
          <ac:spMkLst>
            <pc:docMk/>
            <pc:sldMk cId="938773587" sldId="298"/>
            <ac:spMk id="7" creationId="{9D1E8958-9A92-153B-7CB8-7AA969FB97A8}"/>
          </ac:spMkLst>
        </pc:spChg>
        <pc:picChg chg="del">
          <ac:chgData name="GABRIELA AQUINO CARDENAS" userId="6e002ff6-500f-46fc-af4c-3b420fa6dd0c" providerId="ADAL" clId="{F4644A10-CDFB-42AD-985B-E5EA02BB55EC}" dt="2023-10-18T05:21:59.130" v="725" actId="478"/>
          <ac:picMkLst>
            <pc:docMk/>
            <pc:sldMk cId="938773587" sldId="298"/>
            <ac:picMk id="4" creationId="{77184966-4242-334F-153D-DA2601EC3DCD}"/>
          </ac:picMkLst>
        </pc:picChg>
        <pc:picChg chg="add del mod modCrop">
          <ac:chgData name="GABRIELA AQUINO CARDENAS" userId="6e002ff6-500f-46fc-af4c-3b420fa6dd0c" providerId="ADAL" clId="{F4644A10-CDFB-42AD-985B-E5EA02BB55EC}" dt="2023-10-18T05:27:49.351" v="777" actId="478"/>
          <ac:picMkLst>
            <pc:docMk/>
            <pc:sldMk cId="938773587" sldId="298"/>
            <ac:picMk id="5" creationId="{61704CC6-9FED-85FE-93E3-BCEC80DED50F}"/>
          </ac:picMkLst>
        </pc:picChg>
        <pc:picChg chg="add mod">
          <ac:chgData name="GABRIELA AQUINO CARDENAS" userId="6e002ff6-500f-46fc-af4c-3b420fa6dd0c" providerId="ADAL" clId="{F4644A10-CDFB-42AD-985B-E5EA02BB55EC}" dt="2023-10-18T05:28:23.496" v="780"/>
          <ac:picMkLst>
            <pc:docMk/>
            <pc:sldMk cId="938773587" sldId="298"/>
            <ac:picMk id="8" creationId="{B5853016-9F15-462E-5560-BD83C63787C4}"/>
          </ac:picMkLst>
        </pc:picChg>
        <pc:extLst>
          <p:ext xmlns:p="http://schemas.openxmlformats.org/presentationml/2006/main" uri="{D6D511B9-2390-475A-947B-AFAB55BFBCF1}">
            <pc226:cmChg xmlns:pc226="http://schemas.microsoft.com/office/powerpoint/2022/06/main/command" chg="add">
              <pc226:chgData name="GABRIELA AQUINO CARDENAS" userId="6e002ff6-500f-46fc-af4c-3b420fa6dd0c" providerId="ADAL" clId="{F4644A10-CDFB-42AD-985B-E5EA02BB55EC}" dt="2023-10-18T05:28:43.557" v="781"/>
              <pc2:cmMkLst xmlns:pc2="http://schemas.microsoft.com/office/powerpoint/2019/9/main/command">
                <pc:docMk/>
                <pc:sldMk cId="938773587" sldId="298"/>
                <pc2:cmMk id="{C1605BD3-53C1-4F92-ADD1-6743CDF5BC17}"/>
              </pc2:cmMkLst>
            </pc226:cmChg>
          </p:ext>
        </pc:extLst>
      </pc:sldChg>
      <pc:sldChg chg="add del">
        <pc:chgData name="GABRIELA AQUINO CARDENAS" userId="6e002ff6-500f-46fc-af4c-3b420fa6dd0c" providerId="ADAL" clId="{F4644A10-CDFB-42AD-985B-E5EA02BB55EC}" dt="2023-10-17T23:56:49.223" v="429"/>
        <pc:sldMkLst>
          <pc:docMk/>
          <pc:sldMk cId="4172143937" sldId="298"/>
        </pc:sldMkLst>
      </pc:sldChg>
      <pc:sldChg chg="add del">
        <pc:chgData name="GABRIELA AQUINO CARDENAS" userId="6e002ff6-500f-46fc-af4c-3b420fa6dd0c" providerId="ADAL" clId="{F4644A10-CDFB-42AD-985B-E5EA02BB55EC}" dt="2023-10-17T23:56:49.223" v="429"/>
        <pc:sldMkLst>
          <pc:docMk/>
          <pc:sldMk cId="2444708570" sldId="299"/>
        </pc:sldMkLst>
      </pc:sldChg>
      <pc:sldChg chg="addSp delSp modSp add del mod ord">
        <pc:chgData name="GABRIELA AQUINO CARDENAS" userId="6e002ff6-500f-46fc-af4c-3b420fa6dd0c" providerId="ADAL" clId="{F4644A10-CDFB-42AD-985B-E5EA02BB55EC}" dt="2023-10-18T05:38:33.652" v="863" actId="1036"/>
        <pc:sldMkLst>
          <pc:docMk/>
          <pc:sldMk cId="2823867976" sldId="299"/>
        </pc:sldMkLst>
        <pc:spChg chg="del">
          <ac:chgData name="GABRIELA AQUINO CARDENAS" userId="6e002ff6-500f-46fc-af4c-3b420fa6dd0c" providerId="ADAL" clId="{F4644A10-CDFB-42AD-985B-E5EA02BB55EC}" dt="2023-10-18T05:01:24.599" v="606" actId="478"/>
          <ac:spMkLst>
            <pc:docMk/>
            <pc:sldMk cId="2823867976" sldId="299"/>
            <ac:spMk id="3" creationId="{D993F280-121F-0CAC-FCF3-FE7E031CBA80}"/>
          </ac:spMkLst>
        </pc:spChg>
        <pc:spChg chg="del">
          <ac:chgData name="GABRIELA AQUINO CARDENAS" userId="6e002ff6-500f-46fc-af4c-3b420fa6dd0c" providerId="ADAL" clId="{F4644A10-CDFB-42AD-985B-E5EA02BB55EC}" dt="2023-10-18T05:01:25.820" v="607" actId="478"/>
          <ac:spMkLst>
            <pc:docMk/>
            <pc:sldMk cId="2823867976" sldId="299"/>
            <ac:spMk id="4" creationId="{BA3BB9A9-0A03-A08F-CCB7-AFC3C670F821}"/>
          </ac:spMkLst>
        </pc:spChg>
        <pc:spChg chg="add mod">
          <ac:chgData name="GABRIELA AQUINO CARDENAS" userId="6e002ff6-500f-46fc-af4c-3b420fa6dd0c" providerId="ADAL" clId="{F4644A10-CDFB-42AD-985B-E5EA02BB55EC}" dt="2023-10-18T05:38:33.652" v="863" actId="1036"/>
          <ac:spMkLst>
            <pc:docMk/>
            <pc:sldMk cId="2823867976" sldId="299"/>
            <ac:spMk id="16" creationId="{BB60A9ED-444C-BA8F-EFF9-5C6B66B677E4}"/>
          </ac:spMkLst>
        </pc:spChg>
        <pc:spChg chg="add mod">
          <ac:chgData name="GABRIELA AQUINO CARDENAS" userId="6e002ff6-500f-46fc-af4c-3b420fa6dd0c" providerId="ADAL" clId="{F4644A10-CDFB-42AD-985B-E5EA02BB55EC}" dt="2023-10-18T05:10:34.104" v="617" actId="14100"/>
          <ac:spMkLst>
            <pc:docMk/>
            <pc:sldMk cId="2823867976" sldId="299"/>
            <ac:spMk id="17" creationId="{EE8D6CE6-736B-A71A-87B8-475B22AC2183}"/>
          </ac:spMkLst>
        </pc:spChg>
        <pc:spChg chg="del">
          <ac:chgData name="GABRIELA AQUINO CARDENAS" userId="6e002ff6-500f-46fc-af4c-3b420fa6dd0c" providerId="ADAL" clId="{F4644A10-CDFB-42AD-985B-E5EA02BB55EC}" dt="2023-10-18T05:01:27.750" v="608" actId="478"/>
          <ac:spMkLst>
            <pc:docMk/>
            <pc:sldMk cId="2823867976" sldId="299"/>
            <ac:spMk id="20" creationId="{E7888202-94FA-1526-D580-CFC5AB806C2A}"/>
          </ac:spMkLst>
        </pc:spChg>
        <pc:grpChg chg="del">
          <ac:chgData name="GABRIELA AQUINO CARDENAS" userId="6e002ff6-500f-46fc-af4c-3b420fa6dd0c" providerId="ADAL" clId="{F4644A10-CDFB-42AD-985B-E5EA02BB55EC}" dt="2023-10-18T05:01:12.939" v="604" actId="478"/>
          <ac:grpSpMkLst>
            <pc:docMk/>
            <pc:sldMk cId="2823867976" sldId="299"/>
            <ac:grpSpMk id="23" creationId="{8F21678D-A24E-4767-B1AD-0DAFD754E79E}"/>
          </ac:grpSpMkLst>
        </pc:grpChg>
        <pc:grpChg chg="del">
          <ac:chgData name="GABRIELA AQUINO CARDENAS" userId="6e002ff6-500f-46fc-af4c-3b420fa6dd0c" providerId="ADAL" clId="{F4644A10-CDFB-42AD-985B-E5EA02BB55EC}" dt="2023-10-18T05:01:14.477" v="605" actId="478"/>
          <ac:grpSpMkLst>
            <pc:docMk/>
            <pc:sldMk cId="2823867976" sldId="299"/>
            <ac:grpSpMk id="24" creationId="{EEDD0FAC-25EE-A9AB-BE29-5E59806A635F}"/>
          </ac:grpSpMkLst>
        </pc:grpChg>
        <pc:picChg chg="add mod">
          <ac:chgData name="GABRIELA AQUINO CARDENAS" userId="6e002ff6-500f-46fc-af4c-3b420fa6dd0c" providerId="ADAL" clId="{F4644A10-CDFB-42AD-985B-E5EA02BB55EC}" dt="2023-10-18T05:12:44.843" v="655" actId="1076"/>
          <ac:picMkLst>
            <pc:docMk/>
            <pc:sldMk cId="2823867976" sldId="299"/>
            <ac:picMk id="14" creationId="{1A7D715B-BB51-C2B1-70A2-EEC3BDDC5B5E}"/>
          </ac:picMkLst>
        </pc:picChg>
      </pc:sldChg>
      <pc:sldChg chg="modSp add mod">
        <pc:chgData name="GABRIELA AQUINO CARDENAS" userId="6e002ff6-500f-46fc-af4c-3b420fa6dd0c" providerId="ADAL" clId="{F4644A10-CDFB-42AD-985B-E5EA02BB55EC}" dt="2023-10-18T05:45:05.203" v="916" actId="33524"/>
        <pc:sldMkLst>
          <pc:docMk/>
          <pc:sldMk cId="203048204" sldId="300"/>
        </pc:sldMkLst>
        <pc:spChg chg="mod">
          <ac:chgData name="GABRIELA AQUINO CARDENAS" userId="6e002ff6-500f-46fc-af4c-3b420fa6dd0c" providerId="ADAL" clId="{F4644A10-CDFB-42AD-985B-E5EA02BB55EC}" dt="2023-10-18T05:45:05.203" v="916" actId="33524"/>
          <ac:spMkLst>
            <pc:docMk/>
            <pc:sldMk cId="203048204" sldId="300"/>
            <ac:spMk id="3" creationId="{6A69173D-65B6-CDF6-A1E6-BBFA7173D1B1}"/>
          </ac:spMkLst>
        </pc:spChg>
      </pc:sldChg>
      <pc:sldChg chg="add del">
        <pc:chgData name="GABRIELA AQUINO CARDENAS" userId="6e002ff6-500f-46fc-af4c-3b420fa6dd0c" providerId="ADAL" clId="{F4644A10-CDFB-42AD-985B-E5EA02BB55EC}" dt="2023-10-17T23:56:49.223" v="429"/>
        <pc:sldMkLst>
          <pc:docMk/>
          <pc:sldMk cId="2684363463" sldId="300"/>
        </pc:sldMkLst>
      </pc:sldChg>
      <pc:sldChg chg="modSp add mod">
        <pc:chgData name="GABRIELA AQUINO CARDENAS" userId="6e002ff6-500f-46fc-af4c-3b420fa6dd0c" providerId="ADAL" clId="{F4644A10-CDFB-42AD-985B-E5EA02BB55EC}" dt="2023-10-18T05:41:09.011" v="872"/>
        <pc:sldMkLst>
          <pc:docMk/>
          <pc:sldMk cId="464261152" sldId="301"/>
        </pc:sldMkLst>
        <pc:spChg chg="mod">
          <ac:chgData name="GABRIELA AQUINO CARDENAS" userId="6e002ff6-500f-46fc-af4c-3b420fa6dd0c" providerId="ADAL" clId="{F4644A10-CDFB-42AD-985B-E5EA02BB55EC}" dt="2023-10-18T05:41:09.011" v="872"/>
          <ac:spMkLst>
            <pc:docMk/>
            <pc:sldMk cId="464261152" sldId="301"/>
            <ac:spMk id="2" creationId="{D305A7A0-1BBA-1CE5-3ED2-164739C6DF54}"/>
          </ac:spMkLst>
        </pc:spChg>
      </pc:sldChg>
      <pc:sldChg chg="delSp modSp add mod">
        <pc:chgData name="GABRIELA AQUINO CARDENAS" userId="6e002ff6-500f-46fc-af4c-3b420fa6dd0c" providerId="ADAL" clId="{F4644A10-CDFB-42AD-985B-E5EA02BB55EC}" dt="2023-10-18T05:19:24.970" v="719" actId="113"/>
        <pc:sldMkLst>
          <pc:docMk/>
          <pc:sldMk cId="2883172930" sldId="302"/>
        </pc:sldMkLst>
        <pc:spChg chg="mod">
          <ac:chgData name="GABRIELA AQUINO CARDENAS" userId="6e002ff6-500f-46fc-af4c-3b420fa6dd0c" providerId="ADAL" clId="{F4644A10-CDFB-42AD-985B-E5EA02BB55EC}" dt="2023-10-18T05:19:24.970" v="719" actId="113"/>
          <ac:spMkLst>
            <pc:docMk/>
            <pc:sldMk cId="2883172930" sldId="302"/>
            <ac:spMk id="3" creationId="{01EFBF88-D350-B13C-0D47-0CA9FD1BE918}"/>
          </ac:spMkLst>
        </pc:spChg>
        <pc:spChg chg="mod">
          <ac:chgData name="GABRIELA AQUINO CARDENAS" userId="6e002ff6-500f-46fc-af4c-3b420fa6dd0c" providerId="ADAL" clId="{F4644A10-CDFB-42AD-985B-E5EA02BB55EC}" dt="2023-10-18T05:18:27.673" v="681" actId="20577"/>
          <ac:spMkLst>
            <pc:docMk/>
            <pc:sldMk cId="2883172930" sldId="302"/>
            <ac:spMk id="4" creationId="{8EF367EE-4DC3-9104-C0CF-E3A403F0C542}"/>
          </ac:spMkLst>
        </pc:spChg>
        <pc:spChg chg="del">
          <ac:chgData name="GABRIELA AQUINO CARDENAS" userId="6e002ff6-500f-46fc-af4c-3b420fa6dd0c" providerId="ADAL" clId="{F4644A10-CDFB-42AD-985B-E5EA02BB55EC}" dt="2023-10-18T05:17:56.134" v="670" actId="478"/>
          <ac:spMkLst>
            <pc:docMk/>
            <pc:sldMk cId="2883172930" sldId="302"/>
            <ac:spMk id="6" creationId="{A1C969C4-81E4-7AAA-8B02-D5F6FA39317E}"/>
          </ac:spMkLst>
        </pc:spChg>
      </pc:sldChg>
      <pc:sldChg chg="delSp modSp add del mod">
        <pc:chgData name="GABRIELA AQUINO CARDENAS" userId="6e002ff6-500f-46fc-af4c-3b420fa6dd0c" providerId="ADAL" clId="{F4644A10-CDFB-42AD-985B-E5EA02BB55EC}" dt="2023-10-18T05:29:30.086" v="784" actId="47"/>
        <pc:sldMkLst>
          <pc:docMk/>
          <pc:sldMk cId="3858531425" sldId="303"/>
        </pc:sldMkLst>
        <pc:spChg chg="del">
          <ac:chgData name="GABRIELA AQUINO CARDENAS" userId="6e002ff6-500f-46fc-af4c-3b420fa6dd0c" providerId="ADAL" clId="{F4644A10-CDFB-42AD-985B-E5EA02BB55EC}" dt="2023-10-18T05:26:49.200" v="770" actId="478"/>
          <ac:spMkLst>
            <pc:docMk/>
            <pc:sldMk cId="3858531425" sldId="303"/>
            <ac:spMk id="2" creationId="{B84E783B-EAFA-535B-AA5C-8905C510CFC4}"/>
          </ac:spMkLst>
        </pc:spChg>
        <pc:picChg chg="mod modCrop">
          <ac:chgData name="GABRIELA AQUINO CARDENAS" userId="6e002ff6-500f-46fc-af4c-3b420fa6dd0c" providerId="ADAL" clId="{F4644A10-CDFB-42AD-985B-E5EA02BB55EC}" dt="2023-10-18T05:26:40.890" v="769" actId="18131"/>
          <ac:picMkLst>
            <pc:docMk/>
            <pc:sldMk cId="3858531425" sldId="303"/>
            <ac:picMk id="5" creationId="{61704CC6-9FED-85FE-93E3-BCEC80DED50F}"/>
          </ac:picMkLst>
        </pc:picChg>
      </pc:sldChg>
      <pc:sldChg chg="delSp add del mod">
        <pc:chgData name="GABRIELA AQUINO CARDENAS" userId="6e002ff6-500f-46fc-af4c-3b420fa6dd0c" providerId="ADAL" clId="{F4644A10-CDFB-42AD-985B-E5EA02BB55EC}" dt="2023-10-18T05:33:37.364" v="791" actId="47"/>
        <pc:sldMkLst>
          <pc:docMk/>
          <pc:sldMk cId="2516969362" sldId="304"/>
        </pc:sldMkLst>
        <pc:spChg chg="del">
          <ac:chgData name="GABRIELA AQUINO CARDENAS" userId="6e002ff6-500f-46fc-af4c-3b420fa6dd0c" providerId="ADAL" clId="{F4644A10-CDFB-42AD-985B-E5EA02BB55EC}" dt="2023-10-18T05:28:54.647" v="782" actId="478"/>
          <ac:spMkLst>
            <pc:docMk/>
            <pc:sldMk cId="2516969362" sldId="304"/>
            <ac:spMk id="2" creationId="{B84E783B-EAFA-535B-AA5C-8905C510CFC4}"/>
          </ac:spMkLst>
        </pc:spChg>
        <pc:spChg chg="del">
          <ac:chgData name="GABRIELA AQUINO CARDENAS" userId="6e002ff6-500f-46fc-af4c-3b420fa6dd0c" providerId="ADAL" clId="{F4644A10-CDFB-42AD-985B-E5EA02BB55EC}" dt="2023-10-18T05:28:59.893" v="783" actId="478"/>
          <ac:spMkLst>
            <pc:docMk/>
            <pc:sldMk cId="2516969362" sldId="304"/>
            <ac:spMk id="7" creationId="{9D1E8958-9A92-153B-7CB8-7AA969FB97A8}"/>
          </ac:spMkLst>
        </pc:spChg>
      </pc:sldChg>
      <pc:sldChg chg="modSp add del mod">
        <pc:chgData name="GABRIELA AQUINO CARDENAS" userId="6e002ff6-500f-46fc-af4c-3b420fa6dd0c" providerId="ADAL" clId="{F4644A10-CDFB-42AD-985B-E5EA02BB55EC}" dt="2023-10-18T05:33:38.084" v="792" actId="47"/>
        <pc:sldMkLst>
          <pc:docMk/>
          <pc:sldMk cId="1512199234" sldId="305"/>
        </pc:sldMkLst>
        <pc:picChg chg="mod modCrop">
          <ac:chgData name="GABRIELA AQUINO CARDENAS" userId="6e002ff6-500f-46fc-af4c-3b420fa6dd0c" providerId="ADAL" clId="{F4644A10-CDFB-42AD-985B-E5EA02BB55EC}" dt="2023-10-18T05:29:53.644" v="787" actId="18131"/>
          <ac:picMkLst>
            <pc:docMk/>
            <pc:sldMk cId="1512199234" sldId="305"/>
            <ac:picMk id="5" creationId="{61704CC6-9FED-85FE-93E3-BCEC80DED50F}"/>
          </ac:picMkLst>
        </pc:picChg>
      </pc:sldChg>
      <pc:sldChg chg="modSp add mod">
        <pc:chgData name="GABRIELA AQUINO CARDENAS" userId="6e002ff6-500f-46fc-af4c-3b420fa6dd0c" providerId="ADAL" clId="{F4644A10-CDFB-42AD-985B-E5EA02BB55EC}" dt="2023-10-18T05:39:25.650" v="869" actId="20577"/>
        <pc:sldMkLst>
          <pc:docMk/>
          <pc:sldMk cId="3252407369" sldId="306"/>
        </pc:sldMkLst>
        <pc:spChg chg="mod">
          <ac:chgData name="GABRIELA AQUINO CARDENAS" userId="6e002ff6-500f-46fc-af4c-3b420fa6dd0c" providerId="ADAL" clId="{F4644A10-CDFB-42AD-985B-E5EA02BB55EC}" dt="2023-10-18T05:39:25.650" v="869" actId="20577"/>
          <ac:spMkLst>
            <pc:docMk/>
            <pc:sldMk cId="3252407369" sldId="306"/>
            <ac:spMk id="3" creationId="{D993F280-121F-0CAC-FCF3-FE7E031CBA80}"/>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5527071-3483-E18E-B90F-D30601D26E55}"/>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582996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erencias">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F94B17-55C9-1E83-40F0-C9348FA471A1}"/>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F5F157C8-5F66-24F7-C7FD-64E3327B136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i="0" dirty="0">
                <a:solidFill>
                  <a:schemeClr val="bg1"/>
                </a:solidFill>
                <a:latin typeface="Corbel" panose="020B0503020204020204" pitchFamily="34" charset="0"/>
              </a:rPr>
              <a:t>Referencias</a:t>
            </a:r>
          </a:p>
          <a:p>
            <a:r>
              <a:rPr lang="es-MX" sz="2400" b="1" i="0" dirty="0">
                <a:solidFill>
                  <a:schemeClr val="bg1"/>
                </a:solidFill>
                <a:latin typeface="Corbel" panose="020B0503020204020204" pitchFamily="34" charset="0"/>
              </a:rPr>
              <a:t>bibliográficas</a:t>
            </a:r>
          </a:p>
        </p:txBody>
      </p:sp>
    </p:spTree>
    <p:extLst>
      <p:ext uri="{BB962C8B-B14F-4D97-AF65-F5344CB8AC3E}">
        <p14:creationId xmlns:p14="http://schemas.microsoft.com/office/powerpoint/2010/main" val="2838725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7A4A75-C599-6A69-FC08-95C7D17F84FA}"/>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538ECEC7-0005-6B04-82FA-1F04A066DDEB}"/>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51900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774592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38886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dfulness">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47357EC-0CDA-BD3C-1FB8-D9F56A146F90}"/>
              </a:ext>
            </a:extLst>
          </p:cNvPr>
          <p:cNvPicPr>
            <a:picLocks noChangeAspect="1"/>
          </p:cNvPicPr>
          <p:nvPr userDrawn="1"/>
        </p:nvPicPr>
        <p:blipFill>
          <a:blip r:embed="rId2"/>
          <a:srcRect/>
          <a:stretch/>
        </p:blipFill>
        <p:spPr>
          <a:xfrm>
            <a:off x="0" y="0"/>
            <a:ext cx="9144000" cy="6858000"/>
          </a:xfrm>
          <a:prstGeom prst="rect">
            <a:avLst/>
          </a:prstGeom>
        </p:spPr>
      </p:pic>
      <p:sp>
        <p:nvSpPr>
          <p:cNvPr id="7" name="CuadroTexto 6">
            <a:extLst>
              <a:ext uri="{FF2B5EF4-FFF2-40B4-BE49-F238E27FC236}">
                <a16:creationId xmlns:a16="http://schemas.microsoft.com/office/drawing/2014/main" id="{9D3CF681-E21E-EDBC-83ED-B3BE2F7503C8}"/>
              </a:ext>
            </a:extLst>
          </p:cNvPr>
          <p:cNvSpPr txBox="1"/>
          <p:nvPr userDrawn="1"/>
        </p:nvSpPr>
        <p:spPr>
          <a:xfrm>
            <a:off x="719175" y="2951946"/>
            <a:ext cx="3153238" cy="954107"/>
          </a:xfrm>
          <a:prstGeom prst="rect">
            <a:avLst/>
          </a:prstGeom>
          <a:noFill/>
        </p:spPr>
        <p:txBody>
          <a:bodyPr wrap="square">
            <a:spAutoFit/>
          </a:bodyPr>
          <a:lstStyle/>
          <a:p>
            <a:r>
              <a:rPr lang="es-MX" sz="1400" dirty="0">
                <a:solidFill>
                  <a:schemeClr val="tx1"/>
                </a:solidFill>
                <a:latin typeface="Corbel" panose="020B0503020204020204" pitchFamily="34" charset="0"/>
              </a:rPr>
              <a:t>Te invito a realizar la siguiente actividad de bienestar-mindfulness antes de comenzar a revisar el tema. </a:t>
            </a:r>
          </a:p>
          <a:p>
            <a:endParaRPr lang="es-MX" sz="1400" dirty="0">
              <a:solidFill>
                <a:schemeClr val="tx1"/>
              </a:solidFill>
              <a:latin typeface="Corbel" panose="020B0503020204020204" pitchFamily="34" charset="0"/>
            </a:endParaRPr>
          </a:p>
        </p:txBody>
      </p:sp>
      <p:sp>
        <p:nvSpPr>
          <p:cNvPr id="8" name="CuadroTexto 7">
            <a:extLst>
              <a:ext uri="{FF2B5EF4-FFF2-40B4-BE49-F238E27FC236}">
                <a16:creationId xmlns:a16="http://schemas.microsoft.com/office/drawing/2014/main" id="{4F91E4ED-D749-29EF-D19F-F7D4A2718AF1}"/>
              </a:ext>
            </a:extLst>
          </p:cNvPr>
          <p:cNvSpPr txBox="1"/>
          <p:nvPr userDrawn="1"/>
        </p:nvSpPr>
        <p:spPr>
          <a:xfrm>
            <a:off x="719175" y="2107181"/>
            <a:ext cx="3757132" cy="584775"/>
          </a:xfrm>
          <a:prstGeom prst="rect">
            <a:avLst/>
          </a:prstGeom>
          <a:noFill/>
        </p:spPr>
        <p:txBody>
          <a:bodyPr wrap="square" rtlCol="0">
            <a:spAutoFit/>
          </a:bodyPr>
          <a:lstStyle/>
          <a:p>
            <a:r>
              <a:rPr lang="es-MX" sz="3200" b="1" dirty="0">
                <a:solidFill>
                  <a:schemeClr val="tx1"/>
                </a:solidFill>
                <a:latin typeface="Corbel" panose="020B0503020204020204" pitchFamily="34" charset="0"/>
              </a:rPr>
              <a:t>Atención plena</a:t>
            </a:r>
          </a:p>
        </p:txBody>
      </p:sp>
      <p:sp>
        <p:nvSpPr>
          <p:cNvPr id="2" name="Rectángulo 1">
            <a:extLst>
              <a:ext uri="{FF2B5EF4-FFF2-40B4-BE49-F238E27FC236}">
                <a16:creationId xmlns:a16="http://schemas.microsoft.com/office/drawing/2014/main" id="{B9EA07BA-AD9D-48B2-149D-9F51F2B7043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Bienestar</a:t>
            </a:r>
            <a:r>
              <a:rPr lang="es-MX" sz="2400" dirty="0">
                <a:solidFill>
                  <a:srgbClr val="03C7BE"/>
                </a:solidFill>
                <a:latin typeface="Corbel" panose="020B0503020204020204" pitchFamily="34" charset="0"/>
              </a:rPr>
              <a:t> - </a:t>
            </a:r>
            <a:r>
              <a:rPr lang="es-MX" sz="2400" i="1" dirty="0">
                <a:solidFill>
                  <a:srgbClr val="03C7BE"/>
                </a:solidFill>
                <a:latin typeface="Corbel" panose="020B0503020204020204" pitchFamily="34" charset="0"/>
              </a:rPr>
              <a:t>mindfulness</a:t>
            </a:r>
          </a:p>
        </p:txBody>
      </p:sp>
    </p:spTree>
    <p:extLst>
      <p:ext uri="{BB962C8B-B14F-4D97-AF65-F5344CB8AC3E}">
        <p14:creationId xmlns:p14="http://schemas.microsoft.com/office/powerpoint/2010/main" val="1295747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ción">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87076FA-1AEF-C6FF-C53F-30AB70EA4D37}"/>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B5DFF62C-9933-9FDA-4938-D6629E7D7E31}"/>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Introducción</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94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6F6AD0CB-1A15-A2DB-FD30-81A29F454F3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322406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741831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46F44AD-B9AE-1475-7098-65078511822E}"/>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0933021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jercici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0809D6-036C-782B-5DC1-65F1FE9E74F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84A249E2-AE5D-ACF9-2E34-AFB2875A548A}"/>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Ejercicio</a:t>
            </a:r>
            <a:endParaRPr lang="es-MX" sz="2400" b="1" i="1" dirty="0">
              <a:solidFill>
                <a:srgbClr val="03C7BE"/>
              </a:solidFill>
              <a:latin typeface="Corbel" panose="020B0503020204020204" pitchFamily="34" charset="0"/>
            </a:endParaRPr>
          </a:p>
        </p:txBody>
      </p:sp>
      <p:pic>
        <p:nvPicPr>
          <p:cNvPr id="4" name="Imagen 3">
            <a:extLst>
              <a:ext uri="{FF2B5EF4-FFF2-40B4-BE49-F238E27FC236}">
                <a16:creationId xmlns:a16="http://schemas.microsoft.com/office/drawing/2014/main" id="{B17223D8-4332-EC05-50A2-AE64CBAA8D42}"/>
              </a:ext>
            </a:extLst>
          </p:cNvPr>
          <p:cNvPicPr>
            <a:picLocks noChangeAspect="1"/>
          </p:cNvPicPr>
          <p:nvPr userDrawn="1"/>
        </p:nvPicPr>
        <p:blipFill rotWithShape="1">
          <a:blip r:embed="rId3"/>
          <a:srcRect l="7059" t="10985" r="47399" b="12377"/>
          <a:stretch/>
        </p:blipFill>
        <p:spPr>
          <a:xfrm>
            <a:off x="5185774" y="-3"/>
            <a:ext cx="3959902" cy="4442400"/>
          </a:xfrm>
          <a:prstGeom prst="rect">
            <a:avLst/>
          </a:prstGeom>
        </p:spPr>
      </p:pic>
    </p:spTree>
    <p:extLst>
      <p:ext uri="{BB962C8B-B14F-4D97-AF65-F5344CB8AC3E}">
        <p14:creationId xmlns:p14="http://schemas.microsoft.com/office/powerpoint/2010/main" val="26464927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2EA3E3-D05B-EAB3-1807-74ED54085057}"/>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99C96C7-6FE5-B64F-59B8-2349BA242EA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Cierre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85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02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67" r:id="rId8"/>
    <p:sldLayoutId id="2147483668" r:id="rId9"/>
    <p:sldLayoutId id="2147483669"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6.xml"/><Relationship Id="rId4" Type="http://schemas.openxmlformats.org/officeDocument/2006/relationships/image" Target="../media/image22.svg"/></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jpg"/><Relationship Id="rId1" Type="http://schemas.openxmlformats.org/officeDocument/2006/relationships/slideLayout" Target="../slideLayouts/slideLayout5.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15.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jpg"/><Relationship Id="rId1" Type="http://schemas.openxmlformats.org/officeDocument/2006/relationships/slideLayout" Target="../slideLayouts/slideLayout5.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41.png"/><Relationship Id="rId1" Type="http://schemas.openxmlformats.org/officeDocument/2006/relationships/slideLayout" Target="../slideLayouts/slideLayout5.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utu.be/dq_U-RxkcFY"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89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576598"/>
            <a:ext cx="3474978" cy="2893100"/>
          </a:xfrm>
          <a:prstGeom prst="rect">
            <a:avLst/>
          </a:prstGeom>
          <a:noFill/>
        </p:spPr>
        <p:txBody>
          <a:bodyPr wrap="square">
            <a:spAutoFit/>
          </a:bodyPr>
          <a:lstStyle/>
          <a:p>
            <a:pPr>
              <a:buClr>
                <a:srgbClr val="03C7BE"/>
              </a:buClr>
            </a:pPr>
            <a:r>
              <a:rPr lang="es-419" sz="1400" dirty="0">
                <a:effectLst/>
                <a:ea typeface="Open Sans" panose="020B0606030504020204" pitchFamily="34" charset="0"/>
                <a:cs typeface="Open Sans" panose="020B0606030504020204" pitchFamily="34" charset="0"/>
              </a:rPr>
              <a:t>El plan de marketing digital debe incluir una descripción detallada del mercado objetivo, una evaluación de la competencia y una estrategia clara para alcanzar los objetivos de marketing establecidos.</a:t>
            </a:r>
            <a:br>
              <a:rPr lang="es-419" sz="1400" dirty="0">
                <a:effectLst/>
                <a:ea typeface="Open Sans" panose="020B0606030504020204" pitchFamily="34" charset="0"/>
                <a:cs typeface="Open Sans" panose="020B0606030504020204" pitchFamily="34" charset="0"/>
              </a:rPr>
            </a:br>
            <a:br>
              <a:rPr lang="es-419" sz="1400" dirty="0">
                <a:effectLst/>
                <a:ea typeface="Open Sans" panose="020B0606030504020204" pitchFamily="34" charset="0"/>
                <a:cs typeface="Open Sans" panose="020B0606030504020204" pitchFamily="34" charset="0"/>
              </a:rPr>
            </a:br>
            <a:r>
              <a:rPr lang="es-419" sz="1400" dirty="0">
                <a:effectLst/>
                <a:ea typeface="Open Sans" panose="020B0606030504020204" pitchFamily="34" charset="0"/>
                <a:cs typeface="Open Sans" panose="020B0606030504020204" pitchFamily="34" charset="0"/>
              </a:rPr>
              <a:t>También debe incluir una lista de los canales y herramientas digitales que se utilizarán, tales </a:t>
            </a:r>
            <a:r>
              <a:rPr lang="es-419" sz="1400" spc="-20" dirty="0">
                <a:effectLst/>
                <a:ea typeface="Open Sans" panose="020B0606030504020204" pitchFamily="34" charset="0"/>
                <a:cs typeface="Open Sans" panose="020B0606030504020204" pitchFamily="34" charset="0"/>
              </a:rPr>
              <a:t>como redes sociales, correo electrónico, publicidad </a:t>
            </a:r>
            <a:r>
              <a:rPr lang="es-419" sz="1400" spc="-50" dirty="0">
                <a:effectLst/>
                <a:ea typeface="Open Sans" panose="020B0606030504020204" pitchFamily="34" charset="0"/>
                <a:cs typeface="Open Sans" panose="020B0606030504020204" pitchFamily="34" charset="0"/>
              </a:rPr>
              <a:t>en línea y SEO y una descripción de cómo se utilizarán </a:t>
            </a:r>
            <a:r>
              <a:rPr lang="es-419" sz="1400" dirty="0">
                <a:effectLst/>
                <a:ea typeface="Open Sans" panose="020B0606030504020204" pitchFamily="34" charset="0"/>
                <a:cs typeface="Open Sans" panose="020B0606030504020204" pitchFamily="34" charset="0"/>
              </a:rPr>
              <a:t>para alcanzar los objetivos de marketing.</a:t>
            </a:r>
            <a:endParaRPr lang="es-MX" sz="1400" dirty="0">
              <a:solidFill>
                <a:srgbClr val="01514A"/>
              </a:solidFill>
              <a:ea typeface="Open Sans" panose="020B0606030504020204" pitchFamily="34" charset="0"/>
              <a:cs typeface="Open Sans" panose="020B0606030504020204" pitchFamily="34" charset="0"/>
            </a:endParaRPr>
          </a:p>
          <a:p>
            <a:endParaRPr lang="es-MX" sz="1400" dirty="0">
              <a:solidFill>
                <a:srgbClr val="00524C"/>
              </a:solidFill>
              <a:latin typeface="Corbel" panose="020B0503020204020204" pitchFamily="34" charset="0"/>
            </a:endParaRPr>
          </a:p>
        </p:txBody>
      </p:sp>
      <p:sp>
        <p:nvSpPr>
          <p:cNvPr id="3" name="CuadroTexto 2">
            <a:extLst>
              <a:ext uri="{FF2B5EF4-FFF2-40B4-BE49-F238E27FC236}">
                <a16:creationId xmlns:a16="http://schemas.microsoft.com/office/drawing/2014/main" id="{6D232577-4B05-B3C2-72B4-09954DC9383F}"/>
              </a:ext>
            </a:extLst>
          </p:cNvPr>
          <p:cNvSpPr txBox="1"/>
          <p:nvPr/>
        </p:nvSpPr>
        <p:spPr>
          <a:xfrm>
            <a:off x="709747" y="1525264"/>
            <a:ext cx="3959224"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Estructurando el plan de marketing digital</a:t>
            </a: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19414" t="1828" r="12538" b="5308"/>
          <a:stretch/>
        </p:blipFill>
        <p:spPr>
          <a:xfrm>
            <a:off x="5183938" y="-4351"/>
            <a:ext cx="3959225" cy="6860901"/>
          </a:xfrm>
          <a:prstGeom prst="rect">
            <a:avLst/>
          </a:prstGeom>
        </p:spPr>
      </p:pic>
    </p:spTree>
    <p:extLst>
      <p:ext uri="{BB962C8B-B14F-4D97-AF65-F5344CB8AC3E}">
        <p14:creationId xmlns:p14="http://schemas.microsoft.com/office/powerpoint/2010/main" val="3957672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3677" r="39531"/>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 name="CuadroTexto 1">
            <a:extLst>
              <a:ext uri="{FF2B5EF4-FFF2-40B4-BE49-F238E27FC236}">
                <a16:creationId xmlns:a16="http://schemas.microsoft.com/office/drawing/2014/main" id="{AFB4138E-1C70-1D48-79C6-FF7DE570075C}"/>
              </a:ext>
            </a:extLst>
          </p:cNvPr>
          <p:cNvSpPr txBox="1"/>
          <p:nvPr/>
        </p:nvSpPr>
        <p:spPr>
          <a:xfrm>
            <a:off x="4863548" y="3709577"/>
            <a:ext cx="3616427" cy="2677656"/>
          </a:xfrm>
          <a:prstGeom prst="rect">
            <a:avLst/>
          </a:prstGeom>
          <a:noFill/>
        </p:spPr>
        <p:txBody>
          <a:bodyPr wrap="square">
            <a:spAutoFit/>
          </a:bodyPr>
          <a:lstStyle/>
          <a:p>
            <a:pPr marL="342900" indent="-342900">
              <a:buClr>
                <a:srgbClr val="03C7BE"/>
              </a:buClr>
              <a:buFont typeface="+mj-lt"/>
              <a:buAutoNum type="alphaUcPeriod"/>
            </a:pPr>
            <a:r>
              <a:rPr lang="es-419" sz="1400" b="1" dirty="0">
                <a:effectLst/>
                <a:ea typeface="Calibri" panose="020F0502020204030204" pitchFamily="34" charset="0"/>
                <a:cs typeface="Times New Roman" panose="02020603050405020304" pitchFamily="18" charset="0"/>
              </a:rPr>
              <a:t>Análisis de la marca: </a:t>
            </a:r>
            <a:r>
              <a:rPr lang="es-419" sz="1400" dirty="0">
                <a:effectLst/>
                <a:ea typeface="Calibri" panose="020F0502020204030204" pitchFamily="34" charset="0"/>
                <a:cs typeface="Times New Roman" panose="02020603050405020304" pitchFamily="18" charset="0"/>
              </a:rPr>
              <a:t>se debe realizar una </a:t>
            </a:r>
            <a:r>
              <a:rPr lang="es-419" sz="1400" spc="-30" dirty="0">
                <a:effectLst/>
                <a:ea typeface="Calibri" panose="020F0502020204030204" pitchFamily="34" charset="0"/>
                <a:cs typeface="Times New Roman" panose="02020603050405020304" pitchFamily="18" charset="0"/>
              </a:rPr>
              <a:t>evaluación de la marca y su posicionamiento </a:t>
            </a:r>
            <a:r>
              <a:rPr lang="es-419" sz="1400" dirty="0">
                <a:effectLst/>
                <a:ea typeface="Calibri" panose="020F0502020204030204" pitchFamily="34" charset="0"/>
                <a:cs typeface="Times New Roman" panose="02020603050405020304" pitchFamily="18" charset="0"/>
              </a:rPr>
              <a:t>actual, incluyendo información sobre la percepción de los consumidores sobre la marca y la imagen de la marca.</a:t>
            </a:r>
            <a:br>
              <a:rPr lang="es-MX" sz="1400" dirty="0">
                <a:effectLst/>
                <a:ea typeface="Calibri" panose="020F0502020204030204" pitchFamily="34" charset="0"/>
                <a:cs typeface="Times New Roman" panose="02020603050405020304" pitchFamily="18" charset="0"/>
              </a:rPr>
            </a:br>
            <a:endParaRPr lang="es-MX" sz="1400" dirty="0">
              <a:effectLst/>
              <a:ea typeface="Calibri" panose="020F0502020204030204" pitchFamily="34" charset="0"/>
              <a:cs typeface="Times New Roman" panose="02020603050405020304" pitchFamily="18" charset="0"/>
            </a:endParaRPr>
          </a:p>
          <a:p>
            <a:pPr marL="342900" indent="-342900">
              <a:buClr>
                <a:srgbClr val="03C7BE"/>
              </a:buClr>
              <a:buFont typeface="+mj-lt"/>
              <a:buAutoNum type="alphaUcPeriod"/>
            </a:pPr>
            <a:r>
              <a:rPr lang="es-419" sz="1400" b="1" spc="-50" dirty="0">
                <a:effectLst/>
                <a:ea typeface="Calibri" panose="020F0502020204030204" pitchFamily="34" charset="0"/>
                <a:cs typeface="Times New Roman" panose="02020603050405020304" pitchFamily="18" charset="0"/>
              </a:rPr>
              <a:t>Objetivos de marketing: </a:t>
            </a:r>
            <a:r>
              <a:rPr lang="es-419" sz="1400" spc="-50" dirty="0">
                <a:effectLst/>
                <a:ea typeface="Calibri" panose="020F0502020204030204" pitchFamily="34" charset="0"/>
                <a:cs typeface="Times New Roman" panose="02020603050405020304" pitchFamily="18" charset="0"/>
              </a:rPr>
              <a:t>se deben establecer </a:t>
            </a:r>
            <a:r>
              <a:rPr lang="es-419" sz="1400" dirty="0">
                <a:effectLst/>
                <a:ea typeface="Calibri" panose="020F0502020204030204" pitchFamily="34" charset="0"/>
                <a:cs typeface="Times New Roman" panose="02020603050405020304" pitchFamily="18" charset="0"/>
              </a:rPr>
              <a:t>objetivos específicos y medibles que se </a:t>
            </a:r>
            <a:r>
              <a:rPr lang="es-419" sz="1400" spc="-20" dirty="0">
                <a:effectLst/>
                <a:ea typeface="Calibri" panose="020F0502020204030204" pitchFamily="34" charset="0"/>
                <a:cs typeface="Times New Roman" panose="02020603050405020304" pitchFamily="18" charset="0"/>
              </a:rPr>
              <a:t>pretenden alcanzar a través de la campaña </a:t>
            </a:r>
            <a:r>
              <a:rPr lang="es-419" sz="1400" dirty="0">
                <a:effectLst/>
                <a:ea typeface="Calibri" panose="020F0502020204030204" pitchFamily="34" charset="0"/>
                <a:cs typeface="Times New Roman" panose="02020603050405020304" pitchFamily="18" charset="0"/>
              </a:rPr>
              <a:t>digital. Estos objetivos deben estar alineados con los objetivos generales de la empresa.</a:t>
            </a:r>
            <a:endParaRPr lang="es-MX" sz="1400" dirty="0">
              <a:solidFill>
                <a:srgbClr val="01514A"/>
              </a:solidFill>
            </a:endParaRPr>
          </a:p>
        </p:txBody>
      </p:sp>
      <p:sp>
        <p:nvSpPr>
          <p:cNvPr id="6" name="Rectángulo 5">
            <a:extLst>
              <a:ext uri="{FF2B5EF4-FFF2-40B4-BE49-F238E27FC236}">
                <a16:creationId xmlns:a16="http://schemas.microsoft.com/office/drawing/2014/main" id="{4966F656-4831-7911-92F2-0153144C2377}"/>
              </a:ext>
            </a:extLst>
          </p:cNvPr>
          <p:cNvSpPr/>
          <p:nvPr/>
        </p:nvSpPr>
        <p:spPr>
          <a:xfrm>
            <a:off x="3784850" y="0"/>
            <a:ext cx="5359150" cy="3429000"/>
          </a:xfrm>
          <a:prstGeom prst="rect">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7" name="CuadroTexto 6">
            <a:extLst>
              <a:ext uri="{FF2B5EF4-FFF2-40B4-BE49-F238E27FC236}">
                <a16:creationId xmlns:a16="http://schemas.microsoft.com/office/drawing/2014/main" id="{E16AB946-BA66-F0A3-DBF6-61764EE9A730}"/>
              </a:ext>
            </a:extLst>
          </p:cNvPr>
          <p:cNvSpPr txBox="1"/>
          <p:nvPr/>
        </p:nvSpPr>
        <p:spPr>
          <a:xfrm>
            <a:off x="4227498" y="900440"/>
            <a:ext cx="4529044" cy="738664"/>
          </a:xfrm>
          <a:prstGeom prst="rect">
            <a:avLst/>
          </a:prstGeom>
          <a:noFill/>
        </p:spPr>
        <p:txBody>
          <a:bodyPr wrap="square">
            <a:spAutoFit/>
          </a:bodyPr>
          <a:lstStyle/>
          <a:p>
            <a:r>
              <a:rPr lang="es-419" sz="1400" dirty="0">
                <a:solidFill>
                  <a:schemeClr val="bg1"/>
                </a:solidFill>
                <a:effectLst/>
                <a:ea typeface="Calibri" panose="020F0502020204030204" pitchFamily="34" charset="0"/>
              </a:rPr>
              <a:t>El </a:t>
            </a:r>
            <a:r>
              <a:rPr lang="es-419" sz="1400" b="1" dirty="0">
                <a:solidFill>
                  <a:schemeClr val="bg1"/>
                </a:solidFill>
                <a:effectLst/>
                <a:ea typeface="Calibri" panose="020F0502020204030204" pitchFamily="34" charset="0"/>
              </a:rPr>
              <a:t>análisis de la situación y los objetivos </a:t>
            </a:r>
            <a:r>
              <a:rPr lang="es-419" sz="1400" dirty="0">
                <a:solidFill>
                  <a:schemeClr val="bg1"/>
                </a:solidFill>
                <a:effectLst/>
                <a:ea typeface="Calibri" panose="020F0502020204030204" pitchFamily="34" charset="0"/>
              </a:rPr>
              <a:t>es la primera etapa del proceso de elaboración de un plan de marketing digital.</a:t>
            </a:r>
            <a:endParaRPr lang="es-MX" sz="1400" dirty="0">
              <a:solidFill>
                <a:schemeClr val="bg1"/>
              </a:solidFill>
            </a:endParaRPr>
          </a:p>
        </p:txBody>
      </p:sp>
      <p:sp>
        <p:nvSpPr>
          <p:cNvPr id="3" name="CuadroTexto 2">
            <a:extLst>
              <a:ext uri="{FF2B5EF4-FFF2-40B4-BE49-F238E27FC236}">
                <a16:creationId xmlns:a16="http://schemas.microsoft.com/office/drawing/2014/main" id="{E8E6C94A-A72D-E575-C271-EB80A12F7871}"/>
              </a:ext>
            </a:extLst>
          </p:cNvPr>
          <p:cNvSpPr txBox="1"/>
          <p:nvPr/>
        </p:nvSpPr>
        <p:spPr>
          <a:xfrm>
            <a:off x="5230368" y="1687630"/>
            <a:ext cx="3425952" cy="1169551"/>
          </a:xfrm>
          <a:prstGeom prst="rect">
            <a:avLst/>
          </a:prstGeom>
          <a:noFill/>
        </p:spPr>
        <p:txBody>
          <a:bodyPr wrap="square">
            <a:spAutoFit/>
          </a:bodyPr>
          <a:lstStyle/>
          <a:p>
            <a:pPr>
              <a:buClr>
                <a:srgbClr val="03C7BE"/>
              </a:buClr>
            </a:pPr>
            <a:r>
              <a:rPr lang="es-419" sz="1400" b="1" dirty="0">
                <a:solidFill>
                  <a:schemeClr val="bg1"/>
                </a:solidFill>
                <a:effectLst/>
                <a:ea typeface="Calibri" panose="020F0502020204030204" pitchFamily="34" charset="0"/>
                <a:cs typeface="Times New Roman" panose="02020603050405020304" pitchFamily="18" charset="0"/>
              </a:rPr>
              <a:t>Análisis del mercado: </a:t>
            </a:r>
            <a:r>
              <a:rPr lang="es-419" sz="1400" dirty="0">
                <a:solidFill>
                  <a:schemeClr val="bg1"/>
                </a:solidFill>
                <a:effectLst/>
                <a:ea typeface="Calibri" panose="020F0502020204030204" pitchFamily="34" charset="0"/>
                <a:cs typeface="Times New Roman" panose="02020603050405020304" pitchFamily="18" charset="0"/>
              </a:rPr>
              <a:t>se debe realizar una </a:t>
            </a:r>
            <a:r>
              <a:rPr lang="es-419" sz="1400" spc="-30" dirty="0">
                <a:solidFill>
                  <a:schemeClr val="bg1"/>
                </a:solidFill>
                <a:effectLst/>
                <a:ea typeface="Calibri" panose="020F0502020204030204" pitchFamily="34" charset="0"/>
                <a:cs typeface="Times New Roman" panose="02020603050405020304" pitchFamily="18" charset="0"/>
              </a:rPr>
              <a:t>evaluación del mercado objetivo, incluyendo </a:t>
            </a:r>
            <a:r>
              <a:rPr lang="es-419" sz="1400" dirty="0">
                <a:solidFill>
                  <a:schemeClr val="bg1"/>
                </a:solidFill>
                <a:effectLst/>
                <a:ea typeface="Calibri" panose="020F0502020204030204" pitchFamily="34" charset="0"/>
                <a:cs typeface="Times New Roman" panose="02020603050405020304" pitchFamily="18" charset="0"/>
              </a:rPr>
              <a:t>información sobre el tamaño del mercado, </a:t>
            </a:r>
            <a:r>
              <a:rPr lang="es-419" sz="1400" spc="-50" dirty="0">
                <a:solidFill>
                  <a:schemeClr val="bg1"/>
                </a:solidFill>
                <a:effectLst/>
                <a:ea typeface="Calibri" panose="020F0502020204030204" pitchFamily="34" charset="0"/>
                <a:cs typeface="Times New Roman" panose="02020603050405020304" pitchFamily="18" charset="0"/>
              </a:rPr>
              <a:t>las tendencias de compra, el comportamiento </a:t>
            </a:r>
            <a:r>
              <a:rPr lang="es-419" sz="1400" dirty="0">
                <a:solidFill>
                  <a:schemeClr val="bg1"/>
                </a:solidFill>
                <a:effectLst/>
                <a:ea typeface="Calibri" panose="020F0502020204030204" pitchFamily="34" charset="0"/>
                <a:cs typeface="Times New Roman" panose="02020603050405020304" pitchFamily="18" charset="0"/>
              </a:rPr>
              <a:t>de los consumidores y la competencia.</a:t>
            </a:r>
            <a:endParaRPr lang="es-MX" sz="1400" dirty="0">
              <a:solidFill>
                <a:schemeClr val="bg1"/>
              </a:solidFill>
            </a:endParaRPr>
          </a:p>
        </p:txBody>
      </p:sp>
      <p:pic>
        <p:nvPicPr>
          <p:cNvPr id="11" name="Gráfico 10">
            <a:extLst>
              <a:ext uri="{FF2B5EF4-FFF2-40B4-BE49-F238E27FC236}">
                <a16:creationId xmlns:a16="http://schemas.microsoft.com/office/drawing/2014/main" id="{35A77126-A5A2-3603-AD94-BF103AE8E6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37226" y="1915626"/>
            <a:ext cx="720000" cy="720000"/>
          </a:xfrm>
          <a:prstGeom prst="rect">
            <a:avLst/>
          </a:prstGeom>
        </p:spPr>
      </p:pic>
    </p:spTree>
    <p:extLst>
      <p:ext uri="{BB962C8B-B14F-4D97-AF65-F5344CB8AC3E}">
        <p14:creationId xmlns:p14="http://schemas.microsoft.com/office/powerpoint/2010/main" val="4082565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D40A1D3-9C92-88A2-85A0-6008027CFE48}"/>
              </a:ext>
            </a:extLst>
          </p:cNvPr>
          <p:cNvSpPr txBox="1"/>
          <p:nvPr/>
        </p:nvSpPr>
        <p:spPr>
          <a:xfrm>
            <a:off x="709748" y="2088721"/>
            <a:ext cx="3862252" cy="3539430"/>
          </a:xfrm>
          <a:prstGeom prst="rect">
            <a:avLst/>
          </a:prstGeom>
          <a:noFill/>
        </p:spPr>
        <p:txBody>
          <a:bodyPr wrap="square">
            <a:spAutoFit/>
          </a:bodyPr>
          <a:lstStyle/>
          <a:p>
            <a:pPr marL="342900" indent="-342900">
              <a:buClr>
                <a:srgbClr val="03C7BE"/>
              </a:buClr>
              <a:buFont typeface="+mj-lt"/>
              <a:buAutoNum type="alphaUcPeriod" startAt="3"/>
            </a:pPr>
            <a:r>
              <a:rPr lang="es-419" sz="1400" b="1" dirty="0">
                <a:effectLst/>
                <a:ea typeface="Calibri" panose="020F0502020204030204" pitchFamily="34" charset="0"/>
                <a:cs typeface="Times New Roman" panose="02020603050405020304" pitchFamily="18" charset="0"/>
              </a:rPr>
              <a:t>Segmentación de mercado: </a:t>
            </a:r>
            <a:r>
              <a:rPr lang="es-419" sz="1400" dirty="0">
                <a:effectLst/>
                <a:ea typeface="Calibri" panose="020F0502020204030204" pitchFamily="34" charset="0"/>
                <a:cs typeface="Times New Roman" panose="02020603050405020304" pitchFamily="18" charset="0"/>
              </a:rPr>
              <a:t>se debe realizar una segmentación del mercado objetivo, dividiéndolo en grupos homogéneos que compartan características similares.</a:t>
            </a:r>
            <a:br>
              <a:rPr lang="es-MX" sz="1400" dirty="0">
                <a:effectLst/>
                <a:ea typeface="Calibri" panose="020F0502020204030204" pitchFamily="34" charset="0"/>
                <a:cs typeface="Times New Roman" panose="02020603050405020304" pitchFamily="18" charset="0"/>
              </a:rPr>
            </a:br>
            <a:endParaRPr lang="es-MX" sz="1400" dirty="0">
              <a:effectLst/>
              <a:ea typeface="Calibri" panose="020F0502020204030204" pitchFamily="34" charset="0"/>
              <a:cs typeface="Times New Roman" panose="02020603050405020304" pitchFamily="18" charset="0"/>
            </a:endParaRPr>
          </a:p>
          <a:p>
            <a:pPr marL="342900" indent="-342900">
              <a:buClr>
                <a:srgbClr val="03C7BE"/>
              </a:buClr>
              <a:buFont typeface="+mj-lt"/>
              <a:buAutoNum type="alphaUcPeriod" startAt="3"/>
            </a:pPr>
            <a:r>
              <a:rPr lang="es-419" sz="1400" b="1" dirty="0">
                <a:effectLst/>
                <a:ea typeface="Calibri" panose="020F0502020204030204" pitchFamily="34" charset="0"/>
                <a:cs typeface="Times New Roman" panose="02020603050405020304" pitchFamily="18" charset="0"/>
              </a:rPr>
              <a:t>Definición de la propuesta de valor: </a:t>
            </a:r>
            <a:r>
              <a:rPr lang="es-419" sz="1400" dirty="0">
                <a:effectLst/>
                <a:ea typeface="Calibri" panose="020F0502020204030204" pitchFamily="34" charset="0"/>
                <a:cs typeface="Times New Roman" panose="02020603050405020304" pitchFamily="18" charset="0"/>
              </a:rPr>
              <a:t>se debe definir la propuesta de valor que ofrece la empresa, incluyendo información sobre los beneficios que se ofrecen a los clientes y cómo se diferencian de los competidores.</a:t>
            </a:r>
            <a:br>
              <a:rPr lang="es-MX" sz="1400" dirty="0">
                <a:effectLst/>
                <a:ea typeface="Calibri" panose="020F0502020204030204" pitchFamily="34" charset="0"/>
                <a:cs typeface="Times New Roman" panose="02020603050405020304" pitchFamily="18" charset="0"/>
              </a:rPr>
            </a:br>
            <a:endParaRPr lang="es-MX" sz="1400" dirty="0">
              <a:effectLst/>
              <a:ea typeface="Calibri" panose="020F0502020204030204" pitchFamily="34" charset="0"/>
              <a:cs typeface="Times New Roman" panose="02020603050405020304" pitchFamily="18" charset="0"/>
            </a:endParaRPr>
          </a:p>
          <a:p>
            <a:pPr marL="342900" indent="-342900">
              <a:buClr>
                <a:srgbClr val="03C7BE"/>
              </a:buClr>
              <a:buFont typeface="+mj-lt"/>
              <a:buAutoNum type="alphaUcPeriod" startAt="3"/>
            </a:pPr>
            <a:r>
              <a:rPr lang="es-419" sz="1400" b="1" dirty="0">
                <a:effectLst/>
                <a:ea typeface="Calibri" panose="020F0502020204030204" pitchFamily="34" charset="0"/>
                <a:cs typeface="Times New Roman" panose="02020603050405020304" pitchFamily="18" charset="0"/>
              </a:rPr>
              <a:t>Análisis FODA: </a:t>
            </a:r>
            <a:r>
              <a:rPr lang="es-419" sz="1400" dirty="0">
                <a:effectLst/>
                <a:ea typeface="Calibri" panose="020F0502020204030204" pitchFamily="34" charset="0"/>
                <a:cs typeface="Times New Roman" panose="02020603050405020304" pitchFamily="18" charset="0"/>
              </a:rPr>
              <a:t>se debe realizar un análisis </a:t>
            </a:r>
            <a:r>
              <a:rPr lang="es-419" sz="1400" spc="-20" dirty="0">
                <a:effectLst/>
                <a:ea typeface="Calibri" panose="020F0502020204030204" pitchFamily="34" charset="0"/>
                <a:cs typeface="Times New Roman" panose="02020603050405020304" pitchFamily="18" charset="0"/>
              </a:rPr>
              <a:t>FODA (fortalezas, oportunidades, debilidades </a:t>
            </a:r>
            <a:r>
              <a:rPr lang="es-419" sz="1400" dirty="0">
                <a:effectLst/>
                <a:ea typeface="Calibri" panose="020F0502020204030204" pitchFamily="34" charset="0"/>
                <a:cs typeface="Times New Roman" panose="02020603050405020304" pitchFamily="18" charset="0"/>
              </a:rPr>
              <a:t>y amenazas) de la empresa, para identificar las fortalezas y debilidades internas y las oportunidades y amenazas externas.</a:t>
            </a:r>
            <a:endParaRPr lang="es-MX" sz="1400" dirty="0">
              <a:solidFill>
                <a:srgbClr val="01514A"/>
              </a:solidFill>
              <a:ea typeface="Open Sans" panose="020B0606030504020204" pitchFamily="34" charset="0"/>
              <a:cs typeface="Open Sans" panose="020B0606030504020204" pitchFamily="34" charset="0"/>
            </a:endParaRPr>
          </a:p>
        </p:txBody>
      </p:sp>
      <p:pic>
        <p:nvPicPr>
          <p:cNvPr id="2" name="Imagen 1">
            <a:extLst>
              <a:ext uri="{FF2B5EF4-FFF2-40B4-BE49-F238E27FC236}">
                <a16:creationId xmlns:a16="http://schemas.microsoft.com/office/drawing/2014/main" id="{EFF5AADB-EBC9-FC2A-A3D5-8CA06365439F}"/>
              </a:ext>
            </a:extLst>
          </p:cNvPr>
          <p:cNvPicPr>
            <a:picLocks noChangeAspect="1"/>
          </p:cNvPicPr>
          <p:nvPr/>
        </p:nvPicPr>
        <p:blipFill rotWithShape="1">
          <a:blip r:embed="rId2"/>
          <a:srcRect l="19210"/>
          <a:stretch/>
        </p:blipFill>
        <p:spPr>
          <a:xfrm>
            <a:off x="5184775" y="-2901"/>
            <a:ext cx="3959225" cy="6860901"/>
          </a:xfrm>
          <a:prstGeom prst="rect">
            <a:avLst/>
          </a:prstGeom>
        </p:spPr>
      </p:pic>
    </p:spTree>
    <p:extLst>
      <p:ext uri="{BB962C8B-B14F-4D97-AF65-F5344CB8AC3E}">
        <p14:creationId xmlns:p14="http://schemas.microsoft.com/office/powerpoint/2010/main" val="2117841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1934980" y="3605135"/>
            <a:ext cx="5274041" cy="2246769"/>
          </a:xfrm>
          <a:prstGeom prst="rect">
            <a:avLst/>
          </a:prstGeom>
          <a:noFill/>
        </p:spPr>
        <p:txBody>
          <a:bodyPr wrap="square">
            <a:spAutoFit/>
          </a:bodyPr>
          <a:lstStyle/>
          <a:p>
            <a:r>
              <a:rPr lang="es-419" sz="1400" dirty="0">
                <a:solidFill>
                  <a:schemeClr val="bg1"/>
                </a:solidFill>
                <a:effectLst/>
                <a:ea typeface="Calibri" panose="020F0502020204030204" pitchFamily="34" charset="0"/>
                <a:cs typeface="Times New Roman" panose="02020603050405020304" pitchFamily="18" charset="0"/>
              </a:rPr>
              <a:t>Existen varios métodos de medición de progreso y éxito de un plan de mercadotecnia digital, los más comunes son </a:t>
            </a:r>
            <a:r>
              <a:rPr lang="es-419" sz="1400" dirty="0">
                <a:solidFill>
                  <a:schemeClr val="bg1"/>
                </a:solidFill>
                <a:ea typeface="Calibri" panose="020F0502020204030204" pitchFamily="34" charset="0"/>
                <a:cs typeface="Times New Roman" panose="02020603050405020304" pitchFamily="18" charset="0"/>
              </a:rPr>
              <a:t>e</a:t>
            </a:r>
            <a:r>
              <a:rPr lang="es-419" sz="1400" dirty="0">
                <a:solidFill>
                  <a:schemeClr val="bg1"/>
                </a:solidFill>
                <a:effectLst/>
                <a:ea typeface="Calibri" panose="020F0502020204030204" pitchFamily="34" charset="0"/>
                <a:cs typeface="Times New Roman" panose="02020603050405020304" pitchFamily="18" charset="0"/>
              </a:rPr>
              <a:t>l ROI y el modelo SOSTAC.</a:t>
            </a:r>
            <a:br>
              <a:rPr lang="es-MX" sz="1400" dirty="0">
                <a:solidFill>
                  <a:schemeClr val="bg1"/>
                </a:solidFill>
                <a:effectLst/>
                <a:ea typeface="Calibri" panose="020F0502020204030204" pitchFamily="34" charset="0"/>
                <a:cs typeface="Times New Roman" panose="02020603050405020304" pitchFamily="18" charset="0"/>
              </a:rPr>
            </a:br>
            <a:r>
              <a:rPr lang="es-419" sz="1400" dirty="0">
                <a:solidFill>
                  <a:schemeClr val="bg1"/>
                </a:solidFill>
                <a:effectLst/>
                <a:ea typeface="Calibri" panose="020F0502020204030204" pitchFamily="34" charset="0"/>
                <a:cs typeface="Times New Roman" panose="02020603050405020304" pitchFamily="18" charset="0"/>
              </a:rPr>
              <a:t> </a:t>
            </a:r>
            <a:br>
              <a:rPr lang="es-MX" sz="1400" dirty="0">
                <a:solidFill>
                  <a:schemeClr val="bg1"/>
                </a:solidFill>
                <a:effectLst/>
                <a:ea typeface="Calibri" panose="020F0502020204030204" pitchFamily="34" charset="0"/>
                <a:cs typeface="Times New Roman" panose="02020603050405020304" pitchFamily="18" charset="0"/>
              </a:rPr>
            </a:br>
            <a:r>
              <a:rPr lang="es-419" sz="1400" spc="-30" dirty="0">
                <a:solidFill>
                  <a:schemeClr val="bg1"/>
                </a:solidFill>
                <a:effectLst/>
                <a:ea typeface="Calibri" panose="020F0502020204030204" pitchFamily="34" charset="0"/>
                <a:cs typeface="Times New Roman" panose="02020603050405020304" pitchFamily="18" charset="0"/>
              </a:rPr>
              <a:t>El ROI es una métrica muy importante en el análisis del funcionamiento </a:t>
            </a:r>
            <a:r>
              <a:rPr lang="es-419" sz="1400" dirty="0">
                <a:solidFill>
                  <a:schemeClr val="bg1"/>
                </a:solidFill>
                <a:effectLst/>
                <a:ea typeface="Calibri" panose="020F0502020204030204" pitchFamily="34" charset="0"/>
                <a:cs typeface="Times New Roman" panose="02020603050405020304" pitchFamily="18" charset="0"/>
              </a:rPr>
              <a:t>de un plan de marketing digital, ya que permite evaluar el retorno de </a:t>
            </a:r>
            <a:r>
              <a:rPr lang="es-419" sz="1400" spc="-40" dirty="0">
                <a:solidFill>
                  <a:schemeClr val="bg1"/>
                </a:solidFill>
                <a:effectLst/>
                <a:ea typeface="Calibri" panose="020F0502020204030204" pitchFamily="34" charset="0"/>
                <a:cs typeface="Times New Roman" panose="02020603050405020304" pitchFamily="18" charset="0"/>
              </a:rPr>
              <a:t>la inversión realizada en las diferentes acciones y estrategias de marketing. </a:t>
            </a:r>
            <a:r>
              <a:rPr lang="es-419" sz="1400" spc="-40" dirty="0">
                <a:solidFill>
                  <a:schemeClr val="bg1"/>
                </a:solidFill>
                <a:ea typeface="Calibri" panose="020F0502020204030204" pitchFamily="34" charset="0"/>
                <a:cs typeface="Times New Roman" panose="02020603050405020304" pitchFamily="18" charset="0"/>
              </a:rPr>
              <a:t>S</a:t>
            </a:r>
            <a:r>
              <a:rPr lang="es-419" sz="1400" dirty="0">
                <a:solidFill>
                  <a:schemeClr val="bg1"/>
                </a:solidFill>
                <a:effectLst/>
                <a:ea typeface="Calibri" panose="020F0502020204030204" pitchFamily="34" charset="0"/>
                <a:cs typeface="Times New Roman" panose="02020603050405020304" pitchFamily="18" charset="0"/>
              </a:rPr>
              <a:t>e calcula dividiendo los beneficios obtenidos por la inversión realizada en el plan de marketing digital.</a:t>
            </a:r>
            <a:br>
              <a:rPr lang="es-MX" sz="1400" dirty="0">
                <a:solidFill>
                  <a:schemeClr val="bg1"/>
                </a:solidFill>
                <a:effectLst/>
                <a:ea typeface="Calibri" panose="020F0502020204030204" pitchFamily="34" charset="0"/>
                <a:cs typeface="Times New Roman" panose="02020603050405020304" pitchFamily="18" charset="0"/>
              </a:rPr>
            </a:br>
            <a:endParaRPr lang="es-MX" sz="1400" dirty="0">
              <a:solidFill>
                <a:schemeClr val="bg1"/>
              </a:solidFill>
            </a:endParaRPr>
          </a:p>
        </p:txBody>
      </p:sp>
      <p:pic>
        <p:nvPicPr>
          <p:cNvPr id="5" name="Gráfico 4">
            <a:extLst>
              <a:ext uri="{FF2B5EF4-FFF2-40B4-BE49-F238E27FC236}">
                <a16:creationId xmlns:a16="http://schemas.microsoft.com/office/drawing/2014/main" id="{AD5821F9-9D0F-14CF-A110-19BBFBD716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96543" y="1816134"/>
            <a:ext cx="1350914" cy="1350914"/>
          </a:xfrm>
          <a:prstGeom prst="rect">
            <a:avLst/>
          </a:prstGeom>
        </p:spPr>
      </p:pic>
    </p:spTree>
    <p:extLst>
      <p:ext uri="{BB962C8B-B14F-4D97-AF65-F5344CB8AC3E}">
        <p14:creationId xmlns:p14="http://schemas.microsoft.com/office/powerpoint/2010/main" val="3528903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10CD6C55-2899-7BD6-DD91-EA53028249BA}"/>
              </a:ext>
            </a:extLst>
          </p:cNvPr>
          <p:cNvPicPr>
            <a:picLocks noChangeAspect="1"/>
          </p:cNvPicPr>
          <p:nvPr/>
        </p:nvPicPr>
        <p:blipFill rotWithShape="1">
          <a:blip r:embed="rId2"/>
          <a:srcRect l="18988" t="39897" r="19094" b="1815"/>
          <a:stretch/>
        </p:blipFill>
        <p:spPr>
          <a:xfrm>
            <a:off x="551330" y="0"/>
            <a:ext cx="3741059" cy="6009990"/>
          </a:xfrm>
          <a:prstGeom prst="rect">
            <a:avLst/>
          </a:prstGeom>
        </p:spPr>
      </p:pic>
      <p:sp>
        <p:nvSpPr>
          <p:cNvPr id="4" name="CuadroTexto 3">
            <a:extLst>
              <a:ext uri="{FF2B5EF4-FFF2-40B4-BE49-F238E27FC236}">
                <a16:creationId xmlns:a16="http://schemas.microsoft.com/office/drawing/2014/main" id="{594EE1E6-FFFF-2C1A-746A-98E20B322669}"/>
              </a:ext>
            </a:extLst>
          </p:cNvPr>
          <p:cNvSpPr txBox="1"/>
          <p:nvPr/>
        </p:nvSpPr>
        <p:spPr>
          <a:xfrm>
            <a:off x="711281" y="1440249"/>
            <a:ext cx="3500226" cy="954107"/>
          </a:xfrm>
          <a:prstGeom prst="rect">
            <a:avLst/>
          </a:prstGeom>
          <a:noFill/>
        </p:spPr>
        <p:txBody>
          <a:bodyPr wrap="square">
            <a:spAutoFit/>
          </a:bodyPr>
          <a:lstStyle/>
          <a:p>
            <a:r>
              <a:rPr lang="es-419" sz="1400" dirty="0">
                <a:solidFill>
                  <a:schemeClr val="bg1"/>
                </a:solidFill>
                <a:effectLst/>
                <a:ea typeface="Calibri" panose="020F0502020204030204" pitchFamily="34" charset="0"/>
                <a:cs typeface="Times New Roman" panose="02020603050405020304" pitchFamily="18" charset="0"/>
              </a:rPr>
              <a:t>El modelo SOSTAC es una metodología de planificación de marketing que se utiliza para desarrollar un plan de marketing integral y efectivo.</a:t>
            </a:r>
            <a:endParaRPr lang="es-MX" sz="1400" dirty="0">
              <a:solidFill>
                <a:schemeClr val="bg1"/>
              </a:solidFill>
            </a:endParaRPr>
          </a:p>
        </p:txBody>
      </p:sp>
      <p:sp>
        <p:nvSpPr>
          <p:cNvPr id="5" name="CuadroTexto 4">
            <a:extLst>
              <a:ext uri="{FF2B5EF4-FFF2-40B4-BE49-F238E27FC236}">
                <a16:creationId xmlns:a16="http://schemas.microsoft.com/office/drawing/2014/main" id="{188C2A4B-B218-D6EC-7216-8E3C2000C0FE}"/>
              </a:ext>
            </a:extLst>
          </p:cNvPr>
          <p:cNvSpPr txBox="1"/>
          <p:nvPr/>
        </p:nvSpPr>
        <p:spPr>
          <a:xfrm>
            <a:off x="4851611" y="1020560"/>
            <a:ext cx="3500226" cy="307777"/>
          </a:xfrm>
          <a:prstGeom prst="rect">
            <a:avLst/>
          </a:prstGeom>
          <a:noFill/>
        </p:spPr>
        <p:txBody>
          <a:bodyPr wrap="square">
            <a:spAutoFit/>
          </a:bodyPr>
          <a:lstStyle/>
          <a:p>
            <a:pPr>
              <a:buClr>
                <a:srgbClr val="03C7BE"/>
              </a:buClr>
            </a:pPr>
            <a:r>
              <a:rPr lang="es-419" sz="1400" dirty="0">
                <a:solidFill>
                  <a:srgbClr val="01514A"/>
                </a:solidFill>
                <a:effectLst/>
                <a:ea typeface="Calibri" panose="020F0502020204030204" pitchFamily="34" charset="0"/>
                <a:cs typeface="Times New Roman" panose="02020603050405020304" pitchFamily="18" charset="0"/>
              </a:rPr>
              <a:t>La sigla SOSTAC significa lo siguiente:</a:t>
            </a:r>
            <a:endParaRPr lang="es-MX" sz="1400" dirty="0">
              <a:solidFill>
                <a:srgbClr val="01514A"/>
              </a:solidFill>
            </a:endParaRPr>
          </a:p>
        </p:txBody>
      </p:sp>
      <p:grpSp>
        <p:nvGrpSpPr>
          <p:cNvPr id="24" name="Grupo 23">
            <a:extLst>
              <a:ext uri="{FF2B5EF4-FFF2-40B4-BE49-F238E27FC236}">
                <a16:creationId xmlns:a16="http://schemas.microsoft.com/office/drawing/2014/main" id="{C7AFFE7E-BF10-700D-A770-7B1EFF4571F8}"/>
              </a:ext>
            </a:extLst>
          </p:cNvPr>
          <p:cNvGrpSpPr/>
          <p:nvPr/>
        </p:nvGrpSpPr>
        <p:grpSpPr>
          <a:xfrm>
            <a:off x="-678873" y="0"/>
            <a:ext cx="452524" cy="3153536"/>
            <a:chOff x="-678873" y="0"/>
            <a:chExt cx="452524" cy="3153536"/>
          </a:xfrm>
        </p:grpSpPr>
        <p:sp>
          <p:nvSpPr>
            <p:cNvPr id="25" name="Rectángulo 24">
              <a:extLst>
                <a:ext uri="{FF2B5EF4-FFF2-40B4-BE49-F238E27FC236}">
                  <a16:creationId xmlns:a16="http://schemas.microsoft.com/office/drawing/2014/main" id="{A29B0DFF-75B2-A4AF-2EF2-CA28E15A0D07}"/>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6" name="Rectángulo 25">
              <a:extLst>
                <a:ext uri="{FF2B5EF4-FFF2-40B4-BE49-F238E27FC236}">
                  <a16:creationId xmlns:a16="http://schemas.microsoft.com/office/drawing/2014/main" id="{FE2C0562-CEE2-9516-CBEA-F33C9CED0545}"/>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Rectángulo 26">
              <a:extLst>
                <a:ext uri="{FF2B5EF4-FFF2-40B4-BE49-F238E27FC236}">
                  <a16:creationId xmlns:a16="http://schemas.microsoft.com/office/drawing/2014/main" id="{3855B211-DB19-4277-2614-6AA9B9125D6E}"/>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8" name="Rectángulo 27">
              <a:extLst>
                <a:ext uri="{FF2B5EF4-FFF2-40B4-BE49-F238E27FC236}">
                  <a16:creationId xmlns:a16="http://schemas.microsoft.com/office/drawing/2014/main" id="{013F0D88-5298-C6FA-1CE3-6A355BC70274}"/>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9" name="Rectángulo 28">
              <a:extLst>
                <a:ext uri="{FF2B5EF4-FFF2-40B4-BE49-F238E27FC236}">
                  <a16:creationId xmlns:a16="http://schemas.microsoft.com/office/drawing/2014/main" id="{A657A465-DE30-8E23-6546-B0C53DEA2FD8}"/>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sp>
        <p:nvSpPr>
          <p:cNvPr id="44" name="Rectángulo 43">
            <a:extLst>
              <a:ext uri="{FF2B5EF4-FFF2-40B4-BE49-F238E27FC236}">
                <a16:creationId xmlns:a16="http://schemas.microsoft.com/office/drawing/2014/main" id="{9ED1F8E7-62E5-3647-D097-DB8E427B9EC5}"/>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1" name="Rectángulo 10">
            <a:extLst>
              <a:ext uri="{FF2B5EF4-FFF2-40B4-BE49-F238E27FC236}">
                <a16:creationId xmlns:a16="http://schemas.microsoft.com/office/drawing/2014/main" id="{7FB6072C-211C-9F42-435B-61B8235878CB}"/>
              </a:ext>
            </a:extLst>
          </p:cNvPr>
          <p:cNvSpPr/>
          <p:nvPr/>
        </p:nvSpPr>
        <p:spPr>
          <a:xfrm>
            <a:off x="711281" y="625576"/>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12" name="Rectángulo 11">
            <a:extLst>
              <a:ext uri="{FF2B5EF4-FFF2-40B4-BE49-F238E27FC236}">
                <a16:creationId xmlns:a16="http://schemas.microsoft.com/office/drawing/2014/main" id="{61A64CAD-095D-28D3-8F56-C069C952A658}"/>
              </a:ext>
            </a:extLst>
          </p:cNvPr>
          <p:cNvSpPr/>
          <p:nvPr/>
        </p:nvSpPr>
        <p:spPr>
          <a:xfrm>
            <a:off x="-7894" y="205071"/>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 name="CuadroTexto 1">
            <a:extLst>
              <a:ext uri="{FF2B5EF4-FFF2-40B4-BE49-F238E27FC236}">
                <a16:creationId xmlns:a16="http://schemas.microsoft.com/office/drawing/2014/main" id="{1A496F2B-D50B-EDCF-D542-BE28BDC754A9}"/>
              </a:ext>
            </a:extLst>
          </p:cNvPr>
          <p:cNvSpPr txBox="1"/>
          <p:nvPr/>
        </p:nvSpPr>
        <p:spPr>
          <a:xfrm>
            <a:off x="5449823" y="1683169"/>
            <a:ext cx="2902013" cy="4185761"/>
          </a:xfrm>
          <a:prstGeom prst="rect">
            <a:avLst/>
          </a:prstGeom>
          <a:noFill/>
        </p:spPr>
        <p:txBody>
          <a:bodyPr wrap="square">
            <a:spAutoFit/>
          </a:bodyPr>
          <a:lstStyle/>
          <a:p>
            <a:pPr>
              <a:buClr>
                <a:srgbClr val="03C7BE"/>
              </a:buClr>
            </a:pPr>
            <a:r>
              <a:rPr lang="es-419" sz="1400" dirty="0">
                <a:solidFill>
                  <a:srgbClr val="01514A"/>
                </a:solidFill>
                <a:effectLst/>
                <a:ea typeface="Calibri" panose="020F0502020204030204" pitchFamily="34" charset="0"/>
                <a:cs typeface="Times New Roman" panose="02020603050405020304" pitchFamily="18" charset="0"/>
              </a:rPr>
              <a:t> </a:t>
            </a:r>
            <a:r>
              <a:rPr lang="es-419" sz="1400" b="1" dirty="0">
                <a:solidFill>
                  <a:srgbClr val="01514A"/>
                </a:solidFill>
                <a:effectLst/>
                <a:ea typeface="Calibri" panose="020F0502020204030204" pitchFamily="34" charset="0"/>
                <a:cs typeface="Times New Roman" panose="02020603050405020304" pitchFamily="18" charset="0"/>
              </a:rPr>
              <a:t>Situación. </a:t>
            </a:r>
            <a:r>
              <a:rPr lang="es-419" sz="1400" dirty="0">
                <a:solidFill>
                  <a:srgbClr val="01514A"/>
                </a:solidFill>
                <a:effectLst/>
                <a:ea typeface="Calibri" panose="020F0502020204030204" pitchFamily="34" charset="0"/>
                <a:cs typeface="Times New Roman" panose="02020603050405020304" pitchFamily="18" charset="0"/>
              </a:rPr>
              <a:t>Análisis de la situación actual de la empresa o marca, incluyendo la evaluación de los factores externos e </a:t>
            </a:r>
            <a:r>
              <a:rPr lang="es-419" sz="1400" spc="-40" dirty="0">
                <a:solidFill>
                  <a:srgbClr val="01514A"/>
                </a:solidFill>
                <a:effectLst/>
                <a:ea typeface="Calibri" panose="020F0502020204030204" pitchFamily="34" charset="0"/>
                <a:cs typeface="Times New Roman" panose="02020603050405020304" pitchFamily="18" charset="0"/>
              </a:rPr>
              <a:t>internos que pueden afectar su desempeño.</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a:buClr>
                <a:srgbClr val="03C7BE"/>
              </a:buClr>
            </a:pPr>
            <a:r>
              <a:rPr lang="es-419" sz="1400" b="1" dirty="0">
                <a:solidFill>
                  <a:srgbClr val="01514A"/>
                </a:solidFill>
                <a:effectLst/>
                <a:ea typeface="Calibri" panose="020F0502020204030204" pitchFamily="34" charset="0"/>
                <a:cs typeface="Times New Roman" panose="02020603050405020304" pitchFamily="18" charset="0"/>
              </a:rPr>
              <a:t>Objetivos. </a:t>
            </a:r>
            <a:r>
              <a:rPr lang="es-419" sz="1400" dirty="0">
                <a:solidFill>
                  <a:srgbClr val="01514A"/>
                </a:solidFill>
                <a:effectLst/>
                <a:ea typeface="Calibri" panose="020F0502020204030204" pitchFamily="34" charset="0"/>
                <a:cs typeface="Times New Roman" panose="02020603050405020304" pitchFamily="18" charset="0"/>
              </a:rPr>
              <a:t>Establecimiento de objetivos </a:t>
            </a:r>
            <a:r>
              <a:rPr lang="es-419" sz="1400" spc="-60" dirty="0">
                <a:solidFill>
                  <a:srgbClr val="01514A"/>
                </a:solidFill>
                <a:effectLst/>
                <a:ea typeface="Calibri" panose="020F0502020204030204" pitchFamily="34" charset="0"/>
                <a:cs typeface="Times New Roman" panose="02020603050405020304" pitchFamily="18" charset="0"/>
              </a:rPr>
              <a:t>claros y específicos para el plan de marketing, </a:t>
            </a:r>
            <a:r>
              <a:rPr lang="es-419" sz="1400" dirty="0">
                <a:solidFill>
                  <a:srgbClr val="01514A"/>
                </a:solidFill>
                <a:effectLst/>
                <a:ea typeface="Calibri" panose="020F0502020204030204" pitchFamily="34" charset="0"/>
                <a:cs typeface="Times New Roman" panose="02020603050405020304" pitchFamily="18" charset="0"/>
              </a:rPr>
              <a:t>incluyendo metas de ventas, fidelización de clientes, mejora de la reputación de la marca, entre otros.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a:buClr>
                <a:srgbClr val="03C7BE"/>
              </a:buClr>
            </a:pPr>
            <a:r>
              <a:rPr lang="es-419" sz="1400" b="1" dirty="0">
                <a:solidFill>
                  <a:srgbClr val="01514A"/>
                </a:solidFill>
                <a:effectLst/>
                <a:ea typeface="Calibri" panose="020F0502020204030204" pitchFamily="34" charset="0"/>
                <a:cs typeface="Times New Roman" panose="02020603050405020304" pitchFamily="18" charset="0"/>
              </a:rPr>
              <a:t>Estrategia</a:t>
            </a:r>
            <a:r>
              <a:rPr lang="es-419" sz="1400" b="1" dirty="0">
                <a:solidFill>
                  <a:srgbClr val="01514A"/>
                </a:solidFill>
                <a:ea typeface="Calibri" panose="020F0502020204030204" pitchFamily="34" charset="0"/>
                <a:cs typeface="Times New Roman" panose="02020603050405020304" pitchFamily="18" charset="0"/>
              </a:rPr>
              <a:t>. </a:t>
            </a:r>
            <a:r>
              <a:rPr lang="es-419" sz="1400" dirty="0">
                <a:solidFill>
                  <a:srgbClr val="01514A"/>
                </a:solidFill>
                <a:effectLst/>
                <a:ea typeface="Calibri" panose="020F0502020204030204" pitchFamily="34" charset="0"/>
                <a:cs typeface="Times New Roman" panose="02020603050405020304" pitchFamily="18" charset="0"/>
              </a:rPr>
              <a:t>Desarrollo de una estrategia de marketing integral que incluya la selección de los canales adecuados, la definición del mensaje clave y la identificación del público objetivo.</a:t>
            </a:r>
            <a:endParaRPr lang="es-MX" sz="1400" dirty="0">
              <a:solidFill>
                <a:srgbClr val="01514A"/>
              </a:solidFill>
            </a:endParaRPr>
          </a:p>
        </p:txBody>
      </p:sp>
      <p:pic>
        <p:nvPicPr>
          <p:cNvPr id="6" name="Gráfico 5">
            <a:extLst>
              <a:ext uri="{FF2B5EF4-FFF2-40B4-BE49-F238E27FC236}">
                <a16:creationId xmlns:a16="http://schemas.microsoft.com/office/drawing/2014/main" id="{AFCCEEE2-BA79-3EEF-3068-4CA8856F49C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32274" y="4495280"/>
            <a:ext cx="385200" cy="385200"/>
          </a:xfrm>
          <a:prstGeom prst="rect">
            <a:avLst/>
          </a:prstGeom>
        </p:spPr>
      </p:pic>
      <p:pic>
        <p:nvPicPr>
          <p:cNvPr id="9" name="Gráfico 8">
            <a:extLst>
              <a:ext uri="{FF2B5EF4-FFF2-40B4-BE49-F238E27FC236}">
                <a16:creationId xmlns:a16="http://schemas.microsoft.com/office/drawing/2014/main" id="{9470D403-F5EF-15D8-BC82-7017008C99C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32274" y="3052867"/>
            <a:ext cx="385200" cy="385200"/>
          </a:xfrm>
          <a:prstGeom prst="rect">
            <a:avLst/>
          </a:prstGeom>
        </p:spPr>
      </p:pic>
      <p:pic>
        <p:nvPicPr>
          <p:cNvPr id="13" name="Gráfico 12">
            <a:extLst>
              <a:ext uri="{FF2B5EF4-FFF2-40B4-BE49-F238E27FC236}">
                <a16:creationId xmlns:a16="http://schemas.microsoft.com/office/drawing/2014/main" id="{5C9053E2-D607-A50A-E3C2-FDD2CD22391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932274" y="1765142"/>
            <a:ext cx="385200" cy="385200"/>
          </a:xfrm>
          <a:prstGeom prst="rect">
            <a:avLst/>
          </a:prstGeom>
        </p:spPr>
      </p:pic>
    </p:spTree>
    <p:extLst>
      <p:ext uri="{BB962C8B-B14F-4D97-AF65-F5344CB8AC3E}">
        <p14:creationId xmlns:p14="http://schemas.microsoft.com/office/powerpoint/2010/main" val="3520971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D40A1D3-9C92-88A2-85A0-6008027CFE48}"/>
              </a:ext>
            </a:extLst>
          </p:cNvPr>
          <p:cNvSpPr txBox="1"/>
          <p:nvPr/>
        </p:nvSpPr>
        <p:spPr>
          <a:xfrm>
            <a:off x="1353312" y="1334668"/>
            <a:ext cx="2831414" cy="4616648"/>
          </a:xfrm>
          <a:prstGeom prst="rect">
            <a:avLst/>
          </a:prstGeom>
          <a:noFill/>
        </p:spPr>
        <p:txBody>
          <a:bodyPr wrap="square">
            <a:spAutoFit/>
          </a:bodyPr>
          <a:lstStyle/>
          <a:p>
            <a:pPr>
              <a:buClr>
                <a:srgbClr val="03C7BE"/>
              </a:buClr>
            </a:pPr>
            <a:r>
              <a:rPr lang="es-419" sz="1400" b="1" dirty="0">
                <a:effectLst/>
                <a:ea typeface="Calibri" panose="020F0502020204030204" pitchFamily="34" charset="0"/>
                <a:cs typeface="Times New Roman" panose="02020603050405020304" pitchFamily="18" charset="0"/>
              </a:rPr>
              <a:t>Tácticas</a:t>
            </a:r>
            <a:r>
              <a:rPr lang="es-419" sz="1400" b="1" dirty="0">
                <a:ea typeface="Calibri" panose="020F0502020204030204" pitchFamily="34" charset="0"/>
                <a:cs typeface="Times New Roman" panose="02020603050405020304" pitchFamily="18" charset="0"/>
              </a:rPr>
              <a:t>. </a:t>
            </a:r>
            <a:r>
              <a:rPr lang="es-419" sz="1400" dirty="0">
                <a:effectLst/>
                <a:ea typeface="Calibri" panose="020F0502020204030204" pitchFamily="34" charset="0"/>
                <a:cs typeface="Times New Roman" panose="02020603050405020304" pitchFamily="18" charset="0"/>
              </a:rPr>
              <a:t>Definición de las tácticas específicas que se utilizarán para implementar la estrategia de marketing, incluyendo acciones en redes sociales, publicidad en línea, email marketing, entre otros.</a:t>
            </a:r>
            <a:br>
              <a:rPr lang="es-MX" sz="1400" dirty="0">
                <a:effectLst/>
                <a:ea typeface="Calibri" panose="020F0502020204030204" pitchFamily="34" charset="0"/>
                <a:cs typeface="Times New Roman" panose="02020603050405020304" pitchFamily="18" charset="0"/>
              </a:rPr>
            </a:br>
            <a:endParaRPr lang="es-MX" sz="1400" dirty="0">
              <a:effectLst/>
              <a:ea typeface="Calibri" panose="020F0502020204030204" pitchFamily="34" charset="0"/>
              <a:cs typeface="Times New Roman" panose="02020603050405020304" pitchFamily="18" charset="0"/>
            </a:endParaRPr>
          </a:p>
          <a:p>
            <a:pPr>
              <a:buClr>
                <a:srgbClr val="03C7BE"/>
              </a:buClr>
            </a:pPr>
            <a:r>
              <a:rPr lang="es-419" sz="1400" b="1" dirty="0">
                <a:effectLst/>
                <a:ea typeface="Calibri" panose="020F0502020204030204" pitchFamily="34" charset="0"/>
                <a:cs typeface="Times New Roman" panose="02020603050405020304" pitchFamily="18" charset="0"/>
              </a:rPr>
              <a:t>Acción</a:t>
            </a:r>
            <a:r>
              <a:rPr lang="es-419" sz="1400" b="1" dirty="0">
                <a:ea typeface="Calibri" panose="020F0502020204030204" pitchFamily="34" charset="0"/>
                <a:cs typeface="Times New Roman" panose="02020603050405020304" pitchFamily="18" charset="0"/>
              </a:rPr>
              <a:t>. </a:t>
            </a:r>
            <a:r>
              <a:rPr lang="es-419" sz="1400" dirty="0">
                <a:effectLst/>
                <a:ea typeface="Calibri" panose="020F0502020204030204" pitchFamily="34" charset="0"/>
                <a:cs typeface="Times New Roman" panose="02020603050405020304" pitchFamily="18" charset="0"/>
              </a:rPr>
              <a:t>Implementación de las tácticas definidas en la fase anterior, incluyendo la asignación de recursos y la definición de un calendario de acciones.</a:t>
            </a:r>
            <a:br>
              <a:rPr lang="es-MX" sz="1400" dirty="0">
                <a:effectLst/>
                <a:ea typeface="Calibri" panose="020F0502020204030204" pitchFamily="34" charset="0"/>
                <a:cs typeface="Times New Roman" panose="02020603050405020304" pitchFamily="18" charset="0"/>
              </a:rPr>
            </a:br>
            <a:endParaRPr lang="es-MX" sz="1400" dirty="0">
              <a:effectLst/>
              <a:ea typeface="Calibri" panose="020F0502020204030204" pitchFamily="34" charset="0"/>
              <a:cs typeface="Times New Roman" panose="02020603050405020304" pitchFamily="18" charset="0"/>
            </a:endParaRPr>
          </a:p>
          <a:p>
            <a:pPr>
              <a:buClr>
                <a:srgbClr val="03C7BE"/>
              </a:buClr>
            </a:pPr>
            <a:r>
              <a:rPr lang="es-419" sz="1400" b="1" spc="-30" dirty="0">
                <a:effectLst/>
                <a:ea typeface="Calibri" panose="020F0502020204030204" pitchFamily="34" charset="0"/>
                <a:cs typeface="Times New Roman" panose="02020603050405020304" pitchFamily="18" charset="0"/>
              </a:rPr>
              <a:t>Control</a:t>
            </a:r>
            <a:r>
              <a:rPr lang="es-419" sz="1400" b="1" spc="-30" dirty="0">
                <a:ea typeface="Calibri" panose="020F0502020204030204" pitchFamily="34" charset="0"/>
                <a:cs typeface="Times New Roman" panose="02020603050405020304" pitchFamily="18" charset="0"/>
              </a:rPr>
              <a:t>. </a:t>
            </a:r>
            <a:r>
              <a:rPr lang="es-419" sz="1400" spc="-30" dirty="0">
                <a:effectLst/>
                <a:ea typeface="Calibri" panose="020F0502020204030204" pitchFamily="34" charset="0"/>
                <a:cs typeface="Times New Roman" panose="02020603050405020304" pitchFamily="18" charset="0"/>
              </a:rPr>
              <a:t>Evaluación y monitoreo continuo </a:t>
            </a:r>
            <a:r>
              <a:rPr lang="es-419" sz="1400" dirty="0">
                <a:effectLst/>
                <a:ea typeface="Calibri" panose="020F0502020204030204" pitchFamily="34" charset="0"/>
                <a:cs typeface="Times New Roman" panose="02020603050405020304" pitchFamily="18" charset="0"/>
              </a:rPr>
              <a:t>del rendimiento del plan de marketing, utilizando métricas específicas para </a:t>
            </a:r>
            <a:r>
              <a:rPr lang="es-419" sz="1400" spc="-70" dirty="0">
                <a:effectLst/>
                <a:ea typeface="Calibri" panose="020F0502020204030204" pitchFamily="34" charset="0"/>
                <a:cs typeface="Times New Roman" panose="02020603050405020304" pitchFamily="18" charset="0"/>
              </a:rPr>
              <a:t>medir el éxito de las acciones implementadas, </a:t>
            </a:r>
            <a:r>
              <a:rPr lang="es-419" sz="1400" spc="-30" dirty="0">
                <a:effectLst/>
                <a:ea typeface="Calibri" panose="020F0502020204030204" pitchFamily="34" charset="0"/>
                <a:cs typeface="Times New Roman" panose="02020603050405020304" pitchFamily="18" charset="0"/>
              </a:rPr>
              <a:t>con el objetivo de hacer ajustes y mejoras </a:t>
            </a:r>
            <a:r>
              <a:rPr lang="es-419" sz="1400" dirty="0">
                <a:effectLst/>
                <a:ea typeface="Calibri" panose="020F0502020204030204" pitchFamily="34" charset="0"/>
                <a:cs typeface="Times New Roman" panose="02020603050405020304" pitchFamily="18" charset="0"/>
              </a:rPr>
              <a:t>en el plan en función de los resultados obtenidos.</a:t>
            </a:r>
            <a:endParaRPr lang="es-MX" sz="1400" dirty="0">
              <a:solidFill>
                <a:srgbClr val="01514A"/>
              </a:solidFill>
            </a:endParaRPr>
          </a:p>
        </p:txBody>
      </p:sp>
      <p:pic>
        <p:nvPicPr>
          <p:cNvPr id="2" name="Imagen 1">
            <a:extLst>
              <a:ext uri="{FF2B5EF4-FFF2-40B4-BE49-F238E27FC236}">
                <a16:creationId xmlns:a16="http://schemas.microsoft.com/office/drawing/2014/main" id="{EFF5AADB-EBC9-FC2A-A3D5-8CA06365439F}"/>
              </a:ext>
            </a:extLst>
          </p:cNvPr>
          <p:cNvPicPr>
            <a:picLocks noChangeAspect="1"/>
          </p:cNvPicPr>
          <p:nvPr/>
        </p:nvPicPr>
        <p:blipFill rotWithShape="1">
          <a:blip r:embed="rId2"/>
          <a:srcRect l="36698" r="30834"/>
          <a:stretch/>
        </p:blipFill>
        <p:spPr>
          <a:xfrm>
            <a:off x="5184775" y="-2901"/>
            <a:ext cx="3959225" cy="6860901"/>
          </a:xfrm>
          <a:prstGeom prst="rect">
            <a:avLst/>
          </a:prstGeom>
        </p:spPr>
      </p:pic>
      <p:pic>
        <p:nvPicPr>
          <p:cNvPr id="4" name="Gráfico 3">
            <a:extLst>
              <a:ext uri="{FF2B5EF4-FFF2-40B4-BE49-F238E27FC236}">
                <a16:creationId xmlns:a16="http://schemas.microsoft.com/office/drawing/2014/main" id="{4849EB47-663E-40E0-F853-43B76237E8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4044" y="1393156"/>
            <a:ext cx="385200" cy="385200"/>
          </a:xfrm>
          <a:prstGeom prst="rect">
            <a:avLst/>
          </a:prstGeom>
        </p:spPr>
      </p:pic>
      <p:pic>
        <p:nvPicPr>
          <p:cNvPr id="6" name="Gráfico 5">
            <a:extLst>
              <a:ext uri="{FF2B5EF4-FFF2-40B4-BE49-F238E27FC236}">
                <a16:creationId xmlns:a16="http://schemas.microsoft.com/office/drawing/2014/main" id="{195DA74C-1163-459A-B0E5-0D4AF54979B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4044" y="2891100"/>
            <a:ext cx="385200" cy="385200"/>
          </a:xfrm>
          <a:prstGeom prst="rect">
            <a:avLst/>
          </a:prstGeom>
        </p:spPr>
      </p:pic>
      <p:pic>
        <p:nvPicPr>
          <p:cNvPr id="9" name="Gráfico 8">
            <a:extLst>
              <a:ext uri="{FF2B5EF4-FFF2-40B4-BE49-F238E27FC236}">
                <a16:creationId xmlns:a16="http://schemas.microsoft.com/office/drawing/2014/main" id="{7796AEB2-7296-75A5-AE23-B176A2C3140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24044" y="4196444"/>
            <a:ext cx="385200" cy="385200"/>
          </a:xfrm>
          <a:prstGeom prst="rect">
            <a:avLst/>
          </a:prstGeom>
        </p:spPr>
      </p:pic>
    </p:spTree>
    <p:extLst>
      <p:ext uri="{BB962C8B-B14F-4D97-AF65-F5344CB8AC3E}">
        <p14:creationId xmlns:p14="http://schemas.microsoft.com/office/powerpoint/2010/main" val="3404055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6" y="1274944"/>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Elabora un plan de </a:t>
            </a:r>
            <a:r>
              <a:rPr lang="es-MX" sz="2400" i="1" dirty="0">
                <a:solidFill>
                  <a:srgbClr val="00524C"/>
                </a:solidFill>
                <a:latin typeface="Corbel" panose="020B0503020204020204" pitchFamily="34" charset="0"/>
              </a:rPr>
              <a:t>marketing</a:t>
            </a:r>
            <a:endParaRPr lang="es-MX" sz="3600" i="1"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A1C969C4-81E4-7AAA-8B02-D5F6FA39317E}"/>
              </a:ext>
            </a:extLst>
          </p:cNvPr>
          <p:cNvSpPr txBox="1"/>
          <p:nvPr/>
        </p:nvSpPr>
        <p:spPr>
          <a:xfrm>
            <a:off x="5463030" y="5115182"/>
            <a:ext cx="3474978" cy="954107"/>
          </a:xfrm>
          <a:prstGeom prst="rect">
            <a:avLst/>
          </a:prstGeom>
          <a:noFill/>
        </p:spPr>
        <p:txBody>
          <a:bodyPr wrap="square">
            <a:spAutoFit/>
          </a:bodyPr>
          <a:lstStyle/>
          <a:p>
            <a:r>
              <a:rPr lang="es-MX" sz="1400" b="1" dirty="0">
                <a:solidFill>
                  <a:schemeClr val="bg1"/>
                </a:solidFill>
                <a:latin typeface="Corbel" panose="020B0503020204020204" pitchFamily="34" charset="0"/>
              </a:rPr>
              <a:t>Al finalizar:</a:t>
            </a:r>
          </a:p>
          <a:p>
            <a:r>
              <a:rPr lang="es-MX" sz="1400" dirty="0">
                <a:solidFill>
                  <a:schemeClr val="bg1"/>
                </a:solidFill>
                <a:latin typeface="Corbel" panose="020B0503020204020204" pitchFamily="34" charset="0"/>
              </a:rPr>
              <a:t>Reflexiona sobre la importancia de la planeación en el marketing digital y los aspectos que consideras más importantes.</a:t>
            </a: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5" y="1828182"/>
            <a:ext cx="3686763" cy="4185761"/>
          </a:xfrm>
          <a:prstGeom prst="rect">
            <a:avLst/>
          </a:prstGeom>
          <a:noFill/>
        </p:spPr>
        <p:txBody>
          <a:bodyPr wrap="square">
            <a:spAutoFit/>
          </a:bodyPr>
          <a:lstStyle/>
          <a:p>
            <a:pPr marL="285750" indent="-285750" algn="l">
              <a:buClr>
                <a:srgbClr val="03C7BE"/>
              </a:buClr>
              <a:buFont typeface="Arial" panose="020B0604020202020204" pitchFamily="34" charset="0"/>
              <a:buChar char="•"/>
            </a:pPr>
            <a:r>
              <a:rPr lang="es-MX" sz="1400" dirty="0">
                <a:solidFill>
                  <a:srgbClr val="01514A"/>
                </a:solidFill>
                <a:latin typeface="+mj-lt"/>
              </a:rPr>
              <a:t>Busca un producto o servicio de nueva creación que tenga como estrategia el uso de marketing digital. Debe tener esfuerzos en sitio Web, e-commerce o landing page y mínimo dos perfiles en redes sociales.</a:t>
            </a:r>
          </a:p>
          <a:p>
            <a:pPr marL="285750" indent="-285750" algn="l">
              <a:buClr>
                <a:srgbClr val="03C7BE"/>
              </a:buClr>
              <a:buFont typeface="Arial" panose="020B0604020202020204" pitchFamily="34" charset="0"/>
              <a:buChar char="•"/>
            </a:pPr>
            <a:endParaRPr lang="es-MX" sz="1400" dirty="0">
              <a:solidFill>
                <a:srgbClr val="01514A"/>
              </a:solidFill>
              <a:latin typeface="+mj-lt"/>
            </a:endParaRPr>
          </a:p>
          <a:p>
            <a:pPr marL="285750" indent="-285750" algn="l">
              <a:buClr>
                <a:srgbClr val="03C7BE"/>
              </a:buClr>
              <a:buFont typeface="Arial" panose="020B0604020202020204" pitchFamily="34" charset="0"/>
              <a:buChar char="•"/>
            </a:pPr>
            <a:r>
              <a:rPr lang="es-MX" sz="1400" dirty="0">
                <a:solidFill>
                  <a:srgbClr val="01514A"/>
                </a:solidFill>
                <a:latin typeface="+mj-lt"/>
              </a:rPr>
              <a:t>Revisa los seis elementos del sistema de </a:t>
            </a:r>
            <a:r>
              <a:rPr lang="es-MX" sz="1400" spc="-20" dirty="0">
                <a:solidFill>
                  <a:srgbClr val="01514A"/>
                </a:solidFill>
                <a:latin typeface="+mj-lt"/>
              </a:rPr>
              <a:t>planeación SOSTAC y menciona, justificando </a:t>
            </a:r>
            <a:r>
              <a:rPr lang="es-MX" sz="1400" dirty="0">
                <a:solidFill>
                  <a:srgbClr val="01514A"/>
                </a:solidFill>
                <a:latin typeface="+mj-lt"/>
              </a:rPr>
              <a:t>y analizando tus respuestas, cómo fue el </a:t>
            </a:r>
            <a:r>
              <a:rPr lang="es-MX" sz="1400" spc="-20" dirty="0">
                <a:solidFill>
                  <a:srgbClr val="01514A"/>
                </a:solidFill>
                <a:latin typeface="+mj-lt"/>
              </a:rPr>
              <a:t>plan de marketing digital para el lanzamiento </a:t>
            </a:r>
            <a:r>
              <a:rPr lang="es-MX" sz="1400" dirty="0">
                <a:solidFill>
                  <a:srgbClr val="01514A"/>
                </a:solidFill>
                <a:latin typeface="+mj-lt"/>
              </a:rPr>
              <a:t>de este producto. No olvides definir tu buyer/audience persona.</a:t>
            </a:r>
          </a:p>
          <a:p>
            <a:pPr marL="285750" indent="-285750" algn="l">
              <a:buClr>
                <a:srgbClr val="03C7BE"/>
              </a:buClr>
              <a:buFont typeface="Arial" panose="020B0604020202020204" pitchFamily="34" charset="0"/>
              <a:buChar char="•"/>
            </a:pPr>
            <a:endParaRPr lang="es-MX" sz="1400" dirty="0">
              <a:solidFill>
                <a:srgbClr val="01514A"/>
              </a:solidFill>
              <a:latin typeface="+mj-lt"/>
            </a:endParaRPr>
          </a:p>
          <a:p>
            <a:pPr marL="285750" indent="-285750" algn="l">
              <a:buClr>
                <a:srgbClr val="03C7BE"/>
              </a:buClr>
              <a:buFont typeface="Arial" panose="020B0604020202020204" pitchFamily="34" charset="0"/>
              <a:buChar char="•"/>
            </a:pPr>
            <a:r>
              <a:rPr lang="es-MX" sz="1400" dirty="0">
                <a:solidFill>
                  <a:srgbClr val="01514A"/>
                </a:solidFill>
                <a:latin typeface="+mj-lt"/>
              </a:rPr>
              <a:t>Define los KPI que tú establecerías para </a:t>
            </a:r>
            <a:r>
              <a:rPr lang="es-MX" sz="1400" spc="-10" dirty="0">
                <a:solidFill>
                  <a:srgbClr val="01514A"/>
                </a:solidFill>
                <a:latin typeface="+mj-lt"/>
              </a:rPr>
              <a:t>esta campaña y cómo le darías seguimiento.</a:t>
            </a:r>
          </a:p>
          <a:p>
            <a:pPr marL="285750" indent="-285750" algn="l">
              <a:buClr>
                <a:srgbClr val="03C7BE"/>
              </a:buClr>
              <a:buFont typeface="Arial" panose="020B0604020202020204" pitchFamily="34" charset="0"/>
              <a:buChar char="•"/>
            </a:pPr>
            <a:endParaRPr lang="es-MX" sz="1400" dirty="0">
              <a:solidFill>
                <a:srgbClr val="01514A"/>
              </a:solidFill>
              <a:latin typeface="+mj-lt"/>
            </a:endParaRPr>
          </a:p>
          <a:p>
            <a:pPr marL="285750" indent="-285750" algn="l">
              <a:buClr>
                <a:srgbClr val="03C7BE"/>
              </a:buClr>
              <a:buFont typeface="Arial" panose="020B0604020202020204" pitchFamily="34" charset="0"/>
              <a:buChar char="•"/>
            </a:pPr>
            <a:r>
              <a:rPr lang="es-MX" sz="1400" dirty="0">
                <a:solidFill>
                  <a:srgbClr val="01514A"/>
                </a:solidFill>
                <a:latin typeface="+mj-lt"/>
              </a:rPr>
              <a:t>Pensando en la mejora continua, haz sugerencias sobre cómo podría mejorarse el plan y justifícalo.</a:t>
            </a:r>
          </a:p>
        </p:txBody>
      </p:sp>
    </p:spTree>
    <p:extLst>
      <p:ext uri="{BB962C8B-B14F-4D97-AF65-F5344CB8AC3E}">
        <p14:creationId xmlns:p14="http://schemas.microsoft.com/office/powerpoint/2010/main" val="1071945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510576"/>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endParaRPr lang="es-MX" kern="0"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344329"/>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16</a:t>
            </a:r>
          </a:p>
          <a:p>
            <a:pPr algn="ctr"/>
            <a:r>
              <a:rPr lang="es-MX" sz="2000" dirty="0">
                <a:solidFill>
                  <a:srgbClr val="03C7BE"/>
                </a:solidFill>
                <a:latin typeface="Corbel" panose="020B0503020204020204" pitchFamily="34" charset="0"/>
              </a:rPr>
              <a:t>Introducción a la gestión del </a:t>
            </a:r>
          </a:p>
          <a:p>
            <a:pPr algn="ctr"/>
            <a:r>
              <a:rPr lang="es-MX" sz="2000" dirty="0">
                <a:solidFill>
                  <a:srgbClr val="03C7BE"/>
                </a:solidFill>
                <a:latin typeface="Corbel" panose="020B0503020204020204" pitchFamily="34" charset="0"/>
              </a:rPr>
              <a:t>marketing digital</a:t>
            </a:r>
          </a:p>
        </p:txBody>
      </p:sp>
      <p:sp>
        <p:nvSpPr>
          <p:cNvPr id="2" name="CuadroTexto 1">
            <a:extLst>
              <a:ext uri="{FF2B5EF4-FFF2-40B4-BE49-F238E27FC236}">
                <a16:creationId xmlns:a16="http://schemas.microsoft.com/office/drawing/2014/main" id="{21E927ED-6D40-26D5-259F-531495969236}"/>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2 </a:t>
            </a:r>
            <a:r>
              <a:rPr lang="es-MX" sz="2000" dirty="0">
                <a:solidFill>
                  <a:schemeClr val="bg1"/>
                </a:solidFill>
                <a:latin typeface="Corbel" panose="020B0503020204020204" pitchFamily="34" charset="0"/>
              </a:rPr>
              <a:t>/ Semana 6</a:t>
            </a:r>
          </a:p>
        </p:txBody>
      </p:sp>
    </p:spTree>
    <p:extLst>
      <p:ext uri="{BB962C8B-B14F-4D97-AF65-F5344CB8AC3E}">
        <p14:creationId xmlns:p14="http://schemas.microsoft.com/office/powerpoint/2010/main" val="8429696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12861" r="29431"/>
          <a:stretch/>
        </p:blipFill>
        <p:spPr>
          <a:xfrm>
            <a:off x="5184775" y="-2901"/>
            <a:ext cx="3959225" cy="6860901"/>
          </a:xfrm>
          <a:prstGeom prst="rect">
            <a:avLst/>
          </a:prstGeom>
        </p:spPr>
      </p:pic>
      <p:sp>
        <p:nvSpPr>
          <p:cNvPr id="3" name="CuadroTexto 2">
            <a:extLst>
              <a:ext uri="{FF2B5EF4-FFF2-40B4-BE49-F238E27FC236}">
                <a16:creationId xmlns:a16="http://schemas.microsoft.com/office/drawing/2014/main" id="{F74BE873-0014-2F06-5548-75A7A0C3239E}"/>
              </a:ext>
            </a:extLst>
          </p:cNvPr>
          <p:cNvSpPr txBox="1"/>
          <p:nvPr/>
        </p:nvSpPr>
        <p:spPr>
          <a:xfrm>
            <a:off x="709748" y="2125474"/>
            <a:ext cx="3474978" cy="3323987"/>
          </a:xfrm>
          <a:prstGeom prst="rect">
            <a:avLst/>
          </a:prstGeom>
          <a:noFill/>
        </p:spPr>
        <p:txBody>
          <a:bodyPr wrap="square">
            <a:spAutoFit/>
          </a:bodyPr>
          <a:lstStyle/>
          <a:p>
            <a:pPr>
              <a:buClr>
                <a:srgbClr val="03C7BE"/>
              </a:buClr>
            </a:pPr>
            <a:r>
              <a:rPr lang="es-MX" sz="1400" dirty="0">
                <a:effectLst/>
                <a:ea typeface="Open Sans" panose="020B0606030504020204" pitchFamily="34" charset="0"/>
                <a:cs typeface="Open Sans" panose="020B0606030504020204" pitchFamily="34" charset="0"/>
              </a:rPr>
              <a:t>El tiempo que la gente le dedica a las plataformas de redes sociales en nuestro país y el mundo ha ido en ascenso. Entonces, ¿Por qué las compañías todavía necesitan sitios Web? </a:t>
            </a:r>
          </a:p>
          <a:p>
            <a:pPr>
              <a:buClr>
                <a:srgbClr val="03C7BE"/>
              </a:buClr>
            </a:pPr>
            <a:endParaRPr lang="es-MX" sz="1400" dirty="0">
              <a:effectLst/>
              <a:ea typeface="Open Sans" panose="020B0606030504020204" pitchFamily="34" charset="0"/>
              <a:cs typeface="Open Sans" panose="020B0606030504020204" pitchFamily="34" charset="0"/>
            </a:endParaRPr>
          </a:p>
          <a:p>
            <a:pPr>
              <a:buClr>
                <a:srgbClr val="03C7BE"/>
              </a:buClr>
            </a:pPr>
            <a:r>
              <a:rPr lang="es-MX" sz="1400" dirty="0">
                <a:effectLst/>
                <a:ea typeface="Open Sans" panose="020B0606030504020204" pitchFamily="34" charset="0"/>
                <a:cs typeface="Open Sans" panose="020B0606030504020204" pitchFamily="34" charset="0"/>
              </a:rPr>
              <a:t>¿Qué pasaría si de un año a otro las redes sociales preferidas por el público cambiaran? </a:t>
            </a:r>
            <a:r>
              <a:rPr lang="es-MX" sz="1400" spc="-30" dirty="0">
                <a:effectLst/>
                <a:ea typeface="Open Sans" panose="020B0606030504020204" pitchFamily="34" charset="0"/>
                <a:cs typeface="Open Sans" panose="020B0606030504020204" pitchFamily="34" charset="0"/>
              </a:rPr>
              <a:t>Imagina que enfocas tus esfuerzos y estrategia </a:t>
            </a:r>
            <a:r>
              <a:rPr lang="es-MX" sz="1400" dirty="0">
                <a:effectLst/>
                <a:ea typeface="Open Sans" panose="020B0606030504020204" pitchFamily="34" charset="0"/>
                <a:cs typeface="Open Sans" panose="020B0606030504020204" pitchFamily="34" charset="0"/>
              </a:rPr>
              <a:t>a estar presente en una plataforma de redes sociales y la gente se mueve, ¿dónde quedaría tu conexión con los clientes?</a:t>
            </a:r>
          </a:p>
          <a:p>
            <a:pPr>
              <a:buClr>
                <a:srgbClr val="03C7BE"/>
              </a:buClr>
            </a:pPr>
            <a:endParaRPr lang="es-MX" sz="1400" dirty="0">
              <a:effectLst/>
              <a:ea typeface="Open Sans" panose="020B0606030504020204" pitchFamily="34" charset="0"/>
              <a:cs typeface="Open Sans" panose="020B0606030504020204" pitchFamily="34" charset="0"/>
            </a:endParaRPr>
          </a:p>
          <a:p>
            <a:pPr>
              <a:buClr>
                <a:srgbClr val="03C7BE"/>
              </a:buClr>
            </a:pPr>
            <a:r>
              <a:rPr lang="es-MX" sz="1400" dirty="0">
                <a:effectLst/>
                <a:ea typeface="Open Sans" panose="020B0606030504020204" pitchFamily="34" charset="0"/>
                <a:cs typeface="Open Sans" panose="020B0606030504020204" pitchFamily="34" charset="0"/>
              </a:rPr>
              <a:t>Es por esto, que los sitios Web fungen como el </a:t>
            </a:r>
            <a:r>
              <a:rPr lang="es-MX" sz="1400" i="1" dirty="0">
                <a:effectLst/>
                <a:ea typeface="Open Sans" panose="020B0606030504020204" pitchFamily="34" charset="0"/>
                <a:cs typeface="Open Sans" panose="020B0606030504020204" pitchFamily="34" charset="0"/>
              </a:rPr>
              <a:t>hub, </a:t>
            </a:r>
            <a:r>
              <a:rPr lang="es-MX" sz="1400" dirty="0">
                <a:effectLst/>
                <a:ea typeface="Open Sans" panose="020B0606030504020204" pitchFamily="34" charset="0"/>
                <a:cs typeface="Open Sans" panose="020B0606030504020204" pitchFamily="34" charset="0"/>
              </a:rPr>
              <a:t>es decir, el centro de la actividad. </a:t>
            </a:r>
            <a:endParaRPr lang="es-MX" sz="1400" dirty="0">
              <a:solidFill>
                <a:srgbClr val="00524C"/>
              </a:solidFill>
              <a:latin typeface="Corbel" panose="020B0503020204020204" pitchFamily="34" charset="0"/>
            </a:endParaRPr>
          </a:p>
        </p:txBody>
      </p:sp>
      <p:sp>
        <p:nvSpPr>
          <p:cNvPr id="4" name="CuadroTexto 3">
            <a:extLst>
              <a:ext uri="{FF2B5EF4-FFF2-40B4-BE49-F238E27FC236}">
                <a16:creationId xmlns:a16="http://schemas.microsoft.com/office/drawing/2014/main" id="{F6426C40-D87E-90F9-DC97-594805ECF47E}"/>
              </a:ext>
            </a:extLst>
          </p:cNvPr>
          <p:cNvSpPr txBox="1"/>
          <p:nvPr/>
        </p:nvSpPr>
        <p:spPr>
          <a:xfrm>
            <a:off x="709747" y="1525264"/>
            <a:ext cx="3959224"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El centro de la actividad</a:t>
            </a:r>
          </a:p>
        </p:txBody>
      </p:sp>
    </p:spTree>
    <p:extLst>
      <p:ext uri="{BB962C8B-B14F-4D97-AF65-F5344CB8AC3E}">
        <p14:creationId xmlns:p14="http://schemas.microsoft.com/office/powerpoint/2010/main" val="35597299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ángulo 25">
            <a:extLst>
              <a:ext uri="{FF2B5EF4-FFF2-40B4-BE49-F238E27FC236}">
                <a16:creationId xmlns:a16="http://schemas.microsoft.com/office/drawing/2014/main" id="{5569DC60-1AC0-7B28-6CC6-3B72F8647254}"/>
              </a:ext>
            </a:extLst>
          </p:cNvPr>
          <p:cNvSpPr/>
          <p:nvPr/>
        </p:nvSpPr>
        <p:spPr>
          <a:xfrm>
            <a:off x="5164667" y="6731"/>
            <a:ext cx="3979333" cy="6858000"/>
          </a:xfrm>
          <a:prstGeom prst="rect">
            <a:avLst/>
          </a:prstGeom>
          <a:solidFill>
            <a:srgbClr val="005D8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7" name="Cheurón 26">
            <a:extLst>
              <a:ext uri="{FF2B5EF4-FFF2-40B4-BE49-F238E27FC236}">
                <a16:creationId xmlns:a16="http://schemas.microsoft.com/office/drawing/2014/main" id="{A935D89E-5975-793B-D0FF-891FD54804BC}"/>
              </a:ext>
            </a:extLst>
          </p:cNvPr>
          <p:cNvSpPr/>
          <p:nvPr/>
        </p:nvSpPr>
        <p:spPr>
          <a:xfrm rot="5400000">
            <a:off x="5080748" y="5527160"/>
            <a:ext cx="1285875" cy="428624"/>
          </a:xfrm>
          <a:prstGeom prst="chevron">
            <a:avLst>
              <a:gd name="adj" fmla="val 49740"/>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7" name="CuadroTexto 6">
            <a:extLst>
              <a:ext uri="{FF2B5EF4-FFF2-40B4-BE49-F238E27FC236}">
                <a16:creationId xmlns:a16="http://schemas.microsoft.com/office/drawing/2014/main" id="{6D40A1D3-9C92-88A2-85A0-6008027CFE48}"/>
              </a:ext>
            </a:extLst>
          </p:cNvPr>
          <p:cNvSpPr txBox="1"/>
          <p:nvPr/>
        </p:nvSpPr>
        <p:spPr>
          <a:xfrm>
            <a:off x="709748" y="3027666"/>
            <a:ext cx="3862252" cy="954107"/>
          </a:xfrm>
          <a:prstGeom prst="rect">
            <a:avLst/>
          </a:prstGeom>
          <a:noFill/>
        </p:spPr>
        <p:txBody>
          <a:bodyPr wrap="square">
            <a:spAutoFit/>
          </a:bodyPr>
          <a:lstStyle/>
          <a:p>
            <a:pPr>
              <a:buClr>
                <a:srgbClr val="03C7BE"/>
              </a:buClr>
            </a:pPr>
            <a:r>
              <a:rPr lang="es-MX" sz="1400" dirty="0"/>
              <a:t>Ahora que ya conoces cuál es la importancia de tener un sitio Web, hablaremos de algunos puntos muy importantes que necesitas conocer para su gestión.</a:t>
            </a:r>
          </a:p>
        </p:txBody>
      </p:sp>
      <p:sp>
        <p:nvSpPr>
          <p:cNvPr id="4" name="Pentágono 3">
            <a:extLst>
              <a:ext uri="{FF2B5EF4-FFF2-40B4-BE49-F238E27FC236}">
                <a16:creationId xmlns:a16="http://schemas.microsoft.com/office/drawing/2014/main" id="{E893A531-FF4F-CD83-8025-6CFEEC1741DE}"/>
              </a:ext>
            </a:extLst>
          </p:cNvPr>
          <p:cNvSpPr/>
          <p:nvPr/>
        </p:nvSpPr>
        <p:spPr>
          <a:xfrm rot="5400000">
            <a:off x="5116468" y="964459"/>
            <a:ext cx="1214437" cy="428625"/>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 name="Cheurón 5">
            <a:extLst>
              <a:ext uri="{FF2B5EF4-FFF2-40B4-BE49-F238E27FC236}">
                <a16:creationId xmlns:a16="http://schemas.microsoft.com/office/drawing/2014/main" id="{84A9DE9D-4007-D6D8-5AA5-CA630103A1EB}"/>
              </a:ext>
            </a:extLst>
          </p:cNvPr>
          <p:cNvSpPr/>
          <p:nvPr/>
        </p:nvSpPr>
        <p:spPr>
          <a:xfrm rot="5400000">
            <a:off x="5080748" y="2073992"/>
            <a:ext cx="1285875" cy="428624"/>
          </a:xfrm>
          <a:prstGeom prst="chevron">
            <a:avLst>
              <a:gd name="adj" fmla="val 497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8" name="Cheurón 7">
            <a:extLst>
              <a:ext uri="{FF2B5EF4-FFF2-40B4-BE49-F238E27FC236}">
                <a16:creationId xmlns:a16="http://schemas.microsoft.com/office/drawing/2014/main" id="{352C26CD-B71E-746C-020A-761FA7F0895B}"/>
              </a:ext>
            </a:extLst>
          </p:cNvPr>
          <p:cNvSpPr/>
          <p:nvPr/>
        </p:nvSpPr>
        <p:spPr>
          <a:xfrm rot="5400000">
            <a:off x="5080748" y="3225460"/>
            <a:ext cx="1285875" cy="428624"/>
          </a:xfrm>
          <a:prstGeom prst="chevron">
            <a:avLst>
              <a:gd name="adj" fmla="val 497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9" name="Cheurón 8">
            <a:extLst>
              <a:ext uri="{FF2B5EF4-FFF2-40B4-BE49-F238E27FC236}">
                <a16:creationId xmlns:a16="http://schemas.microsoft.com/office/drawing/2014/main" id="{000FA896-7F9C-EDD1-84EC-2826B943B2D9}"/>
              </a:ext>
            </a:extLst>
          </p:cNvPr>
          <p:cNvSpPr/>
          <p:nvPr/>
        </p:nvSpPr>
        <p:spPr>
          <a:xfrm rot="5400000">
            <a:off x="5080748" y="4370712"/>
            <a:ext cx="1285875" cy="428624"/>
          </a:xfrm>
          <a:prstGeom prst="chevron">
            <a:avLst>
              <a:gd name="adj" fmla="val 497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10" name="Cheurón 9">
            <a:extLst>
              <a:ext uri="{FF2B5EF4-FFF2-40B4-BE49-F238E27FC236}">
                <a16:creationId xmlns:a16="http://schemas.microsoft.com/office/drawing/2014/main" id="{FB1EA0D2-C31C-30DA-8504-9BDC614999E0}"/>
              </a:ext>
            </a:extLst>
          </p:cNvPr>
          <p:cNvSpPr/>
          <p:nvPr/>
        </p:nvSpPr>
        <p:spPr>
          <a:xfrm rot="5400000">
            <a:off x="5080748" y="5522180"/>
            <a:ext cx="1285875" cy="428624"/>
          </a:xfrm>
          <a:prstGeom prst="chevron">
            <a:avLst>
              <a:gd name="adj" fmla="val 497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11" name="Elipse 10">
            <a:extLst>
              <a:ext uri="{FF2B5EF4-FFF2-40B4-BE49-F238E27FC236}">
                <a16:creationId xmlns:a16="http://schemas.microsoft.com/office/drawing/2014/main" id="{9E1B7CB7-F36C-85DA-4D8A-305C3D9D2065}"/>
              </a:ext>
            </a:extLst>
          </p:cNvPr>
          <p:cNvSpPr/>
          <p:nvPr/>
        </p:nvSpPr>
        <p:spPr>
          <a:xfrm>
            <a:off x="5509372" y="904938"/>
            <a:ext cx="428626" cy="428626"/>
          </a:xfrm>
          <a:prstGeom prst="ellipse">
            <a:avLst/>
          </a:prstGeom>
          <a:solidFill>
            <a:srgbClr val="03C7BE"/>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ES_tradnl"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01</a:t>
            </a:r>
          </a:p>
        </p:txBody>
      </p:sp>
      <p:sp>
        <p:nvSpPr>
          <p:cNvPr id="12" name="CuadroTexto 11">
            <a:extLst>
              <a:ext uri="{FF2B5EF4-FFF2-40B4-BE49-F238E27FC236}">
                <a16:creationId xmlns:a16="http://schemas.microsoft.com/office/drawing/2014/main" id="{4FDF34EF-086C-ED53-1AE6-D7F523CFDA8E}"/>
              </a:ext>
            </a:extLst>
          </p:cNvPr>
          <p:cNvSpPr txBox="1"/>
          <p:nvPr/>
        </p:nvSpPr>
        <p:spPr>
          <a:xfrm>
            <a:off x="6813000" y="713627"/>
            <a:ext cx="1814262" cy="738664"/>
          </a:xfrm>
          <a:prstGeom prst="rect">
            <a:avLst/>
          </a:prstGeom>
          <a:noFill/>
        </p:spPr>
        <p:txBody>
          <a:bodyPr wrap="square" rtlCol="0">
            <a:spAutoFit/>
          </a:bodyPr>
          <a:lstStyle/>
          <a:p>
            <a:pPr lvl="0"/>
            <a:r>
              <a:rPr lang="es-MX" sz="1400" dirty="0">
                <a:solidFill>
                  <a:schemeClr val="bg1"/>
                </a:solidFill>
                <a:ea typeface="Open Sans" pitchFamily="2" charset="0"/>
                <a:cs typeface="Open Sans" pitchFamily="2" charset="0"/>
              </a:rPr>
              <a:t>Informar a la audiencia/Establecer reputación.</a:t>
            </a:r>
          </a:p>
        </p:txBody>
      </p:sp>
      <p:sp>
        <p:nvSpPr>
          <p:cNvPr id="17" name="Elipse 16">
            <a:extLst>
              <a:ext uri="{FF2B5EF4-FFF2-40B4-BE49-F238E27FC236}">
                <a16:creationId xmlns:a16="http://schemas.microsoft.com/office/drawing/2014/main" id="{2FAD5DD4-33C8-64FD-8780-72E44C24C840}"/>
              </a:ext>
            </a:extLst>
          </p:cNvPr>
          <p:cNvSpPr/>
          <p:nvPr/>
        </p:nvSpPr>
        <p:spPr>
          <a:xfrm>
            <a:off x="5509372" y="2063178"/>
            <a:ext cx="428626" cy="428626"/>
          </a:xfrm>
          <a:prstGeom prst="ellipse">
            <a:avLst/>
          </a:prstGeom>
          <a:solidFill>
            <a:srgbClr val="03C7BE"/>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ES_tradnl"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02</a:t>
            </a:r>
          </a:p>
        </p:txBody>
      </p:sp>
      <p:sp>
        <p:nvSpPr>
          <p:cNvPr id="18" name="Elipse 17">
            <a:extLst>
              <a:ext uri="{FF2B5EF4-FFF2-40B4-BE49-F238E27FC236}">
                <a16:creationId xmlns:a16="http://schemas.microsoft.com/office/drawing/2014/main" id="{4DB12D06-DCC5-F92D-12F3-EACC8F784FB3}"/>
              </a:ext>
            </a:extLst>
          </p:cNvPr>
          <p:cNvSpPr/>
          <p:nvPr/>
        </p:nvSpPr>
        <p:spPr>
          <a:xfrm>
            <a:off x="5509372" y="3221418"/>
            <a:ext cx="428626" cy="428626"/>
          </a:xfrm>
          <a:prstGeom prst="ellipse">
            <a:avLst/>
          </a:prstGeom>
          <a:solidFill>
            <a:srgbClr val="03C7BE"/>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ES_tradnl"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03</a:t>
            </a:r>
          </a:p>
        </p:txBody>
      </p:sp>
      <p:sp>
        <p:nvSpPr>
          <p:cNvPr id="19" name="Elipse 18">
            <a:extLst>
              <a:ext uri="{FF2B5EF4-FFF2-40B4-BE49-F238E27FC236}">
                <a16:creationId xmlns:a16="http://schemas.microsoft.com/office/drawing/2014/main" id="{D95C90E0-CE2B-AD7A-A2D1-03ACA4C73F13}"/>
              </a:ext>
            </a:extLst>
          </p:cNvPr>
          <p:cNvSpPr/>
          <p:nvPr/>
        </p:nvSpPr>
        <p:spPr>
          <a:xfrm>
            <a:off x="5509372" y="4306506"/>
            <a:ext cx="428626" cy="428626"/>
          </a:xfrm>
          <a:prstGeom prst="ellipse">
            <a:avLst/>
          </a:prstGeom>
          <a:solidFill>
            <a:srgbClr val="03C7BE"/>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ES_tradnl"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04</a:t>
            </a:r>
          </a:p>
        </p:txBody>
      </p:sp>
      <p:sp>
        <p:nvSpPr>
          <p:cNvPr id="20" name="Elipse 19">
            <a:extLst>
              <a:ext uri="{FF2B5EF4-FFF2-40B4-BE49-F238E27FC236}">
                <a16:creationId xmlns:a16="http://schemas.microsoft.com/office/drawing/2014/main" id="{E5127599-FB5B-9B05-475E-D88C4EBA3070}"/>
              </a:ext>
            </a:extLst>
          </p:cNvPr>
          <p:cNvSpPr/>
          <p:nvPr/>
        </p:nvSpPr>
        <p:spPr>
          <a:xfrm>
            <a:off x="5509372" y="5452554"/>
            <a:ext cx="428626" cy="428626"/>
          </a:xfrm>
          <a:prstGeom prst="ellipse">
            <a:avLst/>
          </a:prstGeom>
          <a:solidFill>
            <a:srgbClr val="03C7BE"/>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ES_tradnl"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05</a:t>
            </a:r>
          </a:p>
        </p:txBody>
      </p:sp>
      <p:grpSp>
        <p:nvGrpSpPr>
          <p:cNvPr id="28" name="Grupo 27">
            <a:extLst>
              <a:ext uri="{FF2B5EF4-FFF2-40B4-BE49-F238E27FC236}">
                <a16:creationId xmlns:a16="http://schemas.microsoft.com/office/drawing/2014/main" id="{66558CD3-EE9A-D1B2-CD5A-D4F47BDCFB98}"/>
              </a:ext>
            </a:extLst>
          </p:cNvPr>
          <p:cNvGrpSpPr/>
          <p:nvPr/>
        </p:nvGrpSpPr>
        <p:grpSpPr>
          <a:xfrm>
            <a:off x="5937998" y="1399267"/>
            <a:ext cx="2398332" cy="4547616"/>
            <a:chOff x="5953506" y="1273139"/>
            <a:chExt cx="4878134" cy="4547616"/>
          </a:xfrm>
        </p:grpSpPr>
        <p:cxnSp>
          <p:nvCxnSpPr>
            <p:cNvPr id="21" name="Conector recto 20">
              <a:extLst>
                <a:ext uri="{FF2B5EF4-FFF2-40B4-BE49-F238E27FC236}">
                  <a16:creationId xmlns:a16="http://schemas.microsoft.com/office/drawing/2014/main" id="{AE9A4B75-C967-F740-791A-43B37BA83592}"/>
                </a:ext>
              </a:extLst>
            </p:cNvPr>
            <p:cNvCxnSpPr>
              <a:cxnSpLocks/>
            </p:cNvCxnSpPr>
            <p:nvPr/>
          </p:nvCxnSpPr>
          <p:spPr>
            <a:xfrm>
              <a:off x="5953506" y="1273139"/>
              <a:ext cx="487813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Conector recto 21">
              <a:extLst>
                <a:ext uri="{FF2B5EF4-FFF2-40B4-BE49-F238E27FC236}">
                  <a16:creationId xmlns:a16="http://schemas.microsoft.com/office/drawing/2014/main" id="{CF3678CA-13DA-0C4B-034C-AE27DCCC5893}"/>
                </a:ext>
              </a:extLst>
            </p:cNvPr>
            <p:cNvCxnSpPr>
              <a:cxnSpLocks/>
            </p:cNvCxnSpPr>
            <p:nvPr/>
          </p:nvCxnSpPr>
          <p:spPr>
            <a:xfrm>
              <a:off x="5953506" y="2419187"/>
              <a:ext cx="487813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Conector recto 22">
              <a:extLst>
                <a:ext uri="{FF2B5EF4-FFF2-40B4-BE49-F238E27FC236}">
                  <a16:creationId xmlns:a16="http://schemas.microsoft.com/office/drawing/2014/main" id="{916AD44C-CBB4-FEEE-93A3-202C95F76F95}"/>
                </a:ext>
              </a:extLst>
            </p:cNvPr>
            <p:cNvCxnSpPr>
              <a:cxnSpLocks/>
            </p:cNvCxnSpPr>
            <p:nvPr/>
          </p:nvCxnSpPr>
          <p:spPr>
            <a:xfrm>
              <a:off x="5953506" y="3553043"/>
              <a:ext cx="487813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Conector recto 23">
              <a:extLst>
                <a:ext uri="{FF2B5EF4-FFF2-40B4-BE49-F238E27FC236}">
                  <a16:creationId xmlns:a16="http://schemas.microsoft.com/office/drawing/2014/main" id="{60B35570-8904-FF3E-EE53-19747CA46632}"/>
                </a:ext>
              </a:extLst>
            </p:cNvPr>
            <p:cNvCxnSpPr>
              <a:cxnSpLocks/>
            </p:cNvCxnSpPr>
            <p:nvPr/>
          </p:nvCxnSpPr>
          <p:spPr>
            <a:xfrm>
              <a:off x="5953506" y="4662515"/>
              <a:ext cx="487813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Conector recto 24">
              <a:extLst>
                <a:ext uri="{FF2B5EF4-FFF2-40B4-BE49-F238E27FC236}">
                  <a16:creationId xmlns:a16="http://schemas.microsoft.com/office/drawing/2014/main" id="{40C604EE-E226-4B41-C3BD-D8783F7E4942}"/>
                </a:ext>
              </a:extLst>
            </p:cNvPr>
            <p:cNvCxnSpPr>
              <a:cxnSpLocks/>
            </p:cNvCxnSpPr>
            <p:nvPr/>
          </p:nvCxnSpPr>
          <p:spPr>
            <a:xfrm>
              <a:off x="5953506" y="5820755"/>
              <a:ext cx="487813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0" name="CuadroTexto 29">
            <a:extLst>
              <a:ext uri="{FF2B5EF4-FFF2-40B4-BE49-F238E27FC236}">
                <a16:creationId xmlns:a16="http://schemas.microsoft.com/office/drawing/2014/main" id="{5B7190AD-6E94-498F-9E01-7EFCBFFE72E5}"/>
              </a:ext>
            </a:extLst>
          </p:cNvPr>
          <p:cNvSpPr txBox="1"/>
          <p:nvPr/>
        </p:nvSpPr>
        <p:spPr>
          <a:xfrm>
            <a:off x="6813000" y="1988925"/>
            <a:ext cx="1814262" cy="523220"/>
          </a:xfrm>
          <a:prstGeom prst="rect">
            <a:avLst/>
          </a:prstGeom>
          <a:noFill/>
        </p:spPr>
        <p:txBody>
          <a:bodyPr wrap="square" rtlCol="0">
            <a:spAutoFit/>
          </a:bodyPr>
          <a:lstStyle/>
          <a:p>
            <a:pPr lvl="0"/>
            <a:r>
              <a:rPr lang="es-MX" sz="1400" dirty="0">
                <a:solidFill>
                  <a:schemeClr val="bg1"/>
                </a:solidFill>
                <a:ea typeface="Open Sans" pitchFamily="2" charset="0"/>
                <a:cs typeface="Open Sans" pitchFamily="2" charset="0"/>
              </a:rPr>
              <a:t>Generar clientes potenciales (leads).</a:t>
            </a:r>
          </a:p>
        </p:txBody>
      </p:sp>
      <p:sp>
        <p:nvSpPr>
          <p:cNvPr id="31" name="CuadroTexto 30">
            <a:extLst>
              <a:ext uri="{FF2B5EF4-FFF2-40B4-BE49-F238E27FC236}">
                <a16:creationId xmlns:a16="http://schemas.microsoft.com/office/drawing/2014/main" id="{E3DE3725-8BCE-A055-533A-52289FA1400E}"/>
              </a:ext>
            </a:extLst>
          </p:cNvPr>
          <p:cNvSpPr txBox="1"/>
          <p:nvPr/>
        </p:nvSpPr>
        <p:spPr>
          <a:xfrm>
            <a:off x="6813000" y="3136868"/>
            <a:ext cx="1814262" cy="523220"/>
          </a:xfrm>
          <a:prstGeom prst="rect">
            <a:avLst/>
          </a:prstGeom>
          <a:noFill/>
        </p:spPr>
        <p:txBody>
          <a:bodyPr wrap="square" rtlCol="0">
            <a:spAutoFit/>
          </a:bodyPr>
          <a:lstStyle/>
          <a:p>
            <a:pPr lvl="0"/>
            <a:r>
              <a:rPr lang="es-MX" sz="1400" dirty="0">
                <a:solidFill>
                  <a:schemeClr val="bg1"/>
                </a:solidFill>
                <a:ea typeface="Open Sans" pitchFamily="2" charset="0"/>
                <a:cs typeface="Open Sans" pitchFamily="2" charset="0"/>
              </a:rPr>
              <a:t>Generar ventas /        E-commerce.</a:t>
            </a:r>
          </a:p>
        </p:txBody>
      </p:sp>
      <p:sp>
        <p:nvSpPr>
          <p:cNvPr id="32" name="CuadroTexto 31">
            <a:extLst>
              <a:ext uri="{FF2B5EF4-FFF2-40B4-BE49-F238E27FC236}">
                <a16:creationId xmlns:a16="http://schemas.microsoft.com/office/drawing/2014/main" id="{908B7180-0E82-58E3-AA42-A15AB071AB36}"/>
              </a:ext>
            </a:extLst>
          </p:cNvPr>
          <p:cNvSpPr txBox="1"/>
          <p:nvPr/>
        </p:nvSpPr>
        <p:spPr>
          <a:xfrm>
            <a:off x="6813000" y="4430003"/>
            <a:ext cx="1814262" cy="307777"/>
          </a:xfrm>
          <a:prstGeom prst="rect">
            <a:avLst/>
          </a:prstGeom>
          <a:noFill/>
        </p:spPr>
        <p:txBody>
          <a:bodyPr wrap="square" rtlCol="0">
            <a:spAutoFit/>
          </a:bodyPr>
          <a:lstStyle/>
          <a:p>
            <a:pPr lvl="0"/>
            <a:r>
              <a:rPr lang="es-MX" sz="1400" dirty="0">
                <a:solidFill>
                  <a:schemeClr val="bg1"/>
                </a:solidFill>
                <a:ea typeface="Open Sans" pitchFamily="2" charset="0"/>
                <a:cs typeface="Open Sans" pitchFamily="2" charset="0"/>
              </a:rPr>
              <a:t>Ser encontrado.</a:t>
            </a:r>
          </a:p>
        </p:txBody>
      </p:sp>
      <p:sp>
        <p:nvSpPr>
          <p:cNvPr id="33" name="CuadroTexto 32">
            <a:extLst>
              <a:ext uri="{FF2B5EF4-FFF2-40B4-BE49-F238E27FC236}">
                <a16:creationId xmlns:a16="http://schemas.microsoft.com/office/drawing/2014/main" id="{46DE5FA0-A289-8AA0-57F8-89C7545ADC2D}"/>
              </a:ext>
            </a:extLst>
          </p:cNvPr>
          <p:cNvSpPr txBox="1"/>
          <p:nvPr/>
        </p:nvSpPr>
        <p:spPr>
          <a:xfrm>
            <a:off x="6813000" y="5395903"/>
            <a:ext cx="1814262" cy="523220"/>
          </a:xfrm>
          <a:prstGeom prst="rect">
            <a:avLst/>
          </a:prstGeom>
          <a:noFill/>
        </p:spPr>
        <p:txBody>
          <a:bodyPr wrap="square" rtlCol="0">
            <a:spAutoFit/>
          </a:bodyPr>
          <a:lstStyle/>
          <a:p>
            <a:pPr lvl="0"/>
            <a:r>
              <a:rPr lang="es-MX" sz="1400" dirty="0">
                <a:solidFill>
                  <a:schemeClr val="bg1"/>
                </a:solidFill>
                <a:ea typeface="Open Sans" pitchFamily="2" charset="0"/>
                <a:cs typeface="Open Sans" pitchFamily="2" charset="0"/>
              </a:rPr>
              <a:t>Proveer servicio al cliente.</a:t>
            </a:r>
          </a:p>
        </p:txBody>
      </p:sp>
      <p:sp>
        <p:nvSpPr>
          <p:cNvPr id="2" name="CuadroTexto 1">
            <a:extLst>
              <a:ext uri="{FF2B5EF4-FFF2-40B4-BE49-F238E27FC236}">
                <a16:creationId xmlns:a16="http://schemas.microsoft.com/office/drawing/2014/main" id="{69BC4A4C-7851-11FF-D6B2-48D4FF3EB3BF}"/>
              </a:ext>
            </a:extLst>
          </p:cNvPr>
          <p:cNvSpPr txBox="1"/>
          <p:nvPr/>
        </p:nvSpPr>
        <p:spPr>
          <a:xfrm>
            <a:off x="709747" y="2460195"/>
            <a:ext cx="3959224"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Gestión de sitios web</a:t>
            </a:r>
          </a:p>
        </p:txBody>
      </p:sp>
      <p:pic>
        <p:nvPicPr>
          <p:cNvPr id="14" name="Gráfico 13">
            <a:extLst>
              <a:ext uri="{FF2B5EF4-FFF2-40B4-BE49-F238E27FC236}">
                <a16:creationId xmlns:a16="http://schemas.microsoft.com/office/drawing/2014/main" id="{539F48D8-3E94-224B-9051-50EB963806F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01753" y="2048231"/>
            <a:ext cx="360000" cy="360000"/>
          </a:xfrm>
          <a:prstGeom prst="rect">
            <a:avLst/>
          </a:prstGeom>
        </p:spPr>
      </p:pic>
      <p:pic>
        <p:nvPicPr>
          <p:cNvPr id="16" name="Gráfico 15">
            <a:extLst>
              <a:ext uri="{FF2B5EF4-FFF2-40B4-BE49-F238E27FC236}">
                <a16:creationId xmlns:a16="http://schemas.microsoft.com/office/drawing/2014/main" id="{896D702A-604B-7C94-0D56-D3F12214E7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01753" y="3259867"/>
            <a:ext cx="360000" cy="262049"/>
          </a:xfrm>
          <a:prstGeom prst="rect">
            <a:avLst/>
          </a:prstGeom>
        </p:spPr>
      </p:pic>
      <p:pic>
        <p:nvPicPr>
          <p:cNvPr id="34" name="Gráfico 33">
            <a:extLst>
              <a:ext uri="{FF2B5EF4-FFF2-40B4-BE49-F238E27FC236}">
                <a16:creationId xmlns:a16="http://schemas.microsoft.com/office/drawing/2014/main" id="{68F85126-E178-2726-89F3-F437A3FBB91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201753" y="4347685"/>
            <a:ext cx="360000" cy="356087"/>
          </a:xfrm>
          <a:prstGeom prst="rect">
            <a:avLst/>
          </a:prstGeom>
        </p:spPr>
      </p:pic>
      <p:pic>
        <p:nvPicPr>
          <p:cNvPr id="38" name="Gráfico 37">
            <a:extLst>
              <a:ext uri="{FF2B5EF4-FFF2-40B4-BE49-F238E27FC236}">
                <a16:creationId xmlns:a16="http://schemas.microsoft.com/office/drawing/2014/main" id="{CBFAF16C-1922-CF34-1300-3AEB975152E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01753" y="5472762"/>
            <a:ext cx="360000" cy="324878"/>
          </a:xfrm>
          <a:prstGeom prst="rect">
            <a:avLst/>
          </a:prstGeom>
        </p:spPr>
      </p:pic>
      <p:pic>
        <p:nvPicPr>
          <p:cNvPr id="45" name="Gráfico 44">
            <a:extLst>
              <a:ext uri="{FF2B5EF4-FFF2-40B4-BE49-F238E27FC236}">
                <a16:creationId xmlns:a16="http://schemas.microsoft.com/office/drawing/2014/main" id="{2AFBE88C-C266-5ED1-2316-B32354B3D3C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6223353" y="909554"/>
            <a:ext cx="316800" cy="360497"/>
          </a:xfrm>
          <a:prstGeom prst="rect">
            <a:avLst/>
          </a:prstGeom>
        </p:spPr>
      </p:pic>
    </p:spTree>
    <p:extLst>
      <p:ext uri="{BB962C8B-B14F-4D97-AF65-F5344CB8AC3E}">
        <p14:creationId xmlns:p14="http://schemas.microsoft.com/office/powerpoint/2010/main" val="3443126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470235"/>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endParaRPr lang="es-MX" kern="0"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14</a:t>
            </a:r>
          </a:p>
          <a:p>
            <a:pPr algn="ctr"/>
            <a:r>
              <a:rPr lang="es-MX" sz="2000" dirty="0">
                <a:solidFill>
                  <a:srgbClr val="03C7BE"/>
                </a:solidFill>
                <a:latin typeface="Corbel" panose="020B0503020204020204" pitchFamily="34" charset="0"/>
              </a:rPr>
              <a:t>Indicadores clave de desempeño (KPI)</a:t>
            </a:r>
          </a:p>
        </p:txBody>
      </p:sp>
      <p:sp>
        <p:nvSpPr>
          <p:cNvPr id="2" name="CuadroTexto 1">
            <a:extLst>
              <a:ext uri="{FF2B5EF4-FFF2-40B4-BE49-F238E27FC236}">
                <a16:creationId xmlns:a16="http://schemas.microsoft.com/office/drawing/2014/main" id="{FC1BBF62-42EF-E770-B2B3-D4C6CFB5F55A}"/>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2 </a:t>
            </a:r>
            <a:r>
              <a:rPr lang="es-MX" sz="2000" dirty="0">
                <a:solidFill>
                  <a:schemeClr val="bg1"/>
                </a:solidFill>
                <a:latin typeface="Corbel" panose="020B0503020204020204" pitchFamily="34" charset="0"/>
              </a:rPr>
              <a:t>/ Semana 6</a:t>
            </a:r>
          </a:p>
        </p:txBody>
      </p:sp>
    </p:spTree>
    <p:extLst>
      <p:ext uri="{BB962C8B-B14F-4D97-AF65-F5344CB8AC3E}">
        <p14:creationId xmlns:p14="http://schemas.microsoft.com/office/powerpoint/2010/main" val="17063651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7" name="Grupo 6">
            <a:extLst>
              <a:ext uri="{FF2B5EF4-FFF2-40B4-BE49-F238E27FC236}">
                <a16:creationId xmlns:a16="http://schemas.microsoft.com/office/drawing/2014/main" id="{BC9B0ED4-464F-8411-AAF1-D4BB8F29496C}"/>
              </a:ext>
            </a:extLst>
          </p:cNvPr>
          <p:cNvGrpSpPr/>
          <p:nvPr/>
        </p:nvGrpSpPr>
        <p:grpSpPr>
          <a:xfrm>
            <a:off x="-678873" y="0"/>
            <a:ext cx="452524" cy="3153536"/>
            <a:chOff x="-678873" y="0"/>
            <a:chExt cx="452524" cy="3153536"/>
          </a:xfrm>
        </p:grpSpPr>
        <p:sp>
          <p:nvSpPr>
            <p:cNvPr id="9" name="Rectángulo 8">
              <a:extLst>
                <a:ext uri="{FF2B5EF4-FFF2-40B4-BE49-F238E27FC236}">
                  <a16:creationId xmlns:a16="http://schemas.microsoft.com/office/drawing/2014/main" id="{D4AEA56E-4619-890E-6C6B-D1AB74CACBB6}"/>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ángulo 9">
              <a:extLst>
                <a:ext uri="{FF2B5EF4-FFF2-40B4-BE49-F238E27FC236}">
                  <a16:creationId xmlns:a16="http://schemas.microsoft.com/office/drawing/2014/main" id="{B4EC594F-804E-67DE-FA46-6DB82DAD3EDA}"/>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ángulo 10">
              <a:extLst>
                <a:ext uri="{FF2B5EF4-FFF2-40B4-BE49-F238E27FC236}">
                  <a16:creationId xmlns:a16="http://schemas.microsoft.com/office/drawing/2014/main" id="{D3188D6B-88C3-7A44-4EE6-E1FF09DA90CF}"/>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 name="Rectángulo 11">
              <a:extLst>
                <a:ext uri="{FF2B5EF4-FFF2-40B4-BE49-F238E27FC236}">
                  <a16:creationId xmlns:a16="http://schemas.microsoft.com/office/drawing/2014/main" id="{1C7C99C4-AADD-02CB-CF6F-FBDE1E1F917B}"/>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Rectángulo 12">
              <a:extLst>
                <a:ext uri="{FF2B5EF4-FFF2-40B4-BE49-F238E27FC236}">
                  <a16:creationId xmlns:a16="http://schemas.microsoft.com/office/drawing/2014/main" id="{93314D4B-EA5A-2C38-6619-C92E51B0661C}"/>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pic>
        <p:nvPicPr>
          <p:cNvPr id="14" name="Imagen 13" descr="Escala de tiempo&#10;&#10;Descripción generada automáticamente">
            <a:extLst>
              <a:ext uri="{FF2B5EF4-FFF2-40B4-BE49-F238E27FC236}">
                <a16:creationId xmlns:a16="http://schemas.microsoft.com/office/drawing/2014/main" id="{1A7D715B-BB51-C2B1-70A2-EEC3BDDC5B5E}"/>
              </a:ext>
            </a:extLst>
          </p:cNvPr>
          <p:cNvPicPr>
            <a:picLocks noChangeAspect="1"/>
          </p:cNvPicPr>
          <p:nvPr/>
        </p:nvPicPr>
        <p:blipFill>
          <a:blip r:embed="rId2"/>
          <a:stretch>
            <a:fillRect/>
          </a:stretch>
        </p:blipFill>
        <p:spPr>
          <a:xfrm>
            <a:off x="1380063" y="3600075"/>
            <a:ext cx="6383874" cy="2747053"/>
          </a:xfrm>
          <a:prstGeom prst="rect">
            <a:avLst/>
          </a:prstGeom>
        </p:spPr>
      </p:pic>
      <p:sp>
        <p:nvSpPr>
          <p:cNvPr id="16" name="CuadroTexto 15">
            <a:extLst>
              <a:ext uri="{FF2B5EF4-FFF2-40B4-BE49-F238E27FC236}">
                <a16:creationId xmlns:a16="http://schemas.microsoft.com/office/drawing/2014/main" id="{BB60A9ED-444C-BA8F-EFF9-5C6B66B677E4}"/>
              </a:ext>
            </a:extLst>
          </p:cNvPr>
          <p:cNvSpPr txBox="1"/>
          <p:nvPr/>
        </p:nvSpPr>
        <p:spPr>
          <a:xfrm>
            <a:off x="709748" y="1580143"/>
            <a:ext cx="7949510" cy="1815882"/>
          </a:xfrm>
          <a:prstGeom prst="rect">
            <a:avLst/>
          </a:prstGeom>
          <a:noFill/>
        </p:spPr>
        <p:txBody>
          <a:bodyPr wrap="square">
            <a:spAutoFit/>
          </a:bodyPr>
          <a:lstStyle/>
          <a:p>
            <a:r>
              <a:rPr lang="es-MX" sz="1400" dirty="0">
                <a:solidFill>
                  <a:srgbClr val="01514A"/>
                </a:solidFill>
                <a:ea typeface="Open Sans" panose="020B0606030504020204" pitchFamily="34" charset="0"/>
                <a:cs typeface="Open Sans" panose="020B0606030504020204" pitchFamily="34" charset="0"/>
              </a:rPr>
              <a:t>Imagina los sitios Web como un motor de conversión del tráfico, generado a través de diferentes iniciativas de mercadotecnia digital, por ello, para crear tu estrategia será fundamental definir el objetivo de conversión para poder determinar qué información o acción queremos que nos proporcione o que realice el usuario. Los objetivos de conversión pueden ser una compra en línea (transacciones), una solicitud de información en línea (generación de registros), suscripciones a boletines electrónicos, etc.</a:t>
            </a:r>
          </a:p>
          <a:p>
            <a:endParaRPr lang="es-MX" sz="1400" dirty="0">
              <a:solidFill>
                <a:srgbClr val="01514A"/>
              </a:solidFill>
              <a:ea typeface="Open Sans" panose="020B0606030504020204" pitchFamily="34" charset="0"/>
              <a:cs typeface="Open Sans" panose="020B0606030504020204" pitchFamily="34" charset="0"/>
            </a:endParaRPr>
          </a:p>
          <a:p>
            <a:r>
              <a:rPr lang="es-MX" sz="1400" dirty="0">
                <a:solidFill>
                  <a:srgbClr val="01514A"/>
                </a:solidFill>
                <a:ea typeface="Open Sans" panose="020B0606030504020204" pitchFamily="34" charset="0"/>
                <a:cs typeface="Open Sans" panose="020B0606030504020204" pitchFamily="34" charset="0"/>
              </a:rPr>
              <a:t>Ahora bien, para poder lograr esta conversión y el diseño de un sitio Web apropiado a tu marca y a tus clientes, es necesario seguir una línea que te ayude a definir la estrategia de tu sitio:</a:t>
            </a:r>
          </a:p>
        </p:txBody>
      </p:sp>
      <p:sp>
        <p:nvSpPr>
          <p:cNvPr id="17" name="CuadroTexto 16">
            <a:extLst>
              <a:ext uri="{FF2B5EF4-FFF2-40B4-BE49-F238E27FC236}">
                <a16:creationId xmlns:a16="http://schemas.microsoft.com/office/drawing/2014/main" id="{EE8D6CE6-736B-A71A-87B8-475B22AC2183}"/>
              </a:ext>
            </a:extLst>
          </p:cNvPr>
          <p:cNvSpPr txBox="1"/>
          <p:nvPr/>
        </p:nvSpPr>
        <p:spPr>
          <a:xfrm>
            <a:off x="709747" y="1134768"/>
            <a:ext cx="6065626"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Definiendo la estrategia del sitio Web</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2823867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4E783B-EAFA-535B-AA5C-8905C510CFC4}"/>
              </a:ext>
            </a:extLst>
          </p:cNvPr>
          <p:cNvSpPr txBox="1"/>
          <p:nvPr/>
        </p:nvSpPr>
        <p:spPr>
          <a:xfrm>
            <a:off x="709748" y="1828562"/>
            <a:ext cx="3741066" cy="3754874"/>
          </a:xfrm>
          <a:prstGeom prst="rect">
            <a:avLst/>
          </a:prstGeom>
          <a:noFill/>
        </p:spPr>
        <p:txBody>
          <a:bodyPr wrap="square">
            <a:spAutoFit/>
          </a:bodyPr>
          <a:lstStyle/>
          <a:p>
            <a:pPr defTabSz="914400"/>
            <a:r>
              <a:rPr lang="es-MX" sz="1400" kern="0" dirty="0">
                <a:solidFill>
                  <a:srgbClr val="01514A"/>
                </a:solidFill>
              </a:rPr>
              <a:t>El marketing </a:t>
            </a:r>
            <a:r>
              <a:rPr lang="es-MX" sz="1400" kern="0" dirty="0" err="1">
                <a:solidFill>
                  <a:srgbClr val="01514A"/>
                </a:solidFill>
              </a:rPr>
              <a:t>mix</a:t>
            </a:r>
            <a:r>
              <a:rPr lang="es-MX" sz="1400" kern="0" dirty="0">
                <a:solidFill>
                  <a:srgbClr val="01514A"/>
                </a:solidFill>
              </a:rPr>
              <a:t> o mezcla de mercadotecnia, son las herramientas para desarrollar tácticas para un plan de marketing eficiente y cumplir con los objetivos, ya sea para lanzar un nuevo servicio o producto, pero también para probar una estrategia.</a:t>
            </a:r>
          </a:p>
          <a:p>
            <a:pPr defTabSz="914400"/>
            <a:endParaRPr lang="es-MX" sz="1400" kern="0" dirty="0">
              <a:solidFill>
                <a:srgbClr val="01514A"/>
              </a:solidFill>
            </a:endParaRPr>
          </a:p>
          <a:p>
            <a:pPr defTabSz="914400"/>
            <a:r>
              <a:rPr lang="es-MX" sz="1400" kern="0" dirty="0">
                <a:solidFill>
                  <a:srgbClr val="01514A"/>
                </a:solidFill>
              </a:rPr>
              <a:t>A continuación, se mencionarán cada una de las “</a:t>
            </a:r>
            <a:r>
              <a:rPr lang="es-MX" sz="1400" kern="0" dirty="0" err="1">
                <a:solidFill>
                  <a:srgbClr val="01514A"/>
                </a:solidFill>
              </a:rPr>
              <a:t>P´s</a:t>
            </a:r>
            <a:r>
              <a:rPr lang="es-MX" sz="1400" kern="0" dirty="0">
                <a:solidFill>
                  <a:srgbClr val="01514A"/>
                </a:solidFill>
              </a:rPr>
              <a:t>” para ayudarte a comprender mejor qué son y por qué son importantes para tus actividades de marketing.</a:t>
            </a:r>
          </a:p>
          <a:p>
            <a:pPr defTabSz="914400"/>
            <a:endParaRPr lang="es-MX" sz="1400" kern="0" dirty="0">
              <a:solidFill>
                <a:srgbClr val="01514A"/>
              </a:solidFill>
            </a:endParaRPr>
          </a:p>
          <a:p>
            <a:pPr defTabSz="914400"/>
            <a:r>
              <a:rPr lang="es-MX" sz="1400" kern="0" dirty="0">
                <a:solidFill>
                  <a:srgbClr val="01514A"/>
                </a:solidFill>
              </a:rPr>
              <a:t>También mencionaremos las 4C´s, mismas que para Kotler, considerado el padre del marketing, garantizan que las empresas sobrevivan en la economía digital, ya que es necesario centrarnos </a:t>
            </a:r>
            <a:r>
              <a:rPr lang="es-MX" sz="1400" kern="0" spc="-20" dirty="0">
                <a:solidFill>
                  <a:srgbClr val="01514A"/>
                </a:solidFill>
              </a:rPr>
              <a:t>en el cliente y no en el producto. </a:t>
            </a:r>
            <a:r>
              <a:rPr lang="es-MX" sz="1400" kern="0" spc="-20" dirty="0" err="1">
                <a:solidFill>
                  <a:srgbClr val="01514A"/>
                </a:solidFill>
              </a:rPr>
              <a:t>Hotmart</a:t>
            </a:r>
            <a:r>
              <a:rPr lang="es-MX" sz="1400" kern="0" spc="-20" dirty="0">
                <a:solidFill>
                  <a:srgbClr val="01514A"/>
                </a:solidFill>
              </a:rPr>
              <a:t> (2022).</a:t>
            </a:r>
          </a:p>
        </p:txBody>
      </p:sp>
      <p:sp>
        <p:nvSpPr>
          <p:cNvPr id="7" name="CuadroTexto 6">
            <a:extLst>
              <a:ext uri="{FF2B5EF4-FFF2-40B4-BE49-F238E27FC236}">
                <a16:creationId xmlns:a16="http://schemas.microsoft.com/office/drawing/2014/main" id="{9D1E8958-9A92-153B-7CB8-7AA969FB97A8}"/>
              </a:ext>
            </a:extLst>
          </p:cNvPr>
          <p:cNvSpPr txBox="1"/>
          <p:nvPr/>
        </p:nvSpPr>
        <p:spPr>
          <a:xfrm>
            <a:off x="709746" y="1274944"/>
            <a:ext cx="3961405" cy="461665"/>
          </a:xfrm>
          <a:prstGeom prst="rect">
            <a:avLst/>
          </a:prstGeom>
          <a:noFill/>
        </p:spPr>
        <p:txBody>
          <a:bodyPr wrap="square" rtlCol="0">
            <a:spAutoFit/>
          </a:bodyPr>
          <a:lstStyle/>
          <a:p>
            <a:r>
              <a:rPr lang="es-MX" sz="2400" i="1" dirty="0">
                <a:solidFill>
                  <a:srgbClr val="00524C"/>
                </a:solidFill>
                <a:latin typeface="Corbel" panose="020B0503020204020204" pitchFamily="34" charset="0"/>
              </a:rPr>
              <a:t>Marketing </a:t>
            </a:r>
            <a:r>
              <a:rPr lang="es-MX" sz="2400" i="1" dirty="0" err="1">
                <a:solidFill>
                  <a:srgbClr val="00524C"/>
                </a:solidFill>
                <a:latin typeface="Corbel" panose="020B0503020204020204" pitchFamily="34" charset="0"/>
              </a:rPr>
              <a:t>mix</a:t>
            </a:r>
            <a:endParaRPr lang="es-MX" sz="3600" i="1" dirty="0">
              <a:solidFill>
                <a:srgbClr val="00524C"/>
              </a:solidFill>
              <a:latin typeface="Corbel" panose="020B0503020204020204" pitchFamily="34" charset="0"/>
            </a:endParaRPr>
          </a:p>
        </p:txBody>
      </p:sp>
      <p:pic>
        <p:nvPicPr>
          <p:cNvPr id="8" name="Imagen 7">
            <a:extLst>
              <a:ext uri="{FF2B5EF4-FFF2-40B4-BE49-F238E27FC236}">
                <a16:creationId xmlns:a16="http://schemas.microsoft.com/office/drawing/2014/main" id="{B5853016-9F15-462E-5560-BD83C63787C4}"/>
              </a:ext>
            </a:extLst>
          </p:cNvPr>
          <p:cNvPicPr>
            <a:picLocks noChangeAspect="1"/>
          </p:cNvPicPr>
          <p:nvPr/>
        </p:nvPicPr>
        <p:blipFill rotWithShape="1">
          <a:blip r:embed="rId2"/>
          <a:srcRect l="16502" t="-26735" r="19117" b="-16850"/>
          <a:stretch/>
        </p:blipFill>
        <p:spPr>
          <a:xfrm>
            <a:off x="5184775" y="-2901"/>
            <a:ext cx="3959225" cy="6860901"/>
          </a:xfrm>
          <a:prstGeom prst="rect">
            <a:avLst/>
          </a:prstGeom>
          <a:solidFill>
            <a:srgbClr val="D8EFF1"/>
          </a:solidFill>
        </p:spPr>
      </p:pic>
    </p:spTree>
    <p:extLst>
      <p:ext uri="{BB962C8B-B14F-4D97-AF65-F5344CB8AC3E}">
        <p14:creationId xmlns:p14="http://schemas.microsoft.com/office/powerpoint/2010/main" val="9387735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redondeado 19">
            <a:extLst>
              <a:ext uri="{FF2B5EF4-FFF2-40B4-BE49-F238E27FC236}">
                <a16:creationId xmlns:a16="http://schemas.microsoft.com/office/drawing/2014/main" id="{E7888202-94FA-1526-D580-CFC5AB806C2A}"/>
              </a:ext>
            </a:extLst>
          </p:cNvPr>
          <p:cNvSpPr/>
          <p:nvPr/>
        </p:nvSpPr>
        <p:spPr>
          <a:xfrm>
            <a:off x="577952" y="3978733"/>
            <a:ext cx="7988097" cy="2533780"/>
          </a:xfrm>
          <a:prstGeom prst="roundRect">
            <a:avLst>
              <a:gd name="adj" fmla="val 2019"/>
            </a:avLst>
          </a:prstGeom>
          <a:solidFill>
            <a:schemeClr val="bg1"/>
          </a:solidFill>
          <a:ln>
            <a:solidFill>
              <a:srgbClr val="005D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7" name="Grupo 6">
            <a:extLst>
              <a:ext uri="{FF2B5EF4-FFF2-40B4-BE49-F238E27FC236}">
                <a16:creationId xmlns:a16="http://schemas.microsoft.com/office/drawing/2014/main" id="{BC9B0ED4-464F-8411-AAF1-D4BB8F29496C}"/>
              </a:ext>
            </a:extLst>
          </p:cNvPr>
          <p:cNvGrpSpPr/>
          <p:nvPr/>
        </p:nvGrpSpPr>
        <p:grpSpPr>
          <a:xfrm>
            <a:off x="-678873" y="0"/>
            <a:ext cx="452524" cy="3153536"/>
            <a:chOff x="-678873" y="0"/>
            <a:chExt cx="452524" cy="3153536"/>
          </a:xfrm>
        </p:grpSpPr>
        <p:sp>
          <p:nvSpPr>
            <p:cNvPr id="9" name="Rectángulo 8">
              <a:extLst>
                <a:ext uri="{FF2B5EF4-FFF2-40B4-BE49-F238E27FC236}">
                  <a16:creationId xmlns:a16="http://schemas.microsoft.com/office/drawing/2014/main" id="{D4AEA56E-4619-890E-6C6B-D1AB74CACBB6}"/>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ángulo 9">
              <a:extLst>
                <a:ext uri="{FF2B5EF4-FFF2-40B4-BE49-F238E27FC236}">
                  <a16:creationId xmlns:a16="http://schemas.microsoft.com/office/drawing/2014/main" id="{B4EC594F-804E-67DE-FA46-6DB82DAD3EDA}"/>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ángulo 10">
              <a:extLst>
                <a:ext uri="{FF2B5EF4-FFF2-40B4-BE49-F238E27FC236}">
                  <a16:creationId xmlns:a16="http://schemas.microsoft.com/office/drawing/2014/main" id="{D3188D6B-88C3-7A44-4EE6-E1FF09DA90CF}"/>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 name="Rectángulo 11">
              <a:extLst>
                <a:ext uri="{FF2B5EF4-FFF2-40B4-BE49-F238E27FC236}">
                  <a16:creationId xmlns:a16="http://schemas.microsoft.com/office/drawing/2014/main" id="{1C7C99C4-AADD-02CB-CF6F-FBDE1E1F917B}"/>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Rectángulo 12">
              <a:extLst>
                <a:ext uri="{FF2B5EF4-FFF2-40B4-BE49-F238E27FC236}">
                  <a16:creationId xmlns:a16="http://schemas.microsoft.com/office/drawing/2014/main" id="{93314D4B-EA5A-2C38-6619-C92E51B0661C}"/>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sp>
        <p:nvSpPr>
          <p:cNvPr id="3" name="Rectángulo redondeado 2">
            <a:extLst>
              <a:ext uri="{FF2B5EF4-FFF2-40B4-BE49-F238E27FC236}">
                <a16:creationId xmlns:a16="http://schemas.microsoft.com/office/drawing/2014/main" id="{D993F280-121F-0CAC-FCF3-FE7E031CBA80}"/>
              </a:ext>
            </a:extLst>
          </p:cNvPr>
          <p:cNvSpPr/>
          <p:nvPr/>
        </p:nvSpPr>
        <p:spPr>
          <a:xfrm>
            <a:off x="577952" y="1056287"/>
            <a:ext cx="7988097" cy="383962"/>
          </a:xfrm>
          <a:prstGeom prst="roundRect">
            <a:avLst>
              <a:gd name="adj" fmla="val 19048"/>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MX" sz="1400" b="1" dirty="0">
              <a:ea typeface="Open Sans" pitchFamily="2" charset="0"/>
              <a:cs typeface="Open Sans" pitchFamily="2" charset="0"/>
            </a:endParaRPr>
          </a:p>
        </p:txBody>
      </p:sp>
      <p:sp>
        <p:nvSpPr>
          <p:cNvPr id="4" name="Rectángulo redondeado 3">
            <a:extLst>
              <a:ext uri="{FF2B5EF4-FFF2-40B4-BE49-F238E27FC236}">
                <a16:creationId xmlns:a16="http://schemas.microsoft.com/office/drawing/2014/main" id="{BA3BB9A9-0A03-A08F-CCB7-AFC3C670F821}"/>
              </a:ext>
            </a:extLst>
          </p:cNvPr>
          <p:cNvSpPr/>
          <p:nvPr/>
        </p:nvSpPr>
        <p:spPr>
          <a:xfrm>
            <a:off x="577952" y="1440250"/>
            <a:ext cx="7988097" cy="2533780"/>
          </a:xfrm>
          <a:prstGeom prst="roundRect">
            <a:avLst>
              <a:gd name="adj" fmla="val 2019"/>
            </a:avLst>
          </a:prstGeom>
          <a:solidFill>
            <a:schemeClr val="bg1"/>
          </a:solidFill>
          <a:ln>
            <a:solidFill>
              <a:srgbClr val="005D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23" name="Grupo 22">
            <a:extLst>
              <a:ext uri="{FF2B5EF4-FFF2-40B4-BE49-F238E27FC236}">
                <a16:creationId xmlns:a16="http://schemas.microsoft.com/office/drawing/2014/main" id="{8F21678D-A24E-4767-B1AD-0DAFD754E79E}"/>
              </a:ext>
            </a:extLst>
          </p:cNvPr>
          <p:cNvGrpSpPr/>
          <p:nvPr/>
        </p:nvGrpSpPr>
        <p:grpSpPr>
          <a:xfrm>
            <a:off x="670548" y="1531080"/>
            <a:ext cx="7770606" cy="2353517"/>
            <a:chOff x="670548" y="1531080"/>
            <a:chExt cx="7770606" cy="2353517"/>
          </a:xfrm>
          <a:gradFill>
            <a:gsLst>
              <a:gs pos="0">
                <a:srgbClr val="DBFCFC"/>
              </a:gs>
              <a:gs pos="99000">
                <a:srgbClr val="A1DCDC"/>
              </a:gs>
            </a:gsLst>
            <a:lin ang="0" scaled="0"/>
          </a:gradFill>
        </p:grpSpPr>
        <p:sp>
          <p:nvSpPr>
            <p:cNvPr id="6" name="Rectángulo redondeado 5">
              <a:extLst>
                <a:ext uri="{FF2B5EF4-FFF2-40B4-BE49-F238E27FC236}">
                  <a16:creationId xmlns:a16="http://schemas.microsoft.com/office/drawing/2014/main" id="{65694960-02C0-1A89-7E71-87042D48532D}"/>
                </a:ext>
              </a:extLst>
            </p:cNvPr>
            <p:cNvSpPr/>
            <p:nvPr/>
          </p:nvSpPr>
          <p:spPr>
            <a:xfrm>
              <a:off x="670548" y="1531080"/>
              <a:ext cx="3844134" cy="2353517"/>
            </a:xfrm>
            <a:prstGeom prst="roundRect">
              <a:avLst>
                <a:gd name="adj" fmla="val 8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3200" b="1" dirty="0">
                  <a:solidFill>
                    <a:srgbClr val="01514A"/>
                  </a:solidFill>
                </a:rPr>
                <a:t>9 p´s</a:t>
              </a:r>
            </a:p>
          </p:txBody>
        </p:sp>
        <p:sp>
          <p:nvSpPr>
            <p:cNvPr id="15" name="Rectángulo redondeado 14">
              <a:extLst>
                <a:ext uri="{FF2B5EF4-FFF2-40B4-BE49-F238E27FC236}">
                  <a16:creationId xmlns:a16="http://schemas.microsoft.com/office/drawing/2014/main" id="{B6949C54-590E-7725-5F8C-3E42442EB4BB}"/>
                </a:ext>
              </a:extLst>
            </p:cNvPr>
            <p:cNvSpPr/>
            <p:nvPr/>
          </p:nvSpPr>
          <p:spPr>
            <a:xfrm>
              <a:off x="4597020" y="1531080"/>
              <a:ext cx="3844134" cy="2353517"/>
            </a:xfrm>
            <a:prstGeom prst="roundRect">
              <a:avLst>
                <a:gd name="adj" fmla="val 8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80000" rtlCol="0" anchor="ctr"/>
            <a:lstStyle/>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Producto</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Promoción</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Precio</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Plaza</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Persona</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Prueba</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Proceso</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Participación</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Predición</a:t>
              </a:r>
              <a:endParaRPr lang="es-ES_tradnl" sz="1400" dirty="0">
                <a:solidFill>
                  <a:srgbClr val="01514A"/>
                </a:solidFill>
              </a:endParaRPr>
            </a:p>
          </p:txBody>
        </p:sp>
      </p:grpSp>
      <p:grpSp>
        <p:nvGrpSpPr>
          <p:cNvPr id="24" name="Grupo 23">
            <a:extLst>
              <a:ext uri="{FF2B5EF4-FFF2-40B4-BE49-F238E27FC236}">
                <a16:creationId xmlns:a16="http://schemas.microsoft.com/office/drawing/2014/main" id="{EEDD0FAC-25EE-A9AB-BE29-5E59806A635F}"/>
              </a:ext>
            </a:extLst>
          </p:cNvPr>
          <p:cNvGrpSpPr/>
          <p:nvPr/>
        </p:nvGrpSpPr>
        <p:grpSpPr>
          <a:xfrm>
            <a:off x="670548" y="4064860"/>
            <a:ext cx="7770606" cy="2353517"/>
            <a:chOff x="670548" y="4064860"/>
            <a:chExt cx="7770606" cy="2353517"/>
          </a:xfrm>
          <a:gradFill>
            <a:gsLst>
              <a:gs pos="0">
                <a:schemeClr val="accent1">
                  <a:lumMod val="5000"/>
                  <a:lumOff val="95000"/>
                </a:schemeClr>
              </a:gs>
              <a:gs pos="99000">
                <a:srgbClr val="DAF0FA"/>
              </a:gs>
            </a:gsLst>
            <a:lin ang="0" scaled="0"/>
          </a:gradFill>
        </p:grpSpPr>
        <p:sp>
          <p:nvSpPr>
            <p:cNvPr id="18" name="Rectángulo redondeado 17">
              <a:extLst>
                <a:ext uri="{FF2B5EF4-FFF2-40B4-BE49-F238E27FC236}">
                  <a16:creationId xmlns:a16="http://schemas.microsoft.com/office/drawing/2014/main" id="{484DB3A0-9A1F-7FD2-4934-80FB2CFED9F7}"/>
                </a:ext>
              </a:extLst>
            </p:cNvPr>
            <p:cNvSpPr/>
            <p:nvPr/>
          </p:nvSpPr>
          <p:spPr>
            <a:xfrm>
              <a:off x="670548" y="4064860"/>
              <a:ext cx="3844134" cy="2353517"/>
            </a:xfrm>
            <a:prstGeom prst="roundRect">
              <a:avLst>
                <a:gd name="adj" fmla="val 8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3200" b="1" dirty="0">
                  <a:solidFill>
                    <a:srgbClr val="01514A"/>
                  </a:solidFill>
                </a:rPr>
                <a:t>4 C</a:t>
              </a:r>
              <a:endParaRPr lang="es-ES_tradnl" sz="3200" b="1" dirty="0">
                <a:solidFill>
                  <a:srgbClr val="01514A"/>
                </a:solidFill>
              </a:endParaRPr>
            </a:p>
          </p:txBody>
        </p:sp>
        <p:sp>
          <p:nvSpPr>
            <p:cNvPr id="19" name="Rectángulo redondeado 18">
              <a:extLst>
                <a:ext uri="{FF2B5EF4-FFF2-40B4-BE49-F238E27FC236}">
                  <a16:creationId xmlns:a16="http://schemas.microsoft.com/office/drawing/2014/main" id="{F358AB0F-8160-E3D1-0025-9ED7A0277419}"/>
                </a:ext>
              </a:extLst>
            </p:cNvPr>
            <p:cNvSpPr/>
            <p:nvPr/>
          </p:nvSpPr>
          <p:spPr>
            <a:xfrm>
              <a:off x="4597020" y="4064860"/>
              <a:ext cx="3844134" cy="2353517"/>
            </a:xfrm>
            <a:prstGeom prst="roundRect">
              <a:avLst>
                <a:gd name="adj" fmla="val 8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80000" rtlCol="0" anchor="ctr"/>
            <a:lstStyle/>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Cliente</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Coste</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Conveniencia</a:t>
              </a:r>
              <a:endParaRPr lang="es-MX" sz="1400" i="0" u="none" strike="noStrike" dirty="0">
                <a:solidFill>
                  <a:srgbClr val="01514A"/>
                </a:solidFill>
                <a:effectLst/>
              </a:endParaRPr>
            </a:p>
            <a:p>
              <a:pPr marL="285750" marR="0" indent="-285750" rtl="0" eaLnBrk="1" fontAlgn="auto" latinLnBrk="0" hangingPunct="1">
                <a:spcBef>
                  <a:spcPts val="0"/>
                </a:spcBef>
                <a:spcAft>
                  <a:spcPts val="0"/>
                </a:spcAft>
                <a:buFont typeface="Arial" panose="020B0604020202020204" pitchFamily="34" charset="0"/>
                <a:buChar char="•"/>
              </a:pPr>
              <a:r>
                <a:rPr lang="es-MX" sz="1400" i="0" u="none" strike="noStrike" kern="1200" dirty="0">
                  <a:solidFill>
                    <a:srgbClr val="01514A"/>
                  </a:solidFill>
                  <a:effectLst/>
                </a:rPr>
                <a:t>Predicción</a:t>
              </a:r>
              <a:endParaRPr lang="es-MX" sz="1400" i="0" u="none" strike="noStrike" dirty="0">
                <a:solidFill>
                  <a:srgbClr val="01514A"/>
                </a:solidFill>
                <a:effectLst/>
              </a:endParaRPr>
            </a:p>
          </p:txBody>
        </p:sp>
      </p:grpSp>
    </p:spTree>
    <p:extLst>
      <p:ext uri="{BB962C8B-B14F-4D97-AF65-F5344CB8AC3E}">
        <p14:creationId xmlns:p14="http://schemas.microsoft.com/office/powerpoint/2010/main" val="32524073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6" y="1274944"/>
            <a:ext cx="3961405" cy="461665"/>
          </a:xfrm>
          <a:prstGeom prst="rect">
            <a:avLst/>
          </a:prstGeom>
          <a:noFill/>
        </p:spPr>
        <p:txBody>
          <a:bodyPr wrap="square" rtlCol="0">
            <a:spAutoFit/>
          </a:bodyPr>
          <a:lstStyle/>
          <a:p>
            <a:r>
              <a:rPr lang="es-MX" sz="2400" i="1" dirty="0">
                <a:solidFill>
                  <a:srgbClr val="00524C"/>
                </a:solidFill>
                <a:latin typeface="Corbel" panose="020B0503020204020204" pitchFamily="34" charset="0"/>
              </a:rPr>
              <a:t>Marketing </a:t>
            </a:r>
            <a:r>
              <a:rPr lang="es-MX" sz="2400" i="1" dirty="0" err="1">
                <a:solidFill>
                  <a:srgbClr val="00524C"/>
                </a:solidFill>
                <a:latin typeface="Corbel" panose="020B0503020204020204" pitchFamily="34" charset="0"/>
              </a:rPr>
              <a:t>mix</a:t>
            </a:r>
            <a:endParaRPr lang="es-MX" sz="3600" i="1" dirty="0">
              <a:solidFill>
                <a:srgbClr val="00524C"/>
              </a:solidFill>
              <a:latin typeface="Corbel" panose="020B0503020204020204" pitchFamily="34" charset="0"/>
            </a:endParaRP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5" y="1850216"/>
            <a:ext cx="3686763" cy="3539430"/>
          </a:xfrm>
          <a:prstGeom prst="rect">
            <a:avLst/>
          </a:prstGeom>
          <a:noFill/>
        </p:spPr>
        <p:txBody>
          <a:bodyPr wrap="square">
            <a:spAutoFit/>
          </a:bodyPr>
          <a:lstStyle/>
          <a:p>
            <a:pPr marL="285750" indent="-285750" defTabSz="914400">
              <a:buClr>
                <a:srgbClr val="03C7BE"/>
              </a:buClr>
              <a:buFont typeface="Arial" panose="020B0604020202020204" pitchFamily="34" charset="0"/>
              <a:buChar char="•"/>
            </a:pPr>
            <a:r>
              <a:rPr lang="es-MX" sz="1400" kern="0" dirty="0">
                <a:solidFill>
                  <a:srgbClr val="01514A"/>
                </a:solidFill>
              </a:rPr>
              <a:t>Selecciona un producto o servicio que sigas en las redes sociales y que te sientas identificado con él.</a:t>
            </a:r>
          </a:p>
          <a:p>
            <a:pPr marL="285750" indent="-285750" defTabSz="914400">
              <a:buClr>
                <a:srgbClr val="03C7BE"/>
              </a:buClr>
              <a:buFont typeface="Arial" panose="020B0604020202020204" pitchFamily="34" charset="0"/>
              <a:buChar char="•"/>
            </a:pPr>
            <a:endParaRPr lang="es-MX" sz="1400" kern="0" dirty="0">
              <a:solidFill>
                <a:srgbClr val="01514A"/>
              </a:solidFill>
            </a:endParaRPr>
          </a:p>
          <a:p>
            <a:pPr marL="285750" indent="-285750" defTabSz="914400">
              <a:buClr>
                <a:srgbClr val="03C7BE"/>
              </a:buClr>
              <a:buFont typeface="Arial" panose="020B0604020202020204" pitchFamily="34" charset="0"/>
              <a:buChar char="•"/>
            </a:pPr>
            <a:r>
              <a:rPr lang="es-MX" sz="1400" kern="0" dirty="0">
                <a:solidFill>
                  <a:srgbClr val="01514A"/>
                </a:solidFill>
              </a:rPr>
              <a:t>Realiza un análisis sobre el </a:t>
            </a:r>
            <a:r>
              <a:rPr lang="es-MX" sz="1400" i="1" kern="0" dirty="0">
                <a:solidFill>
                  <a:srgbClr val="01514A"/>
                </a:solidFill>
              </a:rPr>
              <a:t>marketing </a:t>
            </a:r>
            <a:r>
              <a:rPr lang="es-MX" sz="1400" i="1" kern="0" dirty="0" err="1">
                <a:solidFill>
                  <a:srgbClr val="01514A"/>
                </a:solidFill>
              </a:rPr>
              <a:t>mix</a:t>
            </a:r>
            <a:r>
              <a:rPr lang="es-MX" sz="1400" i="1" kern="0" dirty="0">
                <a:solidFill>
                  <a:srgbClr val="01514A"/>
                </a:solidFill>
              </a:rPr>
              <a:t> </a:t>
            </a:r>
            <a:r>
              <a:rPr lang="es-MX" sz="1400" kern="0" dirty="0">
                <a:solidFill>
                  <a:srgbClr val="01514A"/>
                </a:solidFill>
              </a:rPr>
              <a:t>del producto o servicio que la empresa realiza para lograr sus objetivos de marketing.</a:t>
            </a:r>
          </a:p>
          <a:p>
            <a:pPr marL="285750" indent="-285750" defTabSz="914400">
              <a:buClr>
                <a:srgbClr val="03C7BE"/>
              </a:buClr>
              <a:buFont typeface="Arial" panose="020B0604020202020204" pitchFamily="34" charset="0"/>
              <a:buChar char="•"/>
            </a:pPr>
            <a:endParaRPr lang="es-MX" sz="1400" kern="0" dirty="0">
              <a:solidFill>
                <a:srgbClr val="01514A"/>
              </a:solidFill>
            </a:endParaRPr>
          </a:p>
          <a:p>
            <a:pPr marL="285750" indent="-285750" defTabSz="914400">
              <a:buClr>
                <a:srgbClr val="03C7BE"/>
              </a:buClr>
              <a:buFont typeface="Arial" panose="020B0604020202020204" pitchFamily="34" charset="0"/>
              <a:buChar char="•"/>
            </a:pPr>
            <a:r>
              <a:rPr lang="es-MX" sz="1400" kern="0" dirty="0">
                <a:solidFill>
                  <a:srgbClr val="01514A"/>
                </a:solidFill>
              </a:rPr>
              <a:t>Identifica y menciona las 9 “P” del producto o servicio.</a:t>
            </a:r>
          </a:p>
          <a:p>
            <a:pPr marL="285750" indent="-285750" defTabSz="914400">
              <a:buClr>
                <a:srgbClr val="03C7BE"/>
              </a:buClr>
              <a:buFont typeface="Arial" panose="020B0604020202020204" pitchFamily="34" charset="0"/>
              <a:buChar char="•"/>
            </a:pPr>
            <a:endParaRPr lang="es-MX" sz="1400" kern="0" dirty="0">
              <a:solidFill>
                <a:srgbClr val="01514A"/>
              </a:solidFill>
            </a:endParaRPr>
          </a:p>
          <a:p>
            <a:pPr marL="285750" indent="-285750" defTabSz="914400">
              <a:buClr>
                <a:srgbClr val="03C7BE"/>
              </a:buClr>
              <a:buFont typeface="Arial" panose="020B0604020202020204" pitchFamily="34" charset="0"/>
              <a:buChar char="•"/>
            </a:pPr>
            <a:r>
              <a:rPr lang="es-MX" sz="1400" kern="0" dirty="0">
                <a:solidFill>
                  <a:srgbClr val="01514A"/>
                </a:solidFill>
              </a:rPr>
              <a:t>Identifica y menciona las 4 “C” del producto o servicio.</a:t>
            </a:r>
          </a:p>
          <a:p>
            <a:pPr marL="285750" indent="-285750" defTabSz="914400">
              <a:buClr>
                <a:srgbClr val="03C7BE"/>
              </a:buClr>
              <a:buFont typeface="Arial" panose="020B0604020202020204" pitchFamily="34" charset="0"/>
              <a:buChar char="•"/>
            </a:pPr>
            <a:endParaRPr lang="es-MX" sz="1400" kern="0" dirty="0">
              <a:solidFill>
                <a:srgbClr val="01514A"/>
              </a:solidFill>
            </a:endParaRPr>
          </a:p>
          <a:p>
            <a:pPr marL="285750" indent="-285750" defTabSz="914400">
              <a:buClr>
                <a:srgbClr val="03C7BE"/>
              </a:buClr>
              <a:buFont typeface="Arial" panose="020B0604020202020204" pitchFamily="34" charset="0"/>
              <a:buChar char="•"/>
            </a:pPr>
            <a:r>
              <a:rPr lang="es-MX" sz="1400" kern="0" dirty="0">
                <a:solidFill>
                  <a:srgbClr val="01514A"/>
                </a:solidFill>
              </a:rPr>
              <a:t>¿Qué mejoras harías en cada una?</a:t>
            </a:r>
          </a:p>
        </p:txBody>
      </p:sp>
    </p:spTree>
    <p:extLst>
      <p:ext uri="{BB962C8B-B14F-4D97-AF65-F5344CB8AC3E}">
        <p14:creationId xmlns:p14="http://schemas.microsoft.com/office/powerpoint/2010/main" val="28831729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0B68545-14BC-822C-C280-C61659A30C2A}"/>
              </a:ext>
            </a:extLst>
          </p:cNvPr>
          <p:cNvPicPr>
            <a:picLocks noChangeAspect="1"/>
          </p:cNvPicPr>
          <p:nvPr/>
        </p:nvPicPr>
        <p:blipFill rotWithShape="1">
          <a:blip r:embed="rId2"/>
          <a:srcRect l="3729" t="22514" r="30829" b="6325"/>
          <a:stretch/>
        </p:blipFill>
        <p:spPr>
          <a:xfrm>
            <a:off x="5184775" y="0"/>
            <a:ext cx="3957551" cy="6858000"/>
          </a:xfrm>
          <a:prstGeom prst="rect">
            <a:avLst/>
          </a:prstGeom>
        </p:spPr>
      </p:pic>
      <p:sp>
        <p:nvSpPr>
          <p:cNvPr id="3" name="CuadroTexto 2">
            <a:extLst>
              <a:ext uri="{FF2B5EF4-FFF2-40B4-BE49-F238E27FC236}">
                <a16:creationId xmlns:a16="http://schemas.microsoft.com/office/drawing/2014/main" id="{6A69173D-65B6-CDF6-A1E6-BBFA7173D1B1}"/>
              </a:ext>
            </a:extLst>
          </p:cNvPr>
          <p:cNvSpPr txBox="1"/>
          <p:nvPr/>
        </p:nvSpPr>
        <p:spPr>
          <a:xfrm>
            <a:off x="709748" y="1767006"/>
            <a:ext cx="3474978" cy="3323987"/>
          </a:xfrm>
          <a:prstGeom prst="rect">
            <a:avLst/>
          </a:prstGeom>
          <a:noFill/>
        </p:spPr>
        <p:txBody>
          <a:bodyPr wrap="square">
            <a:spAutoFit/>
          </a:bodyPr>
          <a:lstStyle/>
          <a:p>
            <a:r>
              <a:rPr lang="es-MX" sz="1400" dirty="0">
                <a:solidFill>
                  <a:srgbClr val="01514A"/>
                </a:solidFill>
                <a:effectLst/>
                <a:ea typeface="Times New Roman" panose="02020603050405020304" pitchFamily="18" charset="0"/>
              </a:rPr>
              <a:t>En esta era digital, un nuevo producto o servicio debe considerar proveer una aventura completamente nueva para los consumidores. La memoria y los sentidos juegan un rol muy importante en la decisión de los consumidores. Ellos compran porque se sienten conectados a los valores de la compañía.</a:t>
            </a:r>
          </a:p>
          <a:p>
            <a:endParaRPr lang="es-MX" sz="1400" dirty="0">
              <a:solidFill>
                <a:srgbClr val="01514A"/>
              </a:solidFill>
              <a:effectLst/>
              <a:ea typeface="Times New Roman" panose="02020603050405020304" pitchFamily="18" charset="0"/>
            </a:endParaRPr>
          </a:p>
          <a:p>
            <a:r>
              <a:rPr lang="es-MX" sz="1400" dirty="0">
                <a:solidFill>
                  <a:srgbClr val="01514A"/>
                </a:solidFill>
                <a:effectLst/>
                <a:ea typeface="Times New Roman" panose="02020603050405020304" pitchFamily="18" charset="0"/>
              </a:rPr>
              <a:t>Los nuevos consumidores quieren empresas socialmente responsables que desarrollen una relación a largo plazo con ellos, quieren sentirse orgullosos de sus compras y sentirse capaces de promover un producto que los haga verse bien frente a sus amistades.</a:t>
            </a:r>
            <a:endParaRPr lang="es-MX" sz="1400" dirty="0">
              <a:solidFill>
                <a:srgbClr val="01514A"/>
              </a:solidFill>
            </a:endParaRPr>
          </a:p>
        </p:txBody>
      </p:sp>
    </p:spTree>
    <p:extLst>
      <p:ext uri="{BB962C8B-B14F-4D97-AF65-F5344CB8AC3E}">
        <p14:creationId xmlns:p14="http://schemas.microsoft.com/office/powerpoint/2010/main" val="2030482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305A7A0-1BBA-1CE5-3ED2-164739C6DF54}"/>
              </a:ext>
            </a:extLst>
          </p:cNvPr>
          <p:cNvSpPr txBox="1"/>
          <p:nvPr/>
        </p:nvSpPr>
        <p:spPr>
          <a:xfrm>
            <a:off x="602428" y="2992606"/>
            <a:ext cx="4475181" cy="1384995"/>
          </a:xfrm>
          <a:prstGeom prst="rect">
            <a:avLst/>
          </a:prstGeom>
          <a:noFill/>
        </p:spPr>
        <p:txBody>
          <a:bodyPr wrap="square">
            <a:spAutoFit/>
          </a:bodyPr>
          <a:lstStyle/>
          <a:p>
            <a:pPr marL="171450" indent="-171450">
              <a:buClr>
                <a:srgbClr val="03C7BE"/>
              </a:buClr>
              <a:buFont typeface="Courier New" panose="02070309020205020404" pitchFamily="49" charset="0"/>
              <a:buChar char="o"/>
            </a:pPr>
            <a:r>
              <a:rPr lang="es-419" sz="1200" dirty="0">
                <a:solidFill>
                  <a:schemeClr val="bg1"/>
                </a:solidFill>
                <a:effectLst/>
                <a:ea typeface="Calibri" panose="020F0502020204030204" pitchFamily="34" charset="0"/>
                <a:cs typeface="Times New Roman" panose="02020603050405020304" pitchFamily="18" charset="0"/>
              </a:rPr>
              <a:t>Bassols, M. (2022). Cómo definir tus KPI de marketing digital. Recuperado de https://www.inboundcycle.com/blog-de-inbound-marketing/como-definir-kpi-marketing-digital</a:t>
            </a:r>
          </a:p>
          <a:p>
            <a:pPr marL="171450" indent="-171450">
              <a:buClr>
                <a:srgbClr val="03C7BE"/>
              </a:buClr>
              <a:buFont typeface="Courier New" panose="02070309020205020404" pitchFamily="49" charset="0"/>
              <a:buChar char="o"/>
            </a:pPr>
            <a:endParaRPr lang="es-MX" sz="1200" dirty="0">
              <a:solidFill>
                <a:schemeClr val="bg1"/>
              </a:solidFill>
              <a:effectLst/>
              <a:ea typeface="Calibri" panose="020F0502020204030204" pitchFamily="34" charset="0"/>
              <a:cs typeface="Times New Roman" panose="02020603050405020304" pitchFamily="18" charset="0"/>
            </a:endParaRPr>
          </a:p>
          <a:p>
            <a:pPr marL="171450" indent="-171450">
              <a:buClr>
                <a:srgbClr val="03C7BE"/>
              </a:buClr>
              <a:buFont typeface="Courier New" panose="02070309020205020404" pitchFamily="49" charset="0"/>
              <a:buChar char="o"/>
            </a:pPr>
            <a:r>
              <a:rPr lang="es-MX" sz="1200" dirty="0">
                <a:solidFill>
                  <a:schemeClr val="bg1"/>
                </a:solidFill>
                <a:effectLst/>
                <a:ea typeface="Calibri" panose="020F0502020204030204" pitchFamily="34" charset="0"/>
                <a:cs typeface="Times New Roman" panose="02020603050405020304" pitchFamily="18" charset="0"/>
              </a:rPr>
              <a:t>Hotmart. (2022). Descubre las 4 C del marketing, la evolución del Marketing </a:t>
            </a:r>
            <a:r>
              <a:rPr lang="es-MX" sz="1200" dirty="0" err="1">
                <a:solidFill>
                  <a:schemeClr val="bg1"/>
                </a:solidFill>
                <a:effectLst/>
                <a:ea typeface="Calibri" panose="020F0502020204030204" pitchFamily="34" charset="0"/>
                <a:cs typeface="Times New Roman" panose="02020603050405020304" pitchFamily="18" charset="0"/>
              </a:rPr>
              <a:t>Mix</a:t>
            </a:r>
            <a:r>
              <a:rPr lang="es-MX" sz="1200" dirty="0">
                <a:solidFill>
                  <a:schemeClr val="bg1"/>
                </a:solidFill>
                <a:effectLst/>
                <a:ea typeface="Calibri" panose="020F0502020204030204" pitchFamily="34" charset="0"/>
                <a:cs typeface="Times New Roman" panose="02020603050405020304" pitchFamily="18" charset="0"/>
              </a:rPr>
              <a:t>. Recuperado de  https://hotmart.com/es/blog/4-c-del-marketing</a:t>
            </a:r>
            <a:endParaRPr lang="es-MX" sz="1200" dirty="0">
              <a:solidFill>
                <a:schemeClr val="bg1"/>
              </a:solidFill>
            </a:endParaRPr>
          </a:p>
        </p:txBody>
      </p:sp>
    </p:spTree>
    <p:extLst>
      <p:ext uri="{BB962C8B-B14F-4D97-AF65-F5344CB8AC3E}">
        <p14:creationId xmlns:p14="http://schemas.microsoft.com/office/powerpoint/2010/main" val="464261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8">
            <a:extLst>
              <a:ext uri="{FF2B5EF4-FFF2-40B4-BE49-F238E27FC236}">
                <a16:creationId xmlns:a16="http://schemas.microsoft.com/office/drawing/2014/main" id="{B9BF964E-23EF-E933-2D3F-8D66D432B0E6}"/>
              </a:ext>
            </a:extLst>
          </p:cNvPr>
          <p:cNvSpPr txBox="1"/>
          <p:nvPr/>
        </p:nvSpPr>
        <p:spPr>
          <a:xfrm>
            <a:off x="840796" y="5002461"/>
            <a:ext cx="3116317" cy="338554"/>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r>
              <a:rPr lang="es-MX" sz="1600" b="1" kern="0" dirty="0">
                <a:solidFill>
                  <a:schemeClr val="bg1"/>
                </a:solidFill>
                <a:latin typeface="Corbel" panose="020B0503020204020204" pitchFamily="34" charset="0"/>
                <a:ea typeface="Times New Roman" panose="02020603050405020304" pitchFamily="18" charset="0"/>
                <a:cs typeface="Times New Roman" panose="02020603050405020304" pitchFamily="18" charset="0"/>
              </a:rPr>
              <a:t>https://youtu.be/dq_U-RxkcFY</a:t>
            </a:r>
          </a:p>
        </p:txBody>
      </p:sp>
      <p:pic>
        <p:nvPicPr>
          <p:cNvPr id="4" name="Imagen 3">
            <a:hlinkClick r:id="rId2"/>
            <a:extLst>
              <a:ext uri="{FF2B5EF4-FFF2-40B4-BE49-F238E27FC236}">
                <a16:creationId xmlns:a16="http://schemas.microsoft.com/office/drawing/2014/main" id="{A87D3733-3C9B-2CAB-F567-63908501E8C0}"/>
              </a:ext>
            </a:extLst>
          </p:cNvPr>
          <p:cNvPicPr>
            <a:picLocks noChangeAspect="1"/>
          </p:cNvPicPr>
          <p:nvPr/>
        </p:nvPicPr>
        <p:blipFill>
          <a:blip r:embed="rId3"/>
          <a:srcRect/>
          <a:stretch/>
        </p:blipFill>
        <p:spPr>
          <a:xfrm>
            <a:off x="5435055" y="4770179"/>
            <a:ext cx="749102" cy="749102"/>
          </a:xfrm>
          <a:prstGeom prst="rect">
            <a:avLst/>
          </a:prstGeom>
        </p:spPr>
      </p:pic>
    </p:spTree>
    <p:extLst>
      <p:ext uri="{BB962C8B-B14F-4D97-AF65-F5344CB8AC3E}">
        <p14:creationId xmlns:p14="http://schemas.microsoft.com/office/powerpoint/2010/main" val="1759728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467097"/>
            <a:ext cx="3474978" cy="2462213"/>
          </a:xfrm>
          <a:prstGeom prst="rect">
            <a:avLst/>
          </a:prstGeom>
          <a:noFill/>
        </p:spPr>
        <p:txBody>
          <a:bodyPr wrap="square">
            <a:spAutoFit/>
          </a:bodyPr>
          <a:lstStyle/>
          <a:p>
            <a:r>
              <a:rPr lang="es-MX" sz="1400" dirty="0">
                <a:solidFill>
                  <a:srgbClr val="00524C"/>
                </a:solidFill>
                <a:latin typeface="Corbel" panose="020B0503020204020204" pitchFamily="34" charset="0"/>
              </a:rPr>
              <a:t>Esta frase de Peter Drucker nos habla de la importancia de la medición y la fijación de objetivos para lograr lo que queremos. En el ambiente digital esto es particularmente importante, ya que toda la propuesta de valor de este tipo de mercadotecnia es fácil de medir.</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Los </a:t>
            </a:r>
            <a:r>
              <a:rPr lang="es-MX" sz="1400" dirty="0" err="1">
                <a:solidFill>
                  <a:srgbClr val="00524C"/>
                </a:solidFill>
                <a:latin typeface="Corbel" panose="020B0503020204020204" pitchFamily="34" charset="0"/>
              </a:rPr>
              <a:t>KPIs</a:t>
            </a:r>
            <a:r>
              <a:rPr lang="es-MX" sz="1400" dirty="0">
                <a:solidFill>
                  <a:srgbClr val="00524C"/>
                </a:solidFill>
                <a:latin typeface="Corbel" panose="020B0503020204020204" pitchFamily="34" charset="0"/>
              </a:rPr>
              <a:t> o Indicadores Clave de Desempeño son parte fundamental de cualquier estrategia de mercadotecnia digital. </a:t>
            </a:r>
          </a:p>
        </p:txBody>
      </p:sp>
      <p:sp>
        <p:nvSpPr>
          <p:cNvPr id="3" name="CuadroTexto 2">
            <a:extLst>
              <a:ext uri="{FF2B5EF4-FFF2-40B4-BE49-F238E27FC236}">
                <a16:creationId xmlns:a16="http://schemas.microsoft.com/office/drawing/2014/main" id="{6D232577-4B05-B3C2-72B4-09954DC9383F}"/>
              </a:ext>
            </a:extLst>
          </p:cNvPr>
          <p:cNvSpPr txBox="1"/>
          <p:nvPr/>
        </p:nvSpPr>
        <p:spPr>
          <a:xfrm>
            <a:off x="709747" y="1525264"/>
            <a:ext cx="3959224"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Lo que no se mide, </a:t>
            </a:r>
          </a:p>
          <a:p>
            <a:r>
              <a:rPr lang="es-MX" sz="2400" dirty="0">
                <a:solidFill>
                  <a:srgbClr val="00524C"/>
                </a:solidFill>
                <a:latin typeface="Corbel" panose="020B0503020204020204" pitchFamily="34" charset="0"/>
              </a:rPr>
              <a:t>no se puede mejorar</a:t>
            </a:r>
            <a:endParaRPr lang="es-MX" sz="3600" dirty="0">
              <a:solidFill>
                <a:srgbClr val="00524C"/>
              </a:solidFill>
              <a:latin typeface="Corbel" panose="020B0503020204020204" pitchFamily="34" charset="0"/>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8036"/>
          <a:stretch/>
        </p:blipFill>
        <p:spPr>
          <a:xfrm>
            <a:off x="5184775" y="-2901"/>
            <a:ext cx="3959225" cy="6860901"/>
          </a:xfrm>
          <a:prstGeom prst="rect">
            <a:avLst/>
          </a:prstGeom>
        </p:spPr>
      </p:pic>
    </p:spTree>
    <p:extLst>
      <p:ext uri="{BB962C8B-B14F-4D97-AF65-F5344CB8AC3E}">
        <p14:creationId xmlns:p14="http://schemas.microsoft.com/office/powerpoint/2010/main" val="20943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7184966-4242-334F-153D-DA2601EC3DCD}"/>
              </a:ext>
            </a:extLst>
          </p:cNvPr>
          <p:cNvPicPr>
            <a:picLocks noChangeAspect="1"/>
          </p:cNvPicPr>
          <p:nvPr/>
        </p:nvPicPr>
        <p:blipFill rotWithShape="1">
          <a:blip r:embed="rId2"/>
          <a:srcRect l="37978" r="23550"/>
          <a:stretch/>
        </p:blipFill>
        <p:spPr>
          <a:xfrm>
            <a:off x="5186449" y="26147"/>
            <a:ext cx="3957551" cy="6858000"/>
          </a:xfrm>
          <a:prstGeom prst="rect">
            <a:avLst/>
          </a:prstGeom>
        </p:spPr>
      </p:pic>
      <p:sp>
        <p:nvSpPr>
          <p:cNvPr id="5" name="CuadroTexto 4">
            <a:extLst>
              <a:ext uri="{FF2B5EF4-FFF2-40B4-BE49-F238E27FC236}">
                <a16:creationId xmlns:a16="http://schemas.microsoft.com/office/drawing/2014/main" id="{B1379EFA-6DCC-D966-2646-C6019F4FBCCD}"/>
              </a:ext>
            </a:extLst>
          </p:cNvPr>
          <p:cNvSpPr txBox="1"/>
          <p:nvPr/>
        </p:nvSpPr>
        <p:spPr>
          <a:xfrm>
            <a:off x="709748" y="2080809"/>
            <a:ext cx="3474978" cy="3970318"/>
          </a:xfrm>
          <a:prstGeom prst="rect">
            <a:avLst/>
          </a:prstGeom>
          <a:noFill/>
        </p:spPr>
        <p:txBody>
          <a:bodyPr wrap="square">
            <a:spAutoFit/>
          </a:bodyPr>
          <a:lstStyle/>
          <a:p>
            <a:r>
              <a:rPr lang="es-MX" sz="1400" dirty="0">
                <a:solidFill>
                  <a:srgbClr val="01514A"/>
                </a:solidFill>
                <a:ea typeface="Open Sans" panose="020B0606030504020204" pitchFamily="34" charset="0"/>
                <a:cs typeface="Open Sans" panose="020B0606030504020204" pitchFamily="34" charset="0"/>
              </a:rPr>
              <a:t>D</a:t>
            </a:r>
            <a:r>
              <a:rPr lang="es-MX" sz="1400" dirty="0">
                <a:solidFill>
                  <a:srgbClr val="01514A"/>
                </a:solidFill>
                <a:effectLst/>
                <a:ea typeface="Open Sans" panose="020B0606030504020204" pitchFamily="34" charset="0"/>
                <a:cs typeface="Open Sans" panose="020B0606030504020204" pitchFamily="34" charset="0"/>
              </a:rPr>
              <a:t>e acuerdo con </a:t>
            </a:r>
            <a:r>
              <a:rPr lang="es-MX" sz="1400" dirty="0" err="1">
                <a:solidFill>
                  <a:srgbClr val="01514A"/>
                </a:solidFill>
                <a:effectLst/>
                <a:ea typeface="Open Sans" panose="020B0606030504020204" pitchFamily="34" charset="0"/>
                <a:cs typeface="Open Sans" panose="020B0606030504020204" pitchFamily="34" charset="0"/>
              </a:rPr>
              <a:t>Inbound</a:t>
            </a:r>
            <a:r>
              <a:rPr lang="es-MX" sz="1400" dirty="0">
                <a:solidFill>
                  <a:srgbClr val="01514A"/>
                </a:solidFill>
                <a:effectLst/>
                <a:ea typeface="Open Sans" panose="020B0606030504020204" pitchFamily="34" charset="0"/>
                <a:cs typeface="Open Sans" panose="020B0606030504020204" pitchFamily="34" charset="0"/>
              </a:rPr>
              <a:t> </a:t>
            </a:r>
            <a:r>
              <a:rPr lang="es-MX" sz="1400" dirty="0" err="1">
                <a:solidFill>
                  <a:srgbClr val="01514A"/>
                </a:solidFill>
                <a:effectLst/>
                <a:ea typeface="Open Sans" panose="020B0606030504020204" pitchFamily="34" charset="0"/>
                <a:cs typeface="Open Sans" panose="020B0606030504020204" pitchFamily="34" charset="0"/>
              </a:rPr>
              <a:t>Cycle</a:t>
            </a:r>
            <a:r>
              <a:rPr lang="es-MX" sz="1400" dirty="0">
                <a:solidFill>
                  <a:srgbClr val="01514A"/>
                </a:solidFill>
                <a:effectLst/>
                <a:ea typeface="Open Sans" panose="020B0606030504020204" pitchFamily="34" charset="0"/>
                <a:cs typeface="Open Sans" panose="020B0606030504020204" pitchFamily="34" charset="0"/>
              </a:rPr>
              <a:t> (2018), los KPI son métricas o mediciones que están directamente relacionadas con un </a:t>
            </a:r>
            <a:r>
              <a:rPr lang="es-MX" sz="1400" b="1" dirty="0">
                <a:solidFill>
                  <a:srgbClr val="01514A"/>
                </a:solidFill>
                <a:effectLst/>
                <a:ea typeface="Open Sans" panose="020B0606030504020204" pitchFamily="34" charset="0"/>
                <a:cs typeface="Open Sans" panose="020B0606030504020204" pitchFamily="34" charset="0"/>
              </a:rPr>
              <a:t>objetivo p</a:t>
            </a:r>
            <a:r>
              <a:rPr lang="es-MX" sz="1400" b="1" dirty="0">
                <a:solidFill>
                  <a:srgbClr val="01514A"/>
                </a:solidFill>
                <a:ea typeface="Open Sans" panose="020B0606030504020204" pitchFamily="34" charset="0"/>
                <a:cs typeface="Open Sans" panose="020B0606030504020204" pitchFamily="34" charset="0"/>
              </a:rPr>
              <a:t>articular y </a:t>
            </a:r>
            <a:r>
              <a:rPr lang="es-MX" sz="1400" b="1" dirty="0">
                <a:solidFill>
                  <a:srgbClr val="01514A"/>
                </a:solidFill>
                <a:effectLst/>
                <a:ea typeface="Open Sans" panose="020B0606030504020204" pitchFamily="34" charset="0"/>
                <a:cs typeface="Open Sans" panose="020B0606030504020204" pitchFamily="34" charset="0"/>
              </a:rPr>
              <a:t>cuantificable</a:t>
            </a:r>
            <a:r>
              <a:rPr lang="es-MX" sz="1400" dirty="0">
                <a:solidFill>
                  <a:srgbClr val="01514A"/>
                </a:solidFill>
                <a:effectLst/>
                <a:ea typeface="Open Sans" panose="020B0606030504020204" pitchFamily="34" charset="0"/>
                <a:cs typeface="Open Sans" panose="020B0606030504020204" pitchFamily="34" charset="0"/>
              </a:rPr>
              <a:t>, esto es lo que hace diferente a un KPI de una métrica, la orientación a la meta. Una métrica es simplemente una medición que nos arroja la herramienta que estemos utilizando (Google </a:t>
            </a:r>
            <a:r>
              <a:rPr lang="es-MX" sz="1400" dirty="0" err="1">
                <a:solidFill>
                  <a:srgbClr val="01514A"/>
                </a:solidFill>
                <a:effectLst/>
                <a:ea typeface="Open Sans" panose="020B0606030504020204" pitchFamily="34" charset="0"/>
                <a:cs typeface="Open Sans" panose="020B0606030504020204" pitchFamily="34" charset="0"/>
              </a:rPr>
              <a:t>Ads</a:t>
            </a:r>
            <a:r>
              <a:rPr lang="es-MX" sz="1400" dirty="0">
                <a:solidFill>
                  <a:srgbClr val="01514A"/>
                </a:solidFill>
                <a:effectLst/>
                <a:ea typeface="Open Sans" panose="020B0606030504020204" pitchFamily="34" charset="0"/>
                <a:cs typeface="Open Sans" panose="020B0606030504020204" pitchFamily="34" charset="0"/>
              </a:rPr>
              <a:t>, Google </a:t>
            </a:r>
            <a:r>
              <a:rPr lang="es-MX" sz="1400" dirty="0" err="1">
                <a:solidFill>
                  <a:srgbClr val="01514A"/>
                </a:solidFill>
                <a:effectLst/>
                <a:ea typeface="Open Sans" panose="020B0606030504020204" pitchFamily="34" charset="0"/>
                <a:cs typeface="Open Sans" panose="020B0606030504020204" pitchFamily="34" charset="0"/>
              </a:rPr>
              <a:t>Analytics</a:t>
            </a:r>
            <a:r>
              <a:rPr lang="es-MX" sz="1400" dirty="0">
                <a:solidFill>
                  <a:srgbClr val="01514A"/>
                </a:solidFill>
                <a:effectLst/>
                <a:ea typeface="Open Sans" panose="020B0606030504020204" pitchFamily="34" charset="0"/>
                <a:cs typeface="Open Sans" panose="020B0606030504020204" pitchFamily="34" charset="0"/>
              </a:rPr>
              <a:t>, Facebook </a:t>
            </a:r>
            <a:r>
              <a:rPr lang="es-MX" sz="1400" dirty="0" err="1">
                <a:solidFill>
                  <a:srgbClr val="01514A"/>
                </a:solidFill>
                <a:effectLst/>
                <a:ea typeface="Open Sans" panose="020B0606030504020204" pitchFamily="34" charset="0"/>
                <a:cs typeface="Open Sans" panose="020B0606030504020204" pitchFamily="34" charset="0"/>
              </a:rPr>
              <a:t>Insights</a:t>
            </a:r>
            <a:r>
              <a:rPr lang="es-MX" sz="1400" dirty="0">
                <a:solidFill>
                  <a:srgbClr val="01514A"/>
                </a:solidFill>
                <a:effectLst/>
                <a:ea typeface="Open Sans" panose="020B0606030504020204" pitchFamily="34" charset="0"/>
                <a:cs typeface="Open Sans" panose="020B0606030504020204" pitchFamily="34" charset="0"/>
              </a:rPr>
              <a:t>, etc.), un KPI permite medir los procesos y normalmente se expresan en porcentaje de alcance del objetivo (siempre son con relación a algo). </a:t>
            </a:r>
          </a:p>
          <a:p>
            <a:endParaRPr lang="es-MX" sz="1400" dirty="0">
              <a:solidFill>
                <a:srgbClr val="01514A"/>
              </a:solidFill>
              <a:effectLst/>
              <a:ea typeface="Open Sans" panose="020B0606030504020204" pitchFamily="34" charset="0"/>
              <a:cs typeface="Open Sans" panose="020B0606030504020204" pitchFamily="34" charset="0"/>
            </a:endParaRPr>
          </a:p>
          <a:p>
            <a:r>
              <a:rPr lang="es-MX" sz="1400" dirty="0">
                <a:solidFill>
                  <a:srgbClr val="01514A"/>
                </a:solidFill>
                <a:effectLst/>
                <a:ea typeface="Open Sans" panose="020B0606030504020204" pitchFamily="34" charset="0"/>
                <a:cs typeface="Open Sans" panose="020B0606030504020204" pitchFamily="34" charset="0"/>
              </a:rPr>
              <a:t>Teniendo claro el objetivo, es sencillo determinar un KPI (métrica orientada al objetivo). Decidir qué medir es vital. </a:t>
            </a:r>
            <a:br>
              <a:rPr lang="es-MX" sz="1400" dirty="0">
                <a:solidFill>
                  <a:srgbClr val="01514A"/>
                </a:solidFill>
                <a:effectLst/>
                <a:ea typeface="Open Sans" panose="020B0606030504020204" pitchFamily="34" charset="0"/>
                <a:cs typeface="Open Sans" panose="020B0606030504020204" pitchFamily="34" charset="0"/>
              </a:rPr>
            </a:br>
            <a:endParaRPr lang="es-MX" sz="1400" dirty="0">
              <a:solidFill>
                <a:srgbClr val="01514A"/>
              </a:solidFill>
              <a:ea typeface="Open Sans" panose="020B0606030504020204" pitchFamily="34" charset="0"/>
              <a:cs typeface="Open Sans" panose="020B0606030504020204" pitchFamily="34" charset="0"/>
            </a:endParaRPr>
          </a:p>
        </p:txBody>
      </p:sp>
      <p:sp>
        <p:nvSpPr>
          <p:cNvPr id="3" name="CuadroTexto 2">
            <a:extLst>
              <a:ext uri="{FF2B5EF4-FFF2-40B4-BE49-F238E27FC236}">
                <a16:creationId xmlns:a16="http://schemas.microsoft.com/office/drawing/2014/main" id="{29BA0DCC-2F45-BF92-507D-99B52EB86CCB}"/>
              </a:ext>
            </a:extLst>
          </p:cNvPr>
          <p:cNvSpPr txBox="1"/>
          <p:nvPr/>
        </p:nvSpPr>
        <p:spPr>
          <a:xfrm>
            <a:off x="709747" y="1525264"/>
            <a:ext cx="3959224"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Métrica vs KPI</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160129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4E783B-EAFA-535B-AA5C-8905C510CFC4}"/>
              </a:ext>
            </a:extLst>
          </p:cNvPr>
          <p:cNvSpPr txBox="1"/>
          <p:nvPr/>
        </p:nvSpPr>
        <p:spPr>
          <a:xfrm>
            <a:off x="709748" y="1585050"/>
            <a:ext cx="3474978" cy="523220"/>
          </a:xfrm>
          <a:prstGeom prst="rect">
            <a:avLst/>
          </a:prstGeom>
          <a:noFill/>
        </p:spPr>
        <p:txBody>
          <a:bodyPr wrap="square">
            <a:spAutoFit/>
          </a:bodyPr>
          <a:lstStyle/>
          <a:p>
            <a:r>
              <a:rPr lang="es-MX" sz="1400" dirty="0">
                <a:solidFill>
                  <a:srgbClr val="01514A"/>
                </a:solidFill>
                <a:effectLst/>
                <a:ea typeface="Open Sans" panose="020B0606030504020204" pitchFamily="34" charset="0"/>
                <a:cs typeface="Open Sans" panose="020B0606030504020204" pitchFamily="34" charset="0"/>
              </a:rPr>
              <a:t>Los KPI más comunes según LinkedIn (2022) son los siguientes:</a:t>
            </a:r>
            <a:endParaRPr lang="es-MX" sz="1400" dirty="0">
              <a:solidFill>
                <a:srgbClr val="01514A"/>
              </a:solidFill>
              <a:ea typeface="Open Sans" panose="020B0606030504020204" pitchFamily="34" charset="0"/>
              <a:cs typeface="Open Sans" panose="020B0606030504020204" pitchFamily="34" charset="0"/>
            </a:endParaRPr>
          </a:p>
        </p:txBody>
      </p:sp>
      <p:sp>
        <p:nvSpPr>
          <p:cNvPr id="5" name="CuadroTexto 4">
            <a:extLst>
              <a:ext uri="{FF2B5EF4-FFF2-40B4-BE49-F238E27FC236}">
                <a16:creationId xmlns:a16="http://schemas.microsoft.com/office/drawing/2014/main" id="{B1379EFA-6DCC-D966-2646-C6019F4FBCCD}"/>
              </a:ext>
            </a:extLst>
          </p:cNvPr>
          <p:cNvSpPr txBox="1"/>
          <p:nvPr/>
        </p:nvSpPr>
        <p:spPr>
          <a:xfrm>
            <a:off x="709748" y="1585050"/>
            <a:ext cx="3474978" cy="4185761"/>
          </a:xfrm>
          <a:prstGeom prst="rect">
            <a:avLst/>
          </a:prstGeom>
          <a:noFill/>
        </p:spPr>
        <p:txBody>
          <a:bodyPr wrap="square">
            <a:spAutoFit/>
          </a:bodyPr>
          <a:lstStyle/>
          <a:p>
            <a:br>
              <a:rPr lang="es-MX" sz="1400" dirty="0">
                <a:solidFill>
                  <a:srgbClr val="01514A"/>
                </a:solidFill>
                <a:effectLst/>
                <a:ea typeface="Open Sans" panose="020B0606030504020204" pitchFamily="34" charset="0"/>
                <a:cs typeface="Open Sans" panose="020B0606030504020204" pitchFamily="34" charset="0"/>
              </a:rPr>
            </a:br>
            <a:r>
              <a:rPr lang="es-MX" sz="1400" dirty="0">
                <a:solidFill>
                  <a:srgbClr val="01514A"/>
                </a:solidFill>
                <a:effectLst/>
                <a:ea typeface="Open Sans" panose="020B0606030504020204" pitchFamily="34" charset="0"/>
                <a:cs typeface="Open Sans" panose="020B0606030504020204" pitchFamily="34" charset="0"/>
              </a:rPr>
              <a:t> </a:t>
            </a:r>
            <a:br>
              <a:rPr lang="es-MX" sz="1400" dirty="0">
                <a:solidFill>
                  <a:srgbClr val="01514A"/>
                </a:solidFill>
                <a:effectLst/>
                <a:ea typeface="Open Sans" panose="020B0606030504020204" pitchFamily="34" charset="0"/>
                <a:cs typeface="Open Sans" panose="020B0606030504020204" pitchFamily="34" charset="0"/>
              </a:rPr>
            </a:br>
            <a:endParaRPr lang="es-MX" sz="1400" dirty="0">
              <a:solidFill>
                <a:srgbClr val="01514A"/>
              </a:solidFill>
              <a:effectLst/>
              <a:ea typeface="Open Sans" panose="020B0606030504020204" pitchFamily="34" charset="0"/>
              <a:cs typeface="Open Sans" panose="020B0606030504020204" pitchFamily="34" charset="0"/>
            </a:endParaRPr>
          </a:p>
          <a:p>
            <a:endParaRPr lang="es-MX" sz="1400" dirty="0">
              <a:solidFill>
                <a:srgbClr val="01514A"/>
              </a:solidFill>
              <a:ea typeface="Open Sans" panose="020B0606030504020204" pitchFamily="34" charset="0"/>
              <a:cs typeface="Open Sans" panose="020B0606030504020204" pitchFamily="34" charset="0"/>
            </a:endParaRPr>
          </a:p>
          <a:p>
            <a:pPr marL="342900" indent="-342900">
              <a:buClr>
                <a:srgbClr val="03C7BE"/>
              </a:buClr>
              <a:buFont typeface="+mj-lt"/>
              <a:buAutoNum type="arabicPeriod"/>
            </a:pPr>
            <a:r>
              <a:rPr lang="es-419" sz="1400" b="1" dirty="0">
                <a:solidFill>
                  <a:srgbClr val="01514A"/>
                </a:solidFill>
                <a:effectLst/>
                <a:ea typeface="Open Sans" panose="020B0606030504020204" pitchFamily="34" charset="0"/>
                <a:cs typeface="Open Sans" panose="020B0606030504020204" pitchFamily="34" charset="0"/>
              </a:rPr>
              <a:t>Alcance</a:t>
            </a:r>
            <a:r>
              <a:rPr lang="es-419" sz="1400" b="1" dirty="0">
                <a:solidFill>
                  <a:srgbClr val="01514A"/>
                </a:solidFill>
                <a:ea typeface="Open Sans" panose="020B0606030504020204" pitchFamily="34" charset="0"/>
                <a:cs typeface="Open Sans" panose="020B0606030504020204" pitchFamily="34" charset="0"/>
              </a:rPr>
              <a:t>.</a:t>
            </a:r>
            <a:r>
              <a:rPr lang="es-419" sz="1400" b="1" dirty="0">
                <a:solidFill>
                  <a:srgbClr val="01514A"/>
                </a:solidFill>
                <a:effectLst/>
                <a:ea typeface="Open Sans" panose="020B0606030504020204" pitchFamily="34" charset="0"/>
                <a:cs typeface="Open Sans" panose="020B0606030504020204" pitchFamily="34" charset="0"/>
              </a:rPr>
              <a:t> </a:t>
            </a:r>
            <a:r>
              <a:rPr lang="es-419" sz="1400" dirty="0">
                <a:solidFill>
                  <a:srgbClr val="01514A"/>
                </a:solidFill>
                <a:effectLst/>
                <a:ea typeface="Open Sans" panose="020B0606030504020204" pitchFamily="34" charset="0"/>
                <a:cs typeface="Open Sans" panose="020B0606030504020204" pitchFamily="34" charset="0"/>
              </a:rPr>
              <a:t>Este KPI se refiere al número de personas que han visto tus publicaciones en LinkedIn.</a:t>
            </a:r>
            <a:br>
              <a:rPr lang="es-MX" sz="1400" dirty="0">
                <a:solidFill>
                  <a:srgbClr val="01514A"/>
                </a:solidFill>
                <a:effectLst/>
                <a:ea typeface="Open Sans" panose="020B0606030504020204" pitchFamily="34" charset="0"/>
                <a:cs typeface="Open Sans" panose="020B0606030504020204" pitchFamily="34" charset="0"/>
              </a:rPr>
            </a:br>
            <a:endParaRPr lang="es-MX" sz="1400" dirty="0">
              <a:solidFill>
                <a:srgbClr val="01514A"/>
              </a:solidFill>
              <a:effectLst/>
              <a:ea typeface="Open Sans" panose="020B0606030504020204" pitchFamily="34" charset="0"/>
              <a:cs typeface="Open Sans" panose="020B0606030504020204" pitchFamily="34" charset="0"/>
            </a:endParaRPr>
          </a:p>
          <a:p>
            <a:pPr marL="342900" indent="-342900">
              <a:buClr>
                <a:srgbClr val="03C7BE"/>
              </a:buClr>
              <a:buFont typeface="+mj-lt"/>
              <a:buAutoNum type="arabicPeriod"/>
            </a:pPr>
            <a:r>
              <a:rPr lang="es-419" sz="1400" b="1" dirty="0">
                <a:solidFill>
                  <a:srgbClr val="01514A"/>
                </a:solidFill>
                <a:effectLst/>
                <a:ea typeface="Open Sans" panose="020B0606030504020204" pitchFamily="34" charset="0"/>
                <a:cs typeface="Open Sans" panose="020B0606030504020204" pitchFamily="34" charset="0"/>
              </a:rPr>
              <a:t>Engagment</a:t>
            </a:r>
            <a:r>
              <a:rPr lang="es-419" sz="1400" b="1" dirty="0">
                <a:solidFill>
                  <a:srgbClr val="01514A"/>
                </a:solidFill>
                <a:ea typeface="Open Sans" panose="020B0606030504020204" pitchFamily="34" charset="0"/>
                <a:cs typeface="Open Sans" panose="020B0606030504020204" pitchFamily="34" charset="0"/>
              </a:rPr>
              <a:t>. </a:t>
            </a:r>
            <a:r>
              <a:rPr lang="es-419" sz="1400" dirty="0">
                <a:solidFill>
                  <a:srgbClr val="01514A"/>
                </a:solidFill>
                <a:effectLst/>
                <a:ea typeface="Open Sans" panose="020B0606030504020204" pitchFamily="34" charset="0"/>
                <a:cs typeface="Open Sans" panose="020B0606030504020204" pitchFamily="34" charset="0"/>
              </a:rPr>
              <a:t>Este KPI mide la cantidad de interacciones que tus publicaciones generan</a:t>
            </a:r>
            <a:r>
              <a:rPr lang="es-419" sz="1400" dirty="0">
                <a:solidFill>
                  <a:srgbClr val="01514A"/>
                </a:solidFill>
                <a:ea typeface="Open Sans" panose="020B0606030504020204" pitchFamily="34" charset="0"/>
                <a:cs typeface="Open Sans" panose="020B0606030504020204" pitchFamily="34" charset="0"/>
              </a:rPr>
              <a:t>, tales </a:t>
            </a:r>
            <a:r>
              <a:rPr lang="es-419" sz="1400" dirty="0">
                <a:solidFill>
                  <a:srgbClr val="01514A"/>
                </a:solidFill>
                <a:effectLst/>
                <a:ea typeface="Open Sans" panose="020B0606030504020204" pitchFamily="34" charset="0"/>
                <a:cs typeface="Open Sans" panose="020B0606030504020204" pitchFamily="34" charset="0"/>
              </a:rPr>
              <a:t>como likes, comentarios y compartidos.</a:t>
            </a:r>
            <a:br>
              <a:rPr lang="es-MX" sz="1400" dirty="0">
                <a:solidFill>
                  <a:srgbClr val="01514A"/>
                </a:solidFill>
                <a:effectLst/>
                <a:ea typeface="Open Sans" panose="020B0606030504020204" pitchFamily="34" charset="0"/>
                <a:cs typeface="Open Sans" panose="020B0606030504020204" pitchFamily="34" charset="0"/>
              </a:rPr>
            </a:br>
            <a:endParaRPr lang="es-MX" sz="1400" dirty="0">
              <a:solidFill>
                <a:srgbClr val="01514A"/>
              </a:solidFill>
              <a:effectLst/>
              <a:ea typeface="Open Sans" panose="020B0606030504020204" pitchFamily="34" charset="0"/>
              <a:cs typeface="Open Sans" panose="020B0606030504020204" pitchFamily="34" charset="0"/>
            </a:endParaRPr>
          </a:p>
          <a:p>
            <a:pPr marL="342900" indent="-342900">
              <a:buClr>
                <a:srgbClr val="03C7BE"/>
              </a:buClr>
              <a:buFont typeface="+mj-lt"/>
              <a:buAutoNum type="arabicPeriod"/>
            </a:pPr>
            <a:r>
              <a:rPr lang="es-419" sz="1400" b="1" dirty="0">
                <a:solidFill>
                  <a:srgbClr val="01514A"/>
                </a:solidFill>
                <a:effectLst/>
                <a:ea typeface="Open Sans" panose="020B0606030504020204" pitchFamily="34" charset="0"/>
                <a:cs typeface="Open Sans" panose="020B0606030504020204" pitchFamily="34" charset="0"/>
              </a:rPr>
              <a:t>Nuevos seguidores. </a:t>
            </a:r>
            <a:r>
              <a:rPr lang="es-419" sz="1400" dirty="0">
                <a:solidFill>
                  <a:srgbClr val="01514A"/>
                </a:solidFill>
                <a:effectLst/>
                <a:ea typeface="Open Sans" panose="020B0606030504020204" pitchFamily="34" charset="0"/>
                <a:cs typeface="Open Sans" panose="020B0606030504020204" pitchFamily="34" charset="0"/>
              </a:rPr>
              <a:t>Este KPI se refiere al número de nuevos seguidores que has ganado en un periodo de tiempo específico.</a:t>
            </a:r>
            <a:br>
              <a:rPr lang="es-MX" sz="1400" dirty="0">
                <a:solidFill>
                  <a:srgbClr val="01514A"/>
                </a:solidFill>
                <a:effectLst/>
                <a:ea typeface="Open Sans" panose="020B0606030504020204" pitchFamily="34" charset="0"/>
                <a:cs typeface="Open Sans" panose="020B0606030504020204" pitchFamily="34" charset="0"/>
              </a:rPr>
            </a:br>
            <a:r>
              <a:rPr lang="es-419" sz="1400" dirty="0">
                <a:solidFill>
                  <a:srgbClr val="01514A"/>
                </a:solidFill>
                <a:effectLst/>
                <a:ea typeface="Open Sans" panose="020B0606030504020204" pitchFamily="34" charset="0"/>
                <a:cs typeface="Open Sans" panose="020B0606030504020204" pitchFamily="34" charset="0"/>
              </a:rPr>
              <a:t> </a:t>
            </a:r>
            <a:br>
              <a:rPr lang="es-MX" sz="1400" dirty="0">
                <a:solidFill>
                  <a:srgbClr val="01514A"/>
                </a:solidFill>
                <a:effectLst/>
                <a:ea typeface="Open Sans" panose="020B0606030504020204" pitchFamily="34" charset="0"/>
                <a:cs typeface="Open Sans" panose="020B0606030504020204" pitchFamily="34" charset="0"/>
              </a:rPr>
            </a:br>
            <a:endParaRPr lang="es-MX" sz="1400" dirty="0">
              <a:solidFill>
                <a:srgbClr val="01514A"/>
              </a:solidFill>
              <a:ea typeface="Open Sans" panose="020B0606030504020204" pitchFamily="34" charset="0"/>
              <a:cs typeface="Open Sans" panose="020B0606030504020204" pitchFamily="34" charset="0"/>
            </a:endParaRPr>
          </a:p>
        </p:txBody>
      </p:sp>
      <p:pic>
        <p:nvPicPr>
          <p:cNvPr id="3" name="Imagen 2">
            <a:extLst>
              <a:ext uri="{FF2B5EF4-FFF2-40B4-BE49-F238E27FC236}">
                <a16:creationId xmlns:a16="http://schemas.microsoft.com/office/drawing/2014/main" id="{45B57BA4-F95A-CE0C-96CA-3AE35CFCBB7D}"/>
              </a:ext>
            </a:extLst>
          </p:cNvPr>
          <p:cNvPicPr>
            <a:picLocks noChangeAspect="1"/>
          </p:cNvPicPr>
          <p:nvPr/>
        </p:nvPicPr>
        <p:blipFill rotWithShape="1">
          <a:blip r:embed="rId2"/>
          <a:srcRect l="24654" r="36976"/>
          <a:stretch/>
        </p:blipFill>
        <p:spPr>
          <a:xfrm>
            <a:off x="5184775" y="-2901"/>
            <a:ext cx="3959225" cy="6860901"/>
          </a:xfrm>
          <a:prstGeom prst="rect">
            <a:avLst/>
          </a:prstGeom>
        </p:spPr>
      </p:pic>
    </p:spTree>
    <p:extLst>
      <p:ext uri="{BB962C8B-B14F-4D97-AF65-F5344CB8AC3E}">
        <p14:creationId xmlns:p14="http://schemas.microsoft.com/office/powerpoint/2010/main" val="35220223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32093" r="31115"/>
          <a:stretch/>
        </p:blipFill>
        <p:spPr>
          <a:xfrm>
            <a:off x="-1597" y="-290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7" name="Grupo 6">
            <a:extLst>
              <a:ext uri="{FF2B5EF4-FFF2-40B4-BE49-F238E27FC236}">
                <a16:creationId xmlns:a16="http://schemas.microsoft.com/office/drawing/2014/main" id="{BC9B0ED4-464F-8411-AAF1-D4BB8F29496C}"/>
              </a:ext>
            </a:extLst>
          </p:cNvPr>
          <p:cNvGrpSpPr/>
          <p:nvPr/>
        </p:nvGrpSpPr>
        <p:grpSpPr>
          <a:xfrm>
            <a:off x="-678873" y="0"/>
            <a:ext cx="452524" cy="3153536"/>
            <a:chOff x="-678873" y="0"/>
            <a:chExt cx="452524" cy="3153536"/>
          </a:xfrm>
        </p:grpSpPr>
        <p:sp>
          <p:nvSpPr>
            <p:cNvPr id="9" name="Rectángulo 8">
              <a:extLst>
                <a:ext uri="{FF2B5EF4-FFF2-40B4-BE49-F238E27FC236}">
                  <a16:creationId xmlns:a16="http://schemas.microsoft.com/office/drawing/2014/main" id="{D4AEA56E-4619-890E-6C6B-D1AB74CACBB6}"/>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ángulo 9">
              <a:extLst>
                <a:ext uri="{FF2B5EF4-FFF2-40B4-BE49-F238E27FC236}">
                  <a16:creationId xmlns:a16="http://schemas.microsoft.com/office/drawing/2014/main" id="{B4EC594F-804E-67DE-FA46-6DB82DAD3EDA}"/>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ángulo 10">
              <a:extLst>
                <a:ext uri="{FF2B5EF4-FFF2-40B4-BE49-F238E27FC236}">
                  <a16:creationId xmlns:a16="http://schemas.microsoft.com/office/drawing/2014/main" id="{D3188D6B-88C3-7A44-4EE6-E1FF09DA90CF}"/>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 name="Rectángulo 11">
              <a:extLst>
                <a:ext uri="{FF2B5EF4-FFF2-40B4-BE49-F238E27FC236}">
                  <a16:creationId xmlns:a16="http://schemas.microsoft.com/office/drawing/2014/main" id="{1C7C99C4-AADD-02CB-CF6F-FBDE1E1F917B}"/>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Rectángulo 12">
              <a:extLst>
                <a:ext uri="{FF2B5EF4-FFF2-40B4-BE49-F238E27FC236}">
                  <a16:creationId xmlns:a16="http://schemas.microsoft.com/office/drawing/2014/main" id="{93314D4B-EA5A-2C38-6619-C92E51B0661C}"/>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sp>
        <p:nvSpPr>
          <p:cNvPr id="16" name="CuadroTexto 15">
            <a:extLst>
              <a:ext uri="{FF2B5EF4-FFF2-40B4-BE49-F238E27FC236}">
                <a16:creationId xmlns:a16="http://schemas.microsoft.com/office/drawing/2014/main" id="{BED274EA-038E-C2D8-FC72-19EA56EA058C}"/>
              </a:ext>
            </a:extLst>
          </p:cNvPr>
          <p:cNvSpPr txBox="1"/>
          <p:nvPr/>
        </p:nvSpPr>
        <p:spPr>
          <a:xfrm>
            <a:off x="4227498" y="2104183"/>
            <a:ext cx="4529044" cy="2677656"/>
          </a:xfrm>
          <a:prstGeom prst="rect">
            <a:avLst/>
          </a:prstGeom>
          <a:noFill/>
        </p:spPr>
        <p:txBody>
          <a:bodyPr wrap="square">
            <a:spAutoFit/>
          </a:bodyPr>
          <a:lstStyle/>
          <a:p>
            <a:pPr marL="342900" indent="-342900">
              <a:buClr>
                <a:srgbClr val="03C7BE"/>
              </a:buClr>
              <a:buFont typeface="+mj-lt"/>
              <a:buAutoNum type="arabicPeriod" startAt="4"/>
            </a:pPr>
            <a:r>
              <a:rPr lang="es-419" sz="1400" b="1" dirty="0">
                <a:solidFill>
                  <a:srgbClr val="01514A"/>
                </a:solidFill>
                <a:effectLst/>
                <a:ea typeface="Calibri" panose="020F0502020204030204" pitchFamily="34" charset="0"/>
                <a:cs typeface="Times New Roman" panose="02020603050405020304" pitchFamily="18" charset="0"/>
              </a:rPr>
              <a:t>Clics en enlaces</a:t>
            </a:r>
            <a:r>
              <a:rPr lang="es-419" sz="1400" dirty="0">
                <a:solidFill>
                  <a:srgbClr val="01514A"/>
                </a:solidFill>
                <a:ea typeface="Calibri" panose="020F0502020204030204" pitchFamily="34" charset="0"/>
                <a:cs typeface="Times New Roman" panose="02020603050405020304" pitchFamily="18" charset="0"/>
              </a:rPr>
              <a:t>. </a:t>
            </a:r>
            <a:r>
              <a:rPr lang="es-419" sz="1400" dirty="0">
                <a:solidFill>
                  <a:srgbClr val="01514A"/>
                </a:solidFill>
                <a:effectLst/>
                <a:ea typeface="Calibri" panose="020F0502020204030204" pitchFamily="34" charset="0"/>
                <a:cs typeface="Times New Roman" panose="02020603050405020304" pitchFamily="18" charset="0"/>
              </a:rPr>
              <a:t>Este KPI mide la cantidad de veces que las personas han hecho clic en los enlaces que has compartido en tus publicaciones.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startAt="4"/>
            </a:pPr>
            <a:r>
              <a:rPr lang="es-419" sz="1400" b="1" dirty="0">
                <a:solidFill>
                  <a:srgbClr val="01514A"/>
                </a:solidFill>
                <a:effectLst/>
                <a:ea typeface="Calibri" panose="020F0502020204030204" pitchFamily="34" charset="0"/>
                <a:cs typeface="Times New Roman" panose="02020603050405020304" pitchFamily="18" charset="0"/>
              </a:rPr>
              <a:t>Conversiones. </a:t>
            </a:r>
            <a:r>
              <a:rPr lang="es-419" sz="1400" dirty="0">
                <a:solidFill>
                  <a:srgbClr val="01514A"/>
                </a:solidFill>
                <a:effectLst/>
                <a:ea typeface="Calibri" panose="020F0502020204030204" pitchFamily="34" charset="0"/>
                <a:cs typeface="Times New Roman" panose="02020603050405020304" pitchFamily="18" charset="0"/>
              </a:rPr>
              <a:t>Este KPI se refiere a la cantidad de personas que han realizado una acción deseada después de ver una publicación, como hacer clic en un enlace de compra o llenar un formulario.</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startAt="4"/>
            </a:pPr>
            <a:r>
              <a:rPr lang="es-419" sz="1400" b="1" dirty="0">
                <a:solidFill>
                  <a:srgbClr val="01514A"/>
                </a:solidFill>
                <a:effectLst/>
                <a:ea typeface="Calibri" panose="020F0502020204030204" pitchFamily="34" charset="0"/>
                <a:cs typeface="Times New Roman" panose="02020603050405020304" pitchFamily="18" charset="0"/>
              </a:rPr>
              <a:t>Tiempo de visualización de video. </a:t>
            </a:r>
            <a:r>
              <a:rPr lang="es-419" sz="1400" dirty="0">
                <a:solidFill>
                  <a:srgbClr val="01514A"/>
                </a:solidFill>
                <a:effectLst/>
                <a:ea typeface="Calibri" panose="020F0502020204030204" pitchFamily="34" charset="0"/>
                <a:cs typeface="Times New Roman" panose="02020603050405020304" pitchFamily="18" charset="0"/>
              </a:rPr>
              <a:t>Este KPI mide la cantidad de tiempo que los usuarios han pasado viendo tus videos en LinkedIn.</a:t>
            </a:r>
            <a:endParaRPr lang="es-MX" sz="1400" dirty="0">
              <a:solidFill>
                <a:srgbClr val="01514A"/>
              </a:solidFill>
            </a:endParaRPr>
          </a:p>
        </p:txBody>
      </p:sp>
    </p:spTree>
    <p:extLst>
      <p:ext uri="{BB962C8B-B14F-4D97-AF65-F5344CB8AC3E}">
        <p14:creationId xmlns:p14="http://schemas.microsoft.com/office/powerpoint/2010/main" val="2215364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6" y="1366755"/>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Analiza una empresa</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A1C969C4-81E4-7AAA-8B02-D5F6FA39317E}"/>
              </a:ext>
            </a:extLst>
          </p:cNvPr>
          <p:cNvSpPr txBox="1"/>
          <p:nvPr/>
        </p:nvSpPr>
        <p:spPr>
          <a:xfrm>
            <a:off x="5436135" y="5015538"/>
            <a:ext cx="3474978" cy="1169551"/>
          </a:xfrm>
          <a:prstGeom prst="rect">
            <a:avLst/>
          </a:prstGeom>
          <a:noFill/>
        </p:spPr>
        <p:txBody>
          <a:bodyPr wrap="square">
            <a:spAutoFit/>
          </a:bodyPr>
          <a:lstStyle/>
          <a:p>
            <a:r>
              <a:rPr lang="es-MX" sz="1400" b="1" dirty="0">
                <a:solidFill>
                  <a:schemeClr val="bg1"/>
                </a:solidFill>
                <a:latin typeface="Corbel" panose="020B0503020204020204" pitchFamily="34" charset="0"/>
              </a:rPr>
              <a:t>Al finalizar:</a:t>
            </a:r>
          </a:p>
          <a:p>
            <a:r>
              <a:rPr lang="es-MX" sz="1400" dirty="0">
                <a:solidFill>
                  <a:schemeClr val="bg1"/>
                </a:solidFill>
                <a:latin typeface="Corbel" panose="020B0503020204020204" pitchFamily="34" charset="0"/>
              </a:rPr>
              <a:t>En base a tu investigación, reflexiona qué recomendaciones podrías dar para mejorar el rendimiento de la empresa en función de los KPI analizados.</a:t>
            </a: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5" y="2167258"/>
            <a:ext cx="3686763" cy="3323987"/>
          </a:xfrm>
          <a:prstGeom prst="rect">
            <a:avLst/>
          </a:prstGeom>
          <a:noFill/>
        </p:spPr>
        <p:txBody>
          <a:bodyPr wrap="square">
            <a:spAutoFit/>
          </a:bodyPr>
          <a:lstStyle/>
          <a:p>
            <a:pPr marL="285750" indent="-285750" algn="l">
              <a:buClr>
                <a:srgbClr val="03C7BE"/>
              </a:buClr>
              <a:buFont typeface="Arial" panose="020B0604020202020204" pitchFamily="34" charset="0"/>
              <a:buChar char="•"/>
            </a:pPr>
            <a:r>
              <a:rPr lang="es-MX" sz="1400" dirty="0">
                <a:solidFill>
                  <a:srgbClr val="01514A"/>
                </a:solidFill>
                <a:latin typeface="+mj-lt"/>
              </a:rPr>
              <a:t>Elige una empresa que sea de interés para ti y recopila información sobre sus KPI. Puedes buscar esta información en su sitio web, informes anuales, noticias o cualquier otra fuente disponible.</a:t>
            </a:r>
          </a:p>
          <a:p>
            <a:pPr marL="285750" indent="-285750" algn="l">
              <a:buClr>
                <a:srgbClr val="03C7BE"/>
              </a:buClr>
              <a:buFont typeface="Arial" panose="020B0604020202020204" pitchFamily="34" charset="0"/>
              <a:buChar char="•"/>
            </a:pPr>
            <a:endParaRPr lang="es-MX" sz="1400" dirty="0">
              <a:solidFill>
                <a:srgbClr val="01514A"/>
              </a:solidFill>
              <a:latin typeface="+mj-lt"/>
            </a:endParaRPr>
          </a:p>
          <a:p>
            <a:pPr marL="285750" indent="-285750" algn="l">
              <a:buClr>
                <a:srgbClr val="03C7BE"/>
              </a:buClr>
              <a:buFont typeface="Arial" panose="020B0604020202020204" pitchFamily="34" charset="0"/>
              <a:buChar char="•"/>
            </a:pPr>
            <a:r>
              <a:rPr lang="es-MX" sz="1400" dirty="0">
                <a:solidFill>
                  <a:srgbClr val="01514A"/>
                </a:solidFill>
                <a:latin typeface="+mj-lt"/>
              </a:rPr>
              <a:t>Selecciona al menos tres KPI de diferentes áreas de la empresa, como ventas, </a:t>
            </a:r>
            <a:r>
              <a:rPr lang="es-MX" sz="1400" spc="-10" dirty="0">
                <a:solidFill>
                  <a:srgbClr val="01514A"/>
                </a:solidFill>
                <a:latin typeface="+mj-lt"/>
              </a:rPr>
              <a:t>marketing, finanzas, recursos humanos, etc.</a:t>
            </a:r>
          </a:p>
          <a:p>
            <a:pPr marL="285750" indent="-285750" algn="l">
              <a:buClr>
                <a:srgbClr val="03C7BE"/>
              </a:buClr>
              <a:buFont typeface="Arial" panose="020B0604020202020204" pitchFamily="34" charset="0"/>
              <a:buChar char="•"/>
            </a:pPr>
            <a:endParaRPr lang="es-MX" sz="1400" dirty="0">
              <a:solidFill>
                <a:srgbClr val="01514A"/>
              </a:solidFill>
              <a:latin typeface="+mj-lt"/>
            </a:endParaRPr>
          </a:p>
          <a:p>
            <a:pPr marL="285750" indent="-285750" algn="l">
              <a:buClr>
                <a:srgbClr val="03C7BE"/>
              </a:buClr>
              <a:buFont typeface="Arial" panose="020B0604020202020204" pitchFamily="34" charset="0"/>
              <a:buChar char="•"/>
            </a:pPr>
            <a:r>
              <a:rPr lang="es-MX" sz="1400" dirty="0">
                <a:solidFill>
                  <a:srgbClr val="01514A"/>
                </a:solidFill>
                <a:latin typeface="+mj-lt"/>
              </a:rPr>
              <a:t>Analiza los KPI seleccionados para determinar cómo contribuyen al éxito general de la empresa y si están alineados con sus objetivos y estrategias.</a:t>
            </a:r>
          </a:p>
          <a:p>
            <a:pPr algn="l">
              <a:buClr>
                <a:srgbClr val="03C7BE"/>
              </a:buClr>
            </a:pPr>
            <a:endParaRPr lang="es-MX" sz="1400" dirty="0">
              <a:solidFill>
                <a:srgbClr val="01514A"/>
              </a:solidFill>
              <a:latin typeface="+mj-lt"/>
            </a:endParaRPr>
          </a:p>
        </p:txBody>
      </p:sp>
    </p:spTree>
    <p:extLst>
      <p:ext uri="{BB962C8B-B14F-4D97-AF65-F5344CB8AC3E}">
        <p14:creationId xmlns:p14="http://schemas.microsoft.com/office/powerpoint/2010/main" val="1866255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550918"/>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endParaRPr lang="es-MX" kern="0"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15</a:t>
            </a:r>
          </a:p>
          <a:p>
            <a:pPr algn="ctr"/>
            <a:r>
              <a:rPr lang="es-MX" sz="2000" dirty="0">
                <a:solidFill>
                  <a:srgbClr val="03C7BE"/>
                </a:solidFill>
                <a:latin typeface="Corbel" panose="020B0503020204020204" pitchFamily="34" charset="0"/>
              </a:rPr>
              <a:t>Plan de marketing digital</a:t>
            </a:r>
          </a:p>
        </p:txBody>
      </p:sp>
      <p:sp>
        <p:nvSpPr>
          <p:cNvPr id="2" name="CuadroTexto 1">
            <a:extLst>
              <a:ext uri="{FF2B5EF4-FFF2-40B4-BE49-F238E27FC236}">
                <a16:creationId xmlns:a16="http://schemas.microsoft.com/office/drawing/2014/main" id="{B9839084-A9D0-D297-D590-E3DD5D34C8B8}"/>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2 </a:t>
            </a:r>
            <a:r>
              <a:rPr lang="es-MX" sz="2000" dirty="0">
                <a:solidFill>
                  <a:schemeClr val="bg1"/>
                </a:solidFill>
                <a:latin typeface="Corbel" panose="020B0503020204020204" pitchFamily="34" charset="0"/>
              </a:rPr>
              <a:t>/ Semana 6</a:t>
            </a:r>
          </a:p>
        </p:txBody>
      </p:sp>
    </p:spTree>
    <p:extLst>
      <p:ext uri="{BB962C8B-B14F-4D97-AF65-F5344CB8AC3E}">
        <p14:creationId xmlns:p14="http://schemas.microsoft.com/office/powerpoint/2010/main" val="2060448243"/>
      </p:ext>
    </p:extLst>
  </p:cSld>
  <p:clrMapOvr>
    <a:masterClrMapping/>
  </p:clrMapOvr>
</p:sld>
</file>

<file path=ppt/theme/theme1.xml><?xml version="1.0" encoding="utf-8"?>
<a:theme xmlns:a="http://schemas.openxmlformats.org/drawingml/2006/main" name="Tema de Office">
  <a:themeElements>
    <a:clrScheme name="CDC">
      <a:dk1>
        <a:srgbClr val="00534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3930</TotalTime>
  <Words>1977</Words>
  <Application>Microsoft Macintosh PowerPoint</Application>
  <PresentationFormat>Presentación en pantalla (4:3)</PresentationFormat>
  <Paragraphs>132</Paragraphs>
  <Slides>25</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25</vt:i4>
      </vt:variant>
    </vt:vector>
  </HeadingPairs>
  <TitlesOfParts>
    <vt:vector size="30" baseType="lpstr">
      <vt:lpstr>Corbel</vt:lpstr>
      <vt:lpstr>Courier New</vt:lpstr>
      <vt:lpstr>Arial</vt:lpstr>
      <vt:lpstr>Open Sans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YHULIANA REQUENES GUAJARDO</dc:creator>
  <cp:lastModifiedBy>IVAN ALEJANDRO ROCHA MARTINEZ</cp:lastModifiedBy>
  <cp:revision>48</cp:revision>
  <dcterms:created xsi:type="dcterms:W3CDTF">2022-12-21T17:15:58Z</dcterms:created>
  <dcterms:modified xsi:type="dcterms:W3CDTF">2023-10-24T23:32:03Z</dcterms:modified>
</cp:coreProperties>
</file>