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24"/>
  </p:notesMasterIdLst>
  <p:sldIdLst>
    <p:sldId id="256" r:id="rId2"/>
    <p:sldId id="257" r:id="rId3"/>
    <p:sldId id="259" r:id="rId4"/>
    <p:sldId id="260" r:id="rId5"/>
    <p:sldId id="275" r:id="rId6"/>
    <p:sldId id="262" r:id="rId7"/>
    <p:sldId id="271" r:id="rId8"/>
    <p:sldId id="273" r:id="rId9"/>
    <p:sldId id="290" r:id="rId10"/>
    <p:sldId id="296" r:id="rId11"/>
    <p:sldId id="298" r:id="rId12"/>
    <p:sldId id="272" r:id="rId13"/>
    <p:sldId id="274" r:id="rId14"/>
    <p:sldId id="294" r:id="rId15"/>
    <p:sldId id="295" r:id="rId16"/>
    <p:sldId id="291" r:id="rId17"/>
    <p:sldId id="299" r:id="rId18"/>
    <p:sldId id="276" r:id="rId19"/>
    <p:sldId id="278" r:id="rId20"/>
    <p:sldId id="300" r:id="rId21"/>
    <p:sldId id="268" r:id="rId22"/>
    <p:sldId id="265" r:id="rId23"/>
  </p:sldIdLst>
  <p:sldSz cx="9144000" cy="6858000" type="screen4x3"/>
  <p:notesSz cx="6858000" cy="9144000"/>
  <p:embeddedFontLst>
    <p:embeddedFont>
      <p:font typeface="Calibri" panose="020F0502020204030204" pitchFamily="34" charset="0"/>
      <p:regular r:id="rId25"/>
      <p:bold r:id="rId26"/>
      <p:italic r:id="rId27"/>
      <p:boldItalic r:id="rId28"/>
    </p:embeddedFont>
    <p:embeddedFont>
      <p:font typeface="Corbel" panose="020B0503020204020204" pitchFamily="34" charset="0"/>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14A"/>
    <a:srgbClr val="005D85"/>
    <a:srgbClr val="03C7BE"/>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959799-EA78-44F2-9357-3971D2D7AE4B}" v="9" dt="2023-10-17T22:11:19.57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5"/>
    <p:restoredTop sz="95567"/>
  </p:normalViewPr>
  <p:slideViewPr>
    <p:cSldViewPr snapToGrid="0" showGuides="1">
      <p:cViewPr varScale="1">
        <p:scale>
          <a:sx n="95" d="100"/>
          <a:sy n="95" d="100"/>
        </p:scale>
        <p:origin x="2024" y="192"/>
      </p:cViewPr>
      <p:guideLst>
        <p:guide orient="horz" pos="2205"/>
        <p:guide pos="2880"/>
        <p:guide pos="499"/>
        <p:guide pos="52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43959799-EA78-44F2-9357-3971D2D7AE4B}"/>
    <pc:docChg chg="undo redo custSel addSld delSld modSld sldOrd">
      <pc:chgData name="GABRIELA AQUINO CARDENAS" userId="6e002ff6-500f-46fc-af4c-3b420fa6dd0c" providerId="ADAL" clId="{43959799-EA78-44F2-9357-3971D2D7AE4B}" dt="2023-10-17T22:12:50.709" v="897" actId="113"/>
      <pc:docMkLst>
        <pc:docMk/>
      </pc:docMkLst>
      <pc:sldChg chg="modSp mod">
        <pc:chgData name="GABRIELA AQUINO CARDENAS" userId="6e002ff6-500f-46fc-af4c-3b420fa6dd0c" providerId="ADAL" clId="{43959799-EA78-44F2-9357-3971D2D7AE4B}" dt="2023-10-17T16:30:55.813" v="140" actId="113"/>
        <pc:sldMkLst>
          <pc:docMk/>
          <pc:sldMk cId="2215364073" sldId="262"/>
        </pc:sldMkLst>
        <pc:spChg chg="mod">
          <ac:chgData name="GABRIELA AQUINO CARDENAS" userId="6e002ff6-500f-46fc-af4c-3b420fa6dd0c" providerId="ADAL" clId="{43959799-EA78-44F2-9357-3971D2D7AE4B}" dt="2023-10-17T16:30:55.813" v="140" actId="113"/>
          <ac:spMkLst>
            <pc:docMk/>
            <pc:sldMk cId="2215364073" sldId="262"/>
            <ac:spMk id="16" creationId="{BED274EA-038E-C2D8-FC72-19EA56EA058C}"/>
          </ac:spMkLst>
        </pc:spChg>
      </pc:sldChg>
      <pc:sldChg chg="modSp mod">
        <pc:chgData name="GABRIELA AQUINO CARDENAS" userId="6e002ff6-500f-46fc-af4c-3b420fa6dd0c" providerId="ADAL" clId="{43959799-EA78-44F2-9357-3971D2D7AE4B}" dt="2023-10-17T22:10:10.687" v="876" actId="1076"/>
        <pc:sldMkLst>
          <pc:docMk/>
          <pc:sldMk cId="404351710" sldId="268"/>
        </pc:sldMkLst>
        <pc:spChg chg="mod">
          <ac:chgData name="GABRIELA AQUINO CARDENAS" userId="6e002ff6-500f-46fc-af4c-3b420fa6dd0c" providerId="ADAL" clId="{43959799-EA78-44F2-9357-3971D2D7AE4B}" dt="2023-10-17T22:10:10.687" v="876" actId="1076"/>
          <ac:spMkLst>
            <pc:docMk/>
            <pc:sldMk cId="404351710" sldId="268"/>
            <ac:spMk id="3" creationId="{6A69173D-65B6-CDF6-A1E6-BBFA7173D1B1}"/>
          </ac:spMkLst>
        </pc:spChg>
        <pc:spChg chg="mod">
          <ac:chgData name="GABRIELA AQUINO CARDENAS" userId="6e002ff6-500f-46fc-af4c-3b420fa6dd0c" providerId="ADAL" clId="{43959799-EA78-44F2-9357-3971D2D7AE4B}" dt="2023-10-17T22:10:08.229" v="875" actId="14100"/>
          <ac:spMkLst>
            <pc:docMk/>
            <pc:sldMk cId="404351710" sldId="268"/>
            <ac:spMk id="4" creationId="{04558EBB-1B4E-8429-3A7E-2306C2A1B2DA}"/>
          </ac:spMkLst>
        </pc:spChg>
      </pc:sldChg>
      <pc:sldChg chg="modSp mod">
        <pc:chgData name="GABRIELA AQUINO CARDENAS" userId="6e002ff6-500f-46fc-af4c-3b420fa6dd0c" providerId="ADAL" clId="{43959799-EA78-44F2-9357-3971D2D7AE4B}" dt="2023-10-17T19:48:46.202" v="300" actId="20577"/>
        <pc:sldMkLst>
          <pc:docMk/>
          <pc:sldMk cId="3528903777" sldId="272"/>
        </pc:sldMkLst>
        <pc:spChg chg="mod">
          <ac:chgData name="GABRIELA AQUINO CARDENAS" userId="6e002ff6-500f-46fc-af4c-3b420fa6dd0c" providerId="ADAL" clId="{43959799-EA78-44F2-9357-3971D2D7AE4B}" dt="2023-10-17T19:48:46.202" v="300" actId="20577"/>
          <ac:spMkLst>
            <pc:docMk/>
            <pc:sldMk cId="3528903777" sldId="272"/>
            <ac:spMk id="2" creationId="{295A20F9-B37D-D5FA-CC29-77B977BEB5DC}"/>
          </ac:spMkLst>
        </pc:spChg>
      </pc:sldChg>
      <pc:sldChg chg="addSp modSp mod">
        <pc:chgData name="GABRIELA AQUINO CARDENAS" userId="6e002ff6-500f-46fc-af4c-3b420fa6dd0c" providerId="ADAL" clId="{43959799-EA78-44F2-9357-3971D2D7AE4B}" dt="2023-10-17T16:30:20.064" v="132" actId="113"/>
        <pc:sldMkLst>
          <pc:docMk/>
          <pc:sldMk cId="160129521" sldId="275"/>
        </pc:sldMkLst>
        <pc:spChg chg="mod">
          <ac:chgData name="GABRIELA AQUINO CARDENAS" userId="6e002ff6-500f-46fc-af4c-3b420fa6dd0c" providerId="ADAL" clId="{43959799-EA78-44F2-9357-3971D2D7AE4B}" dt="2023-10-17T16:30:20.064" v="132" actId="113"/>
          <ac:spMkLst>
            <pc:docMk/>
            <pc:sldMk cId="160129521" sldId="275"/>
            <ac:spMk id="2" creationId="{B84E783B-EAFA-535B-AA5C-8905C510CFC4}"/>
          </ac:spMkLst>
        </pc:spChg>
        <pc:spChg chg="add mod">
          <ac:chgData name="GABRIELA AQUINO CARDENAS" userId="6e002ff6-500f-46fc-af4c-3b420fa6dd0c" providerId="ADAL" clId="{43959799-EA78-44F2-9357-3971D2D7AE4B}" dt="2023-10-17T16:27:18.339" v="119" actId="14100"/>
          <ac:spMkLst>
            <pc:docMk/>
            <pc:sldMk cId="160129521" sldId="275"/>
            <ac:spMk id="3" creationId="{D60D8C59-E5C7-E10E-5FA6-0334F0F01963}"/>
          </ac:spMkLst>
        </pc:spChg>
      </pc:sldChg>
      <pc:sldChg chg="modSp mod">
        <pc:chgData name="GABRIELA AQUINO CARDENAS" userId="6e002ff6-500f-46fc-af4c-3b420fa6dd0c" providerId="ADAL" clId="{43959799-EA78-44F2-9357-3971D2D7AE4B}" dt="2023-10-17T22:12:50.709" v="897" actId="113"/>
        <pc:sldMkLst>
          <pc:docMk/>
          <pc:sldMk cId="3520971701" sldId="276"/>
        </pc:sldMkLst>
        <pc:spChg chg="mod">
          <ac:chgData name="GABRIELA AQUINO CARDENAS" userId="6e002ff6-500f-46fc-af4c-3b420fa6dd0c" providerId="ADAL" clId="{43959799-EA78-44F2-9357-3971D2D7AE4B}" dt="2023-10-17T22:12:50.709" v="897" actId="113"/>
          <ac:spMkLst>
            <pc:docMk/>
            <pc:sldMk cId="3520971701" sldId="276"/>
            <ac:spMk id="4" creationId="{594EE1E6-FFFF-2C1A-746A-98E20B322669}"/>
          </ac:spMkLst>
        </pc:spChg>
      </pc:sldChg>
      <pc:sldChg chg="modSp mod">
        <pc:chgData name="GABRIELA AQUINO CARDENAS" userId="6e002ff6-500f-46fc-af4c-3b420fa6dd0c" providerId="ADAL" clId="{43959799-EA78-44F2-9357-3971D2D7AE4B}" dt="2023-10-17T19:56:02.359" v="351" actId="1076"/>
        <pc:sldMkLst>
          <pc:docMk/>
          <pc:sldMk cId="1866255274" sldId="290"/>
        </pc:sldMkLst>
        <pc:spChg chg="mod">
          <ac:chgData name="GABRIELA AQUINO CARDENAS" userId="6e002ff6-500f-46fc-af4c-3b420fa6dd0c" providerId="ADAL" clId="{43959799-EA78-44F2-9357-3971D2D7AE4B}" dt="2023-10-17T19:56:02.359" v="351" actId="1076"/>
          <ac:spMkLst>
            <pc:docMk/>
            <pc:sldMk cId="1866255274" sldId="290"/>
            <ac:spMk id="3" creationId="{01EFBF88-D350-B13C-0D47-0CA9FD1BE918}"/>
          </ac:spMkLst>
        </pc:spChg>
        <pc:spChg chg="mod">
          <ac:chgData name="GABRIELA AQUINO CARDENAS" userId="6e002ff6-500f-46fc-af4c-3b420fa6dd0c" providerId="ADAL" clId="{43959799-EA78-44F2-9357-3971D2D7AE4B}" dt="2023-10-17T19:55:59.650" v="350" actId="1076"/>
          <ac:spMkLst>
            <pc:docMk/>
            <pc:sldMk cId="1866255274" sldId="290"/>
            <ac:spMk id="4" creationId="{8EF367EE-4DC3-9104-C0CF-E3A403F0C542}"/>
          </ac:spMkLst>
        </pc:spChg>
        <pc:spChg chg="mod">
          <ac:chgData name="GABRIELA AQUINO CARDENAS" userId="6e002ff6-500f-46fc-af4c-3b420fa6dd0c" providerId="ADAL" clId="{43959799-EA78-44F2-9357-3971D2D7AE4B}" dt="2023-10-17T16:15:31.223" v="97" actId="1036"/>
          <ac:spMkLst>
            <pc:docMk/>
            <pc:sldMk cId="1866255274" sldId="290"/>
            <ac:spMk id="6" creationId="{A1C969C4-81E4-7AAA-8B02-D5F6FA39317E}"/>
          </ac:spMkLst>
        </pc:spChg>
      </pc:sldChg>
      <pc:sldChg chg="modSp add mod ord">
        <pc:chgData name="GABRIELA AQUINO CARDENAS" userId="6e002ff6-500f-46fc-af4c-3b420fa6dd0c" providerId="ADAL" clId="{43959799-EA78-44F2-9357-3971D2D7AE4B}" dt="2023-10-17T22:08:23.478" v="810"/>
        <pc:sldMkLst>
          <pc:docMk/>
          <pc:sldMk cId="485962726" sldId="291"/>
        </pc:sldMkLst>
        <pc:spChg chg="mod">
          <ac:chgData name="GABRIELA AQUINO CARDENAS" userId="6e002ff6-500f-46fc-af4c-3b420fa6dd0c" providerId="ADAL" clId="{43959799-EA78-44F2-9357-3971D2D7AE4B}" dt="2023-10-17T22:06:17.083" v="767"/>
          <ac:spMkLst>
            <pc:docMk/>
            <pc:sldMk cId="485962726" sldId="291"/>
            <ac:spMk id="4" creationId="{34FF8721-8B8A-DE7C-A373-3FB9BBBE6F63}"/>
          </ac:spMkLst>
        </pc:spChg>
      </pc:sldChg>
      <pc:sldChg chg="add del">
        <pc:chgData name="GABRIELA AQUINO CARDENAS" userId="6e002ff6-500f-46fc-af4c-3b420fa6dd0c" providerId="ADAL" clId="{43959799-EA78-44F2-9357-3971D2D7AE4B}" dt="2023-10-17T19:38:31.539" v="163" actId="47"/>
        <pc:sldMkLst>
          <pc:docMk/>
          <pc:sldMk cId="3696461759" sldId="292"/>
        </pc:sldMkLst>
      </pc:sldChg>
      <pc:sldChg chg="modSp add del mod">
        <pc:chgData name="GABRIELA AQUINO CARDENAS" userId="6e002ff6-500f-46fc-af4c-3b420fa6dd0c" providerId="ADAL" clId="{43959799-EA78-44F2-9357-3971D2D7AE4B}" dt="2023-10-17T22:08:06.855" v="804" actId="47"/>
        <pc:sldMkLst>
          <pc:docMk/>
          <pc:sldMk cId="1436853928" sldId="293"/>
        </pc:sldMkLst>
        <pc:spChg chg="mod">
          <ac:chgData name="GABRIELA AQUINO CARDENAS" userId="6e002ff6-500f-46fc-af4c-3b420fa6dd0c" providerId="ADAL" clId="{43959799-EA78-44F2-9357-3971D2D7AE4B}" dt="2023-10-17T22:07:02.413" v="779" actId="20577"/>
          <ac:spMkLst>
            <pc:docMk/>
            <pc:sldMk cId="1436853928" sldId="293"/>
            <ac:spMk id="2" creationId="{4BFFA71B-3648-051A-83D1-56118886F470}"/>
          </ac:spMkLst>
        </pc:spChg>
        <pc:spChg chg="mod">
          <ac:chgData name="GABRIELA AQUINO CARDENAS" userId="6e002ff6-500f-46fc-af4c-3b420fa6dd0c" providerId="ADAL" clId="{43959799-EA78-44F2-9357-3971D2D7AE4B}" dt="2023-10-17T22:07:32.260" v="798" actId="20577"/>
          <ac:spMkLst>
            <pc:docMk/>
            <pc:sldMk cId="1436853928" sldId="293"/>
            <ac:spMk id="3" creationId="{6D232577-4B05-B3C2-72B4-09954DC9383F}"/>
          </ac:spMkLst>
        </pc:spChg>
      </pc:sldChg>
      <pc:sldChg chg="addSp delSp modSp add mod">
        <pc:chgData name="GABRIELA AQUINO CARDENAS" userId="6e002ff6-500f-46fc-af4c-3b420fa6dd0c" providerId="ADAL" clId="{43959799-EA78-44F2-9357-3971D2D7AE4B}" dt="2023-10-17T19:54:12.442" v="324" actId="14100"/>
        <pc:sldMkLst>
          <pc:docMk/>
          <pc:sldMk cId="3784798436" sldId="294"/>
        </pc:sldMkLst>
        <pc:spChg chg="add del mod">
          <ac:chgData name="GABRIELA AQUINO CARDENAS" userId="6e002ff6-500f-46fc-af4c-3b420fa6dd0c" providerId="ADAL" clId="{43959799-EA78-44F2-9357-3971D2D7AE4B}" dt="2023-10-17T19:53:51.004" v="322" actId="478"/>
          <ac:spMkLst>
            <pc:docMk/>
            <pc:sldMk cId="3784798436" sldId="294"/>
            <ac:spMk id="2" creationId="{8E087176-99D7-E045-95A4-C270B3EC55F9}"/>
          </ac:spMkLst>
        </pc:spChg>
        <pc:spChg chg="del">
          <ac:chgData name="GABRIELA AQUINO CARDENAS" userId="6e002ff6-500f-46fc-af4c-3b420fa6dd0c" providerId="ADAL" clId="{43959799-EA78-44F2-9357-3971D2D7AE4B}" dt="2023-10-17T19:51:16.571" v="303" actId="478"/>
          <ac:spMkLst>
            <pc:docMk/>
            <pc:sldMk cId="3784798436" sldId="294"/>
            <ac:spMk id="6" creationId="{E91B5E0F-1C77-EE6E-63B8-BC224061DEC8}"/>
          </ac:spMkLst>
        </pc:spChg>
        <pc:spChg chg="del">
          <ac:chgData name="GABRIELA AQUINO CARDENAS" userId="6e002ff6-500f-46fc-af4c-3b420fa6dd0c" providerId="ADAL" clId="{43959799-EA78-44F2-9357-3971D2D7AE4B}" dt="2023-10-17T19:51:11.188" v="302" actId="478"/>
          <ac:spMkLst>
            <pc:docMk/>
            <pc:sldMk cId="3784798436" sldId="294"/>
            <ac:spMk id="10" creationId="{F606CAD4-23FD-6A78-5581-86DFCF8B000A}"/>
          </ac:spMkLst>
        </pc:spChg>
        <pc:spChg chg="del">
          <ac:chgData name="GABRIELA AQUINO CARDENAS" userId="6e002ff6-500f-46fc-af4c-3b420fa6dd0c" providerId="ADAL" clId="{43959799-EA78-44F2-9357-3971D2D7AE4B}" dt="2023-10-17T19:51:16.571" v="303" actId="478"/>
          <ac:spMkLst>
            <pc:docMk/>
            <pc:sldMk cId="3784798436" sldId="294"/>
            <ac:spMk id="37" creationId="{56FCB8DB-BB42-54B0-EA15-469594E8262B}"/>
          </ac:spMkLst>
        </pc:spChg>
        <pc:spChg chg="del">
          <ac:chgData name="GABRIELA AQUINO CARDENAS" userId="6e002ff6-500f-46fc-af4c-3b420fa6dd0c" providerId="ADAL" clId="{43959799-EA78-44F2-9357-3971D2D7AE4B}" dt="2023-10-17T19:51:11.188" v="302" actId="478"/>
          <ac:spMkLst>
            <pc:docMk/>
            <pc:sldMk cId="3784798436" sldId="294"/>
            <ac:spMk id="38" creationId="{3E8C2D94-68D7-4960-1210-9FD6A13401A4}"/>
          </ac:spMkLst>
        </pc:spChg>
        <pc:spChg chg="del">
          <ac:chgData name="GABRIELA AQUINO CARDENAS" userId="6e002ff6-500f-46fc-af4c-3b420fa6dd0c" providerId="ADAL" clId="{43959799-EA78-44F2-9357-3971D2D7AE4B}" dt="2023-10-17T19:51:16.571" v="303" actId="478"/>
          <ac:spMkLst>
            <pc:docMk/>
            <pc:sldMk cId="3784798436" sldId="294"/>
            <ac:spMk id="41" creationId="{406FB4E0-D71F-5DC6-A0DF-F33EC2D9E90E}"/>
          </ac:spMkLst>
        </pc:spChg>
        <pc:spChg chg="del">
          <ac:chgData name="GABRIELA AQUINO CARDENAS" userId="6e002ff6-500f-46fc-af4c-3b420fa6dd0c" providerId="ADAL" clId="{43959799-EA78-44F2-9357-3971D2D7AE4B}" dt="2023-10-17T19:51:11.188" v="302" actId="478"/>
          <ac:spMkLst>
            <pc:docMk/>
            <pc:sldMk cId="3784798436" sldId="294"/>
            <ac:spMk id="42" creationId="{455740D1-D6D1-81B6-B978-6890EA157B1B}"/>
          </ac:spMkLst>
        </pc:spChg>
        <pc:spChg chg="del mod">
          <ac:chgData name="GABRIELA AQUINO CARDENAS" userId="6e002ff6-500f-46fc-af4c-3b420fa6dd0c" providerId="ADAL" clId="{43959799-EA78-44F2-9357-3971D2D7AE4B}" dt="2023-10-17T19:53:38.028" v="320" actId="478"/>
          <ac:spMkLst>
            <pc:docMk/>
            <pc:sldMk cId="3784798436" sldId="294"/>
            <ac:spMk id="47" creationId="{82CF3B7E-2EAF-5BA7-D756-AC03BBE3CDEC}"/>
          </ac:spMkLst>
        </pc:spChg>
        <pc:spChg chg="del">
          <ac:chgData name="GABRIELA AQUINO CARDENAS" userId="6e002ff6-500f-46fc-af4c-3b420fa6dd0c" providerId="ADAL" clId="{43959799-EA78-44F2-9357-3971D2D7AE4B}" dt="2023-10-17T19:51:16.571" v="303" actId="478"/>
          <ac:spMkLst>
            <pc:docMk/>
            <pc:sldMk cId="3784798436" sldId="294"/>
            <ac:spMk id="54" creationId="{7B621FD7-D727-6280-6DF5-D213240C2118}"/>
          </ac:spMkLst>
        </pc:spChg>
        <pc:spChg chg="del">
          <ac:chgData name="GABRIELA AQUINO CARDENAS" userId="6e002ff6-500f-46fc-af4c-3b420fa6dd0c" providerId="ADAL" clId="{43959799-EA78-44F2-9357-3971D2D7AE4B}" dt="2023-10-17T19:51:16.571" v="303" actId="478"/>
          <ac:spMkLst>
            <pc:docMk/>
            <pc:sldMk cId="3784798436" sldId="294"/>
            <ac:spMk id="55" creationId="{6CE7A162-4854-F6AE-8FD4-BE7806D6A6DC}"/>
          </ac:spMkLst>
        </pc:spChg>
        <pc:spChg chg="del">
          <ac:chgData name="GABRIELA AQUINO CARDENAS" userId="6e002ff6-500f-46fc-af4c-3b420fa6dd0c" providerId="ADAL" clId="{43959799-EA78-44F2-9357-3971D2D7AE4B}" dt="2023-10-17T19:51:16.571" v="303" actId="478"/>
          <ac:spMkLst>
            <pc:docMk/>
            <pc:sldMk cId="3784798436" sldId="294"/>
            <ac:spMk id="56" creationId="{3E2D050A-3F19-ECB3-31A6-D7D352AB8474}"/>
          </ac:spMkLst>
        </pc:spChg>
        <pc:spChg chg="del">
          <ac:chgData name="GABRIELA AQUINO CARDENAS" userId="6e002ff6-500f-46fc-af4c-3b420fa6dd0c" providerId="ADAL" clId="{43959799-EA78-44F2-9357-3971D2D7AE4B}" dt="2023-10-17T19:51:11.188" v="302" actId="478"/>
          <ac:spMkLst>
            <pc:docMk/>
            <pc:sldMk cId="3784798436" sldId="294"/>
            <ac:spMk id="57" creationId="{B95C6513-0A08-BD2F-AB5D-4E584A622140}"/>
          </ac:spMkLst>
        </pc:spChg>
        <pc:grpChg chg="del">
          <ac:chgData name="GABRIELA AQUINO CARDENAS" userId="6e002ff6-500f-46fc-af4c-3b420fa6dd0c" providerId="ADAL" clId="{43959799-EA78-44F2-9357-3971D2D7AE4B}" dt="2023-10-17T19:51:25.910" v="304" actId="478"/>
          <ac:grpSpMkLst>
            <pc:docMk/>
            <pc:sldMk cId="3784798436" sldId="294"/>
            <ac:grpSpMk id="60" creationId="{FA4B5196-EC82-EE7D-9800-22C3F4DAFBE5}"/>
          </ac:grpSpMkLst>
        </pc:grpChg>
        <pc:grpChg chg="del">
          <ac:chgData name="GABRIELA AQUINO CARDENAS" userId="6e002ff6-500f-46fc-af4c-3b420fa6dd0c" providerId="ADAL" clId="{43959799-EA78-44F2-9357-3971D2D7AE4B}" dt="2023-10-17T19:51:26.807" v="305" actId="478"/>
          <ac:grpSpMkLst>
            <pc:docMk/>
            <pc:sldMk cId="3784798436" sldId="294"/>
            <ac:grpSpMk id="61" creationId="{D4073CB1-A53E-3130-2DA9-7BDB99E87041}"/>
          </ac:grpSpMkLst>
        </pc:grpChg>
        <pc:grpChg chg="del">
          <ac:chgData name="GABRIELA AQUINO CARDENAS" userId="6e002ff6-500f-46fc-af4c-3b420fa6dd0c" providerId="ADAL" clId="{43959799-EA78-44F2-9357-3971D2D7AE4B}" dt="2023-10-17T19:51:27.720" v="306" actId="478"/>
          <ac:grpSpMkLst>
            <pc:docMk/>
            <pc:sldMk cId="3784798436" sldId="294"/>
            <ac:grpSpMk id="64" creationId="{F2FD5A58-2FCD-7B94-50A8-123E55A5BF02}"/>
          </ac:grpSpMkLst>
        </pc:grpChg>
        <pc:grpChg chg="del">
          <ac:chgData name="GABRIELA AQUINO CARDENAS" userId="6e002ff6-500f-46fc-af4c-3b420fa6dd0c" providerId="ADAL" clId="{43959799-EA78-44F2-9357-3971D2D7AE4B}" dt="2023-10-17T19:51:11.188" v="302" actId="478"/>
          <ac:grpSpMkLst>
            <pc:docMk/>
            <pc:sldMk cId="3784798436" sldId="294"/>
            <ac:grpSpMk id="67" creationId="{F6CF96D9-F8AF-8D02-CEDC-63AD0424BDA7}"/>
          </ac:grpSpMkLst>
        </pc:grpChg>
        <pc:grpChg chg="del">
          <ac:chgData name="GABRIELA AQUINO CARDENAS" userId="6e002ff6-500f-46fc-af4c-3b420fa6dd0c" providerId="ADAL" clId="{43959799-EA78-44F2-9357-3971D2D7AE4B}" dt="2023-10-17T19:51:11.188" v="302" actId="478"/>
          <ac:grpSpMkLst>
            <pc:docMk/>
            <pc:sldMk cId="3784798436" sldId="294"/>
            <ac:grpSpMk id="70" creationId="{6AB360E7-3685-A12D-95DF-826E81A21870}"/>
          </ac:grpSpMkLst>
        </pc:grpChg>
        <pc:picChg chg="add mod">
          <ac:chgData name="GABRIELA AQUINO CARDENAS" userId="6e002ff6-500f-46fc-af4c-3b420fa6dd0c" providerId="ADAL" clId="{43959799-EA78-44F2-9357-3971D2D7AE4B}" dt="2023-10-17T19:54:12.442" v="324" actId="14100"/>
          <ac:picMkLst>
            <pc:docMk/>
            <pc:sldMk cId="3784798436" sldId="294"/>
            <ac:picMk id="4" creationId="{AC44F100-BA39-F334-4825-38427D369C4D}"/>
          </ac:picMkLst>
        </pc:picChg>
      </pc:sldChg>
      <pc:sldChg chg="modSp add mod">
        <pc:chgData name="GABRIELA AQUINO CARDENAS" userId="6e002ff6-500f-46fc-af4c-3b420fa6dd0c" providerId="ADAL" clId="{43959799-EA78-44F2-9357-3971D2D7AE4B}" dt="2023-10-17T20:15:34.661" v="760" actId="14100"/>
        <pc:sldMkLst>
          <pc:docMk/>
          <pc:sldMk cId="833506201" sldId="295"/>
        </pc:sldMkLst>
        <pc:spChg chg="mod">
          <ac:chgData name="GABRIELA AQUINO CARDENAS" userId="6e002ff6-500f-46fc-af4c-3b420fa6dd0c" providerId="ADAL" clId="{43959799-EA78-44F2-9357-3971D2D7AE4B}" dt="2023-10-17T20:15:30.434" v="759" actId="1076"/>
          <ac:spMkLst>
            <pc:docMk/>
            <pc:sldMk cId="833506201" sldId="295"/>
            <ac:spMk id="3" creationId="{01EFBF88-D350-B13C-0D47-0CA9FD1BE918}"/>
          </ac:spMkLst>
        </pc:spChg>
        <pc:spChg chg="mod">
          <ac:chgData name="GABRIELA AQUINO CARDENAS" userId="6e002ff6-500f-46fc-af4c-3b420fa6dd0c" providerId="ADAL" clId="{43959799-EA78-44F2-9357-3971D2D7AE4B}" dt="2023-10-17T20:15:34.661" v="760" actId="14100"/>
          <ac:spMkLst>
            <pc:docMk/>
            <pc:sldMk cId="833506201" sldId="295"/>
            <ac:spMk id="4" creationId="{8EF367EE-4DC3-9104-C0CF-E3A403F0C542}"/>
          </ac:spMkLst>
        </pc:spChg>
        <pc:spChg chg="mod">
          <ac:chgData name="GABRIELA AQUINO CARDENAS" userId="6e002ff6-500f-46fc-af4c-3b420fa6dd0c" providerId="ADAL" clId="{43959799-EA78-44F2-9357-3971D2D7AE4B}" dt="2023-10-17T20:14:33.853" v="717" actId="20577"/>
          <ac:spMkLst>
            <pc:docMk/>
            <pc:sldMk cId="833506201" sldId="295"/>
            <ac:spMk id="6" creationId="{A1C969C4-81E4-7AAA-8B02-D5F6FA39317E}"/>
          </ac:spMkLst>
        </pc:spChg>
      </pc:sldChg>
      <pc:sldChg chg="add ord">
        <pc:chgData name="GABRIELA AQUINO CARDENAS" userId="6e002ff6-500f-46fc-af4c-3b420fa6dd0c" providerId="ADAL" clId="{43959799-EA78-44F2-9357-3971D2D7AE4B}" dt="2023-10-17T22:08:18.287" v="806"/>
        <pc:sldMkLst>
          <pc:docMk/>
          <pc:sldMk cId="3223476712" sldId="296"/>
        </pc:sldMkLst>
      </pc:sldChg>
      <pc:sldChg chg="add del">
        <pc:chgData name="GABRIELA AQUINO CARDENAS" userId="6e002ff6-500f-46fc-af4c-3b420fa6dd0c" providerId="ADAL" clId="{43959799-EA78-44F2-9357-3971D2D7AE4B}" dt="2023-10-17T19:56:22.500" v="353" actId="47"/>
        <pc:sldMkLst>
          <pc:docMk/>
          <pc:sldMk cId="3327454069" sldId="297"/>
        </pc:sldMkLst>
      </pc:sldChg>
      <pc:sldChg chg="add ord">
        <pc:chgData name="GABRIELA AQUINO CARDENAS" userId="6e002ff6-500f-46fc-af4c-3b420fa6dd0c" providerId="ADAL" clId="{43959799-EA78-44F2-9357-3971D2D7AE4B}" dt="2023-10-17T22:08:05.008" v="803"/>
        <pc:sldMkLst>
          <pc:docMk/>
          <pc:sldMk cId="715965895" sldId="298"/>
        </pc:sldMkLst>
      </pc:sldChg>
      <pc:sldChg chg="add">
        <pc:chgData name="GABRIELA AQUINO CARDENAS" userId="6e002ff6-500f-46fc-af4c-3b420fa6dd0c" providerId="ADAL" clId="{43959799-EA78-44F2-9357-3971D2D7AE4B}" dt="2023-10-17T22:07:59.178" v="799"/>
        <pc:sldMkLst>
          <pc:docMk/>
          <pc:sldMk cId="849449245" sldId="299"/>
        </pc:sldMkLst>
      </pc:sldChg>
      <pc:sldChg chg="modSp add mod">
        <pc:chgData name="GABRIELA AQUINO CARDENAS" userId="6e002ff6-500f-46fc-af4c-3b420fa6dd0c" providerId="ADAL" clId="{43959799-EA78-44F2-9357-3971D2D7AE4B}" dt="2023-10-17T22:12:27.733" v="895" actId="1076"/>
        <pc:sldMkLst>
          <pc:docMk/>
          <pc:sldMk cId="243509915" sldId="300"/>
        </pc:sldMkLst>
        <pc:spChg chg="mod">
          <ac:chgData name="GABRIELA AQUINO CARDENAS" userId="6e002ff6-500f-46fc-af4c-3b420fa6dd0c" providerId="ADAL" clId="{43959799-EA78-44F2-9357-3971D2D7AE4B}" dt="2023-10-17T22:12:27.733" v="895" actId="1076"/>
          <ac:spMkLst>
            <pc:docMk/>
            <pc:sldMk cId="243509915" sldId="300"/>
            <ac:spMk id="3" creationId="{01EFBF88-D350-B13C-0D47-0CA9FD1BE918}"/>
          </ac:spMkLst>
        </pc:spChg>
        <pc:spChg chg="mod">
          <ac:chgData name="GABRIELA AQUINO CARDENAS" userId="6e002ff6-500f-46fc-af4c-3b420fa6dd0c" providerId="ADAL" clId="{43959799-EA78-44F2-9357-3971D2D7AE4B}" dt="2023-10-17T22:12:13.050" v="893" actId="20577"/>
          <ac:spMkLst>
            <pc:docMk/>
            <pc:sldMk cId="243509915" sldId="300"/>
            <ac:spMk id="6" creationId="{A1C969C4-81E4-7AAA-8B02-D5F6FA39317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F11670-D136-460F-A6B2-3AE0297D0ADD}" type="datetimeFigureOut">
              <a:rPr lang="es-MX" smtClean="0"/>
              <a:t>24/10/23</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1DF76F-EDE7-4D7D-B760-8B5F102991D0}" type="slidenum">
              <a:rPr lang="es-MX" smtClean="0"/>
              <a:t>‹Nº›</a:t>
            </a:fld>
            <a:endParaRPr lang="es-MX"/>
          </a:p>
        </p:txBody>
      </p:sp>
    </p:spTree>
    <p:extLst>
      <p:ext uri="{BB962C8B-B14F-4D97-AF65-F5344CB8AC3E}">
        <p14:creationId xmlns:p14="http://schemas.microsoft.com/office/powerpoint/2010/main" val="3635408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2E1DF76F-EDE7-4D7D-B760-8B5F102991D0}" type="slidenum">
              <a:rPr lang="es-MX" smtClean="0"/>
              <a:t>4</a:t>
            </a:fld>
            <a:endParaRPr lang="es-MX"/>
          </a:p>
        </p:txBody>
      </p:sp>
    </p:spTree>
    <p:extLst>
      <p:ext uri="{BB962C8B-B14F-4D97-AF65-F5344CB8AC3E}">
        <p14:creationId xmlns:p14="http://schemas.microsoft.com/office/powerpoint/2010/main" val="11832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2E1DF76F-EDE7-4D7D-B760-8B5F102991D0}" type="slidenum">
              <a:rPr lang="es-MX" smtClean="0"/>
              <a:t>11</a:t>
            </a:fld>
            <a:endParaRPr lang="es-MX"/>
          </a:p>
        </p:txBody>
      </p:sp>
    </p:spTree>
    <p:extLst>
      <p:ext uri="{BB962C8B-B14F-4D97-AF65-F5344CB8AC3E}">
        <p14:creationId xmlns:p14="http://schemas.microsoft.com/office/powerpoint/2010/main" val="3267085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2E1DF76F-EDE7-4D7D-B760-8B5F102991D0}" type="slidenum">
              <a:rPr lang="es-MX" smtClean="0"/>
              <a:t>16</a:t>
            </a:fld>
            <a:endParaRPr lang="es-MX"/>
          </a:p>
        </p:txBody>
      </p:sp>
    </p:spTree>
    <p:extLst>
      <p:ext uri="{BB962C8B-B14F-4D97-AF65-F5344CB8AC3E}">
        <p14:creationId xmlns:p14="http://schemas.microsoft.com/office/powerpoint/2010/main" val="2262935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2E1DF76F-EDE7-4D7D-B760-8B5F102991D0}" type="slidenum">
              <a:rPr lang="es-MX" smtClean="0"/>
              <a:t>17</a:t>
            </a:fld>
            <a:endParaRPr lang="es-MX"/>
          </a:p>
        </p:txBody>
      </p:sp>
    </p:spTree>
    <p:extLst>
      <p:ext uri="{BB962C8B-B14F-4D97-AF65-F5344CB8AC3E}">
        <p14:creationId xmlns:p14="http://schemas.microsoft.com/office/powerpoint/2010/main" val="3145967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954107"/>
          </a:xfrm>
          <a:prstGeom prst="rect">
            <a:avLst/>
          </a:prstGeom>
          <a:noFill/>
        </p:spPr>
        <p:txBody>
          <a:bodyPr wrap="square">
            <a:spAutoFit/>
          </a:bodyPr>
          <a:lstStyle/>
          <a:p>
            <a:r>
              <a:rPr lang="es-MX" sz="1400" dirty="0">
                <a:solidFill>
                  <a:schemeClr val="tx1"/>
                </a:solidFill>
                <a:latin typeface="Corbel" panose="020B0503020204020204" pitchFamily="34" charset="0"/>
              </a:rPr>
              <a:t>Te invito a realizar la siguiente actividad de bienestar-mindfulness antes de comenzar a revisar el tema. </a:t>
            </a:r>
          </a:p>
          <a:p>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98D4BCEE-D78C-F3BD-C75D-EDFD1A89B98D}"/>
              </a:ext>
            </a:extLst>
          </p:cNvPr>
          <p:cNvPicPr>
            <a:picLocks noChangeAspect="1"/>
          </p:cNvPicPr>
          <p:nvPr userDrawn="1"/>
        </p:nvPicPr>
        <p:blipFill rotWithShape="1">
          <a:blip r:embed="rId3"/>
          <a:srcRect l="31389" r="13293"/>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hyperlink" Target="https://dle.rae.es/equipo" TargetMode="External"/><Relationship Id="rId2" Type="http://schemas.openxmlformats.org/officeDocument/2006/relationships/hyperlink" Target="http://www.facso.uchile.cl/publicaciones/moebio/03/frprinci.htm"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upb0B_Ax8Jo"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5.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8.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jpg"/><Relationship Id="rId1" Type="http://schemas.openxmlformats.org/officeDocument/2006/relationships/slideLayout" Target="../slideLayouts/slideLayout6.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524023"/>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12</a:t>
            </a:r>
          </a:p>
          <a:p>
            <a:pPr algn="ctr"/>
            <a:r>
              <a:rPr lang="es-MX" sz="2000" dirty="0">
                <a:solidFill>
                  <a:srgbClr val="03C7BE"/>
                </a:solidFill>
                <a:latin typeface="Corbel" panose="020B0503020204020204" pitchFamily="34" charset="0"/>
              </a:rPr>
              <a:t>E-commerce</a:t>
            </a:r>
          </a:p>
        </p:txBody>
      </p:sp>
      <p:sp>
        <p:nvSpPr>
          <p:cNvPr id="2" name="CuadroTexto 1">
            <a:extLst>
              <a:ext uri="{FF2B5EF4-FFF2-40B4-BE49-F238E27FC236}">
                <a16:creationId xmlns:a16="http://schemas.microsoft.com/office/drawing/2014/main" id="{95CDDD10-EB78-1EA8-7D77-770B4902534E}"/>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5</a:t>
            </a:r>
          </a:p>
        </p:txBody>
      </p:sp>
    </p:spTree>
    <p:extLst>
      <p:ext uri="{BB962C8B-B14F-4D97-AF65-F5344CB8AC3E}">
        <p14:creationId xmlns:p14="http://schemas.microsoft.com/office/powerpoint/2010/main" val="3223476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7" y="2356261"/>
            <a:ext cx="3779125" cy="3754874"/>
          </a:xfrm>
          <a:prstGeom prst="rect">
            <a:avLst/>
          </a:prstGeom>
          <a:noFill/>
        </p:spPr>
        <p:txBody>
          <a:bodyPr wrap="square">
            <a:spAutoFit/>
          </a:bodyPr>
          <a:lstStyle/>
          <a:p>
            <a:r>
              <a:rPr lang="es-MX" sz="1400" dirty="0">
                <a:solidFill>
                  <a:srgbClr val="00524C"/>
                </a:solidFill>
                <a:latin typeface="Corbel" panose="020B0503020204020204" pitchFamily="34" charset="0"/>
              </a:rPr>
              <a:t>Se estima que el valor del comercio electrónico mundial en 2021 alcanzó los 4,9 billones de dólares estadounidenses. Se espera que este valor siga aumentando en los próximos años, a medida que más consumidores en todo el mundo adopten el comercio electrónico como su forma preferida de comprar bienes y servicios.</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Marcos Pueyrredón (s.f.), presidente del Instituto Latinoamericano de Comercio Electrónico (eInstituto), explica que “El comercio electrónico no se basa únicamente en precios, variedad, conveniencia y valoraciones, sino también en todo aquello que los consumidores buscan en cualquier compra offline: el producto adecuado y una experiencia de compra inigualable”.</a:t>
            </a:r>
          </a:p>
          <a:p>
            <a:endParaRPr lang="es-MX" sz="1400" dirty="0">
              <a:solidFill>
                <a:srgbClr val="00524C"/>
              </a:solidFill>
              <a:latin typeface="Corbel" panose="020B0503020204020204" pitchFamily="34" charset="0"/>
            </a:endParaRP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894596"/>
            <a:ext cx="2514600"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Más que un precio</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3"/>
          <a:srcRect t="3862" b="3862"/>
          <a:stretch/>
        </p:blipFill>
        <p:spPr>
          <a:xfrm>
            <a:off x="5184775" y="-2901"/>
            <a:ext cx="3959225" cy="6860901"/>
          </a:xfrm>
          <a:prstGeom prst="rect">
            <a:avLst/>
          </a:prstGeom>
        </p:spPr>
      </p:pic>
    </p:spTree>
    <p:extLst>
      <p:ext uri="{BB962C8B-B14F-4D97-AF65-F5344CB8AC3E}">
        <p14:creationId xmlns:p14="http://schemas.microsoft.com/office/powerpoint/2010/main" val="715965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1934980" y="3605135"/>
            <a:ext cx="5274041" cy="2246769"/>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El </a:t>
            </a:r>
            <a:r>
              <a:rPr lang="es-419" sz="1400" b="1" dirty="0">
                <a:solidFill>
                  <a:schemeClr val="bg1"/>
                </a:solidFill>
                <a:effectLst/>
                <a:ea typeface="Calibri" panose="020F0502020204030204" pitchFamily="34" charset="0"/>
                <a:cs typeface="Times New Roman" panose="02020603050405020304" pitchFamily="18" charset="0"/>
              </a:rPr>
              <a:t>comercio electrónico</a:t>
            </a:r>
            <a:r>
              <a:rPr lang="es-419" sz="1400" dirty="0">
                <a:solidFill>
                  <a:schemeClr val="bg1"/>
                </a:solidFill>
                <a:effectLst/>
                <a:ea typeface="Calibri" panose="020F0502020204030204" pitchFamily="34" charset="0"/>
                <a:cs typeface="Times New Roman" panose="02020603050405020304" pitchFamily="18" charset="0"/>
              </a:rPr>
              <a:t>, también conocido como </a:t>
            </a:r>
            <a:r>
              <a:rPr lang="es-419" sz="1400" b="1" dirty="0">
                <a:solidFill>
                  <a:schemeClr val="bg1"/>
                </a:solidFill>
                <a:effectLst/>
                <a:ea typeface="Calibri" panose="020F0502020204030204" pitchFamily="34" charset="0"/>
                <a:cs typeface="Times New Roman" panose="02020603050405020304" pitchFamily="18" charset="0"/>
              </a:rPr>
              <a:t>e-commerce</a:t>
            </a:r>
            <a:r>
              <a:rPr lang="es-419" sz="1400" dirty="0">
                <a:solidFill>
                  <a:schemeClr val="bg1"/>
                </a:solidFill>
                <a:effectLst/>
                <a:ea typeface="Calibri" panose="020F0502020204030204" pitchFamily="34" charset="0"/>
                <a:cs typeface="Times New Roman" panose="02020603050405020304" pitchFamily="18" charset="0"/>
              </a:rPr>
              <a:t>, se refiere a la compra y venta de bienes y servicios a través de internet.    Es una forma de comercio que se realiza en línea, sin necesidad de     una presencia física en una tienda o establecimiento comercial.   </a:t>
            </a:r>
          </a:p>
          <a:p>
            <a:r>
              <a:rPr lang="es-419" sz="1400" dirty="0">
                <a:solidFill>
                  <a:schemeClr val="bg1"/>
                </a:solidFill>
                <a:effectLst/>
                <a:ea typeface="Calibri" panose="020F0502020204030204" pitchFamily="34" charset="0"/>
                <a:cs typeface="Times New Roman" panose="02020603050405020304" pitchFamily="18" charset="0"/>
              </a:rPr>
              <a:t> </a:t>
            </a:r>
          </a:p>
          <a:p>
            <a:r>
              <a:rPr lang="es-419" sz="1400" dirty="0">
                <a:solidFill>
                  <a:schemeClr val="bg1"/>
                </a:solidFill>
                <a:effectLst/>
                <a:ea typeface="Calibri" panose="020F0502020204030204" pitchFamily="34" charset="0"/>
                <a:cs typeface="Times New Roman" panose="02020603050405020304" pitchFamily="18" charset="0"/>
              </a:rPr>
              <a:t>Las transacciones de comercio electrónico pueden incluir la venta de </a:t>
            </a:r>
            <a:r>
              <a:rPr lang="es-419" sz="1400" spc="-30" dirty="0">
                <a:solidFill>
                  <a:schemeClr val="bg1"/>
                </a:solidFill>
                <a:effectLst/>
                <a:ea typeface="Calibri" panose="020F0502020204030204" pitchFamily="34" charset="0"/>
                <a:cs typeface="Times New Roman" panose="02020603050405020304" pitchFamily="18" charset="0"/>
              </a:rPr>
              <a:t>productos físicos como ropa, electrónica y alimentos, así como servicios </a:t>
            </a:r>
            <a:r>
              <a:rPr lang="es-419" sz="1400" dirty="0">
                <a:solidFill>
                  <a:schemeClr val="bg1"/>
                </a:solidFill>
                <a:effectLst/>
                <a:ea typeface="Calibri" panose="020F0502020204030204" pitchFamily="34" charset="0"/>
                <a:cs typeface="Times New Roman" panose="02020603050405020304" pitchFamily="18" charset="0"/>
              </a:rPr>
              <a:t>digitales como la descarga de música, la reserva de viajes y la compra de software en línea.</a:t>
            </a:r>
            <a:br>
              <a:rPr lang="es-MX" sz="1400" dirty="0">
                <a:solidFill>
                  <a:schemeClr val="bg1"/>
                </a:solidFill>
                <a:effectLst/>
                <a:ea typeface="Calibri" panose="020F0502020204030204" pitchFamily="34" charset="0"/>
                <a:cs typeface="Times New Roman" panose="02020603050405020304" pitchFamily="18" charset="0"/>
              </a:rPr>
            </a:br>
            <a:endParaRPr lang="es-MX" sz="1400" dirty="0">
              <a:solidFill>
                <a:schemeClr val="bg1"/>
              </a:solidFill>
            </a:endParaRPr>
          </a:p>
        </p:txBody>
      </p:sp>
      <p:pic>
        <p:nvPicPr>
          <p:cNvPr id="6" name="Gráfico 5">
            <a:extLst>
              <a:ext uri="{FF2B5EF4-FFF2-40B4-BE49-F238E27FC236}">
                <a16:creationId xmlns:a16="http://schemas.microsoft.com/office/drawing/2014/main" id="{E57426FC-8682-6C66-2B2C-9BDC6364E2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70135" y="1575014"/>
            <a:ext cx="1803730" cy="1818555"/>
          </a:xfrm>
          <a:prstGeom prst="rect">
            <a:avLst/>
          </a:prstGeom>
        </p:spPr>
      </p:pic>
    </p:spTree>
    <p:extLst>
      <p:ext uri="{BB962C8B-B14F-4D97-AF65-F5344CB8AC3E}">
        <p14:creationId xmlns:p14="http://schemas.microsoft.com/office/powerpoint/2010/main" val="3528903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429844C-F045-007A-3100-C51DEC2379FF}"/>
              </a:ext>
            </a:extLst>
          </p:cNvPr>
          <p:cNvSpPr txBox="1"/>
          <p:nvPr/>
        </p:nvSpPr>
        <p:spPr>
          <a:xfrm>
            <a:off x="709747" y="999857"/>
            <a:ext cx="4170018" cy="461665"/>
          </a:xfrm>
          <a:prstGeom prst="rect">
            <a:avLst/>
          </a:prstGeom>
          <a:noFill/>
        </p:spPr>
        <p:txBody>
          <a:bodyPr wrap="square" rtlCol="0">
            <a:spAutoFit/>
          </a:bodyPr>
          <a:lstStyle/>
          <a:p>
            <a:r>
              <a:rPr lang="es-419" sz="2400" dirty="0">
                <a:solidFill>
                  <a:schemeClr val="bg1"/>
                </a:solidFill>
                <a:latin typeface="+mj-lt"/>
                <a:ea typeface="Calibri" panose="020F0502020204030204" pitchFamily="34" charset="0"/>
                <a:cs typeface="Times New Roman" panose="02020603050405020304" pitchFamily="18" charset="0"/>
              </a:rPr>
              <a:t>Cinco</a:t>
            </a:r>
            <a:r>
              <a:rPr lang="es-419" sz="2400" dirty="0">
                <a:solidFill>
                  <a:schemeClr val="bg1"/>
                </a:solidFill>
                <a:effectLst/>
                <a:latin typeface="+mj-lt"/>
                <a:ea typeface="Calibri" panose="020F0502020204030204" pitchFamily="34" charset="0"/>
                <a:cs typeface="Times New Roman" panose="02020603050405020304" pitchFamily="18" charset="0"/>
              </a:rPr>
              <a:t> principales ventajas</a:t>
            </a:r>
            <a:endParaRPr lang="es-MX" sz="2400" dirty="0">
              <a:solidFill>
                <a:schemeClr val="bg1"/>
              </a:solidFill>
              <a:latin typeface="+mj-lt"/>
            </a:endParaRPr>
          </a:p>
        </p:txBody>
      </p:sp>
      <p:sp>
        <p:nvSpPr>
          <p:cNvPr id="6" name="CuadroTexto 5">
            <a:extLst>
              <a:ext uri="{FF2B5EF4-FFF2-40B4-BE49-F238E27FC236}">
                <a16:creationId xmlns:a16="http://schemas.microsoft.com/office/drawing/2014/main" id="{F373DCFC-DFE5-3D3E-D927-CFE2C34D8E76}"/>
              </a:ext>
            </a:extLst>
          </p:cNvPr>
          <p:cNvSpPr txBox="1"/>
          <p:nvPr/>
        </p:nvSpPr>
        <p:spPr>
          <a:xfrm>
            <a:off x="792162" y="1585177"/>
            <a:ext cx="3779837" cy="4616648"/>
          </a:xfrm>
          <a:prstGeom prst="rect">
            <a:avLst/>
          </a:prstGeom>
          <a:noFill/>
        </p:spPr>
        <p:txBody>
          <a:bodyPr wrap="square">
            <a:spAutoFit/>
          </a:bodyPr>
          <a:lstStyle/>
          <a:p>
            <a:pPr marL="342900" indent="-342900">
              <a:buFont typeface="+mj-lt"/>
              <a:buAutoNum type="arabicPeriod"/>
            </a:pPr>
            <a:r>
              <a:rPr lang="es-419" sz="1400" b="1" spc="-30" dirty="0">
                <a:solidFill>
                  <a:schemeClr val="bg1"/>
                </a:solidFill>
                <a:effectLst/>
                <a:ea typeface="Calibri" panose="020F0502020204030204" pitchFamily="34" charset="0"/>
                <a:cs typeface="Times New Roman" panose="02020603050405020304" pitchFamily="18" charset="0"/>
              </a:rPr>
              <a:t>Accesibilidad: </a:t>
            </a:r>
            <a:r>
              <a:rPr lang="es-419" sz="1400" spc="-30" dirty="0">
                <a:solidFill>
                  <a:schemeClr val="bg1"/>
                </a:solidFill>
                <a:effectLst/>
                <a:ea typeface="Calibri" panose="020F0502020204030204" pitchFamily="34" charset="0"/>
                <a:cs typeface="Times New Roman" panose="02020603050405020304" pitchFamily="18" charset="0"/>
              </a:rPr>
              <a:t>permite que los consumidores compren productos y servicios desde cualquier </a:t>
            </a:r>
            <a:r>
              <a:rPr lang="es-419" sz="1400" spc="-70" dirty="0">
                <a:solidFill>
                  <a:schemeClr val="bg1"/>
                </a:solidFill>
                <a:effectLst/>
                <a:ea typeface="Calibri" panose="020F0502020204030204" pitchFamily="34" charset="0"/>
                <a:cs typeface="Times New Roman" panose="02020603050405020304" pitchFamily="18" charset="0"/>
              </a:rPr>
              <a:t>lugar y en cualquier momento a través de internet, </a:t>
            </a:r>
            <a:r>
              <a:rPr lang="es-419" sz="1400" spc="-30" dirty="0">
                <a:solidFill>
                  <a:schemeClr val="bg1"/>
                </a:solidFill>
                <a:effectLst/>
                <a:ea typeface="Calibri" panose="020F0502020204030204" pitchFamily="34" charset="0"/>
                <a:cs typeface="Times New Roman" panose="02020603050405020304" pitchFamily="18" charset="0"/>
              </a:rPr>
              <a:t>lo que significa que los consumidores </a:t>
            </a:r>
            <a:r>
              <a:rPr lang="es-419" sz="1400" dirty="0">
                <a:solidFill>
                  <a:schemeClr val="bg1"/>
                </a:solidFill>
                <a:effectLst/>
                <a:ea typeface="Calibri" panose="020F0502020204030204" pitchFamily="34" charset="0"/>
                <a:cs typeface="Times New Roman" panose="02020603050405020304" pitchFamily="18" charset="0"/>
              </a:rPr>
              <a:t>pueden comprar productos las 24 horas del día, los 7 días de la semana, lo </a:t>
            </a:r>
            <a:r>
              <a:rPr lang="es-419" sz="1400" spc="-40" dirty="0">
                <a:solidFill>
                  <a:schemeClr val="bg1"/>
                </a:solidFill>
                <a:effectLst/>
                <a:ea typeface="Calibri" panose="020F0502020204030204" pitchFamily="34" charset="0"/>
                <a:cs typeface="Times New Roman" panose="02020603050405020304" pitchFamily="18" charset="0"/>
              </a:rPr>
              <a:t>que brinda una gran comodidad y accesibilidad.</a:t>
            </a:r>
            <a:br>
              <a:rPr lang="es-MX" sz="1400" dirty="0">
                <a:solidFill>
                  <a:schemeClr val="bg1"/>
                </a:solidFill>
                <a:effectLst/>
                <a:ea typeface="Calibri" panose="020F0502020204030204" pitchFamily="34" charset="0"/>
                <a:cs typeface="Times New Roman" panose="02020603050405020304" pitchFamily="18" charset="0"/>
              </a:rPr>
            </a:br>
            <a:endParaRPr lang="es-MX" sz="1400" dirty="0">
              <a:solidFill>
                <a:schemeClr val="bg1"/>
              </a:solidFill>
              <a:effectLst/>
              <a:ea typeface="Calibri" panose="020F0502020204030204" pitchFamily="34" charset="0"/>
              <a:cs typeface="Times New Roman" panose="02020603050405020304" pitchFamily="18" charset="0"/>
            </a:endParaRPr>
          </a:p>
          <a:p>
            <a:pPr marL="342900" indent="-342900">
              <a:buFont typeface="+mj-lt"/>
              <a:buAutoNum type="arabicPeriod"/>
            </a:pPr>
            <a:r>
              <a:rPr lang="es-419" sz="1400" b="1" spc="-30" dirty="0">
                <a:solidFill>
                  <a:schemeClr val="bg1"/>
                </a:solidFill>
                <a:effectLst/>
                <a:ea typeface="Calibri" panose="020F0502020204030204" pitchFamily="34" charset="0"/>
                <a:cs typeface="Times New Roman" panose="02020603050405020304" pitchFamily="18" charset="0"/>
              </a:rPr>
              <a:t>Amplia selección de productos: </a:t>
            </a:r>
            <a:r>
              <a:rPr lang="es-419" sz="1400" spc="-30" dirty="0">
                <a:solidFill>
                  <a:schemeClr val="bg1"/>
                </a:solidFill>
                <a:effectLst/>
                <a:ea typeface="Calibri" panose="020F0502020204030204" pitchFamily="34" charset="0"/>
                <a:cs typeface="Times New Roman" panose="02020603050405020304" pitchFamily="18" charset="0"/>
              </a:rPr>
              <a:t>las tiendas </a:t>
            </a:r>
            <a:r>
              <a:rPr lang="es-419" sz="1400" spc="-70" dirty="0">
                <a:solidFill>
                  <a:schemeClr val="bg1"/>
                </a:solidFill>
                <a:effectLst/>
                <a:ea typeface="Calibri" panose="020F0502020204030204" pitchFamily="34" charset="0"/>
                <a:cs typeface="Times New Roman" panose="02020603050405020304" pitchFamily="18" charset="0"/>
              </a:rPr>
              <a:t>en línea pueden ofrecer una selección de productos </a:t>
            </a:r>
            <a:r>
              <a:rPr lang="es-419" sz="1400" dirty="0">
                <a:solidFill>
                  <a:schemeClr val="bg1"/>
                </a:solidFill>
                <a:effectLst/>
                <a:ea typeface="Calibri" panose="020F0502020204030204" pitchFamily="34" charset="0"/>
                <a:cs typeface="Times New Roman" panose="02020603050405020304" pitchFamily="18" charset="0"/>
              </a:rPr>
              <a:t>y servicios mucho más amplia que las tiendas físicas, debido a que no tienen restricciones de espacio físico. Además, permite que los consumidores encuentren productos especializados o difíciles de encontrar.</a:t>
            </a:r>
            <a:br>
              <a:rPr lang="es-MX" sz="1400" dirty="0">
                <a:solidFill>
                  <a:schemeClr val="bg1"/>
                </a:solidFill>
                <a:effectLst/>
                <a:ea typeface="Calibri" panose="020F0502020204030204" pitchFamily="34" charset="0"/>
                <a:cs typeface="Times New Roman" panose="02020603050405020304" pitchFamily="18" charset="0"/>
              </a:rPr>
            </a:br>
            <a:endParaRPr lang="es-MX" sz="1400" dirty="0">
              <a:solidFill>
                <a:schemeClr val="bg1"/>
              </a:solidFill>
              <a:effectLst/>
              <a:ea typeface="Calibri" panose="020F0502020204030204" pitchFamily="34" charset="0"/>
              <a:cs typeface="Times New Roman" panose="02020603050405020304" pitchFamily="18" charset="0"/>
            </a:endParaRPr>
          </a:p>
          <a:p>
            <a:pPr marL="342900" indent="-342900">
              <a:buFont typeface="+mj-lt"/>
              <a:buAutoNum type="arabicPeriod"/>
            </a:pPr>
            <a:r>
              <a:rPr lang="es-419" sz="1400" b="1" dirty="0">
                <a:solidFill>
                  <a:schemeClr val="bg1"/>
                </a:solidFill>
                <a:effectLst/>
                <a:ea typeface="Calibri" panose="020F0502020204030204" pitchFamily="34" charset="0"/>
                <a:cs typeface="Times New Roman" panose="02020603050405020304" pitchFamily="18" charset="0"/>
              </a:rPr>
              <a:t>Precios más competitivos: </a:t>
            </a:r>
            <a:r>
              <a:rPr lang="es-419" sz="1400" dirty="0">
                <a:solidFill>
                  <a:schemeClr val="bg1"/>
                </a:solidFill>
                <a:effectLst/>
                <a:ea typeface="Calibri" panose="020F0502020204030204" pitchFamily="34" charset="0"/>
                <a:cs typeface="Times New Roman" panose="02020603050405020304" pitchFamily="18" charset="0"/>
              </a:rPr>
              <a:t>las empresas pueden ofrecer precios más competitivos que las tiendas físicas, ya que no tienen que pagar el alquiler de un local y otros costos asociados con una tienda física.</a:t>
            </a:r>
            <a:endParaRPr lang="es-MX" sz="1400" dirty="0">
              <a:solidFill>
                <a:schemeClr val="bg1"/>
              </a:solidFill>
            </a:endParaRPr>
          </a:p>
        </p:txBody>
      </p:sp>
      <p:sp>
        <p:nvSpPr>
          <p:cNvPr id="7" name="CuadroTexto 6">
            <a:extLst>
              <a:ext uri="{FF2B5EF4-FFF2-40B4-BE49-F238E27FC236}">
                <a16:creationId xmlns:a16="http://schemas.microsoft.com/office/drawing/2014/main" id="{E4331AB9-80EB-4130-4DE7-B6FAADE7938F}"/>
              </a:ext>
            </a:extLst>
          </p:cNvPr>
          <p:cNvSpPr txBox="1"/>
          <p:nvPr/>
        </p:nvSpPr>
        <p:spPr>
          <a:xfrm>
            <a:off x="4664765" y="1585177"/>
            <a:ext cx="3689978" cy="3323987"/>
          </a:xfrm>
          <a:prstGeom prst="rect">
            <a:avLst/>
          </a:prstGeom>
          <a:noFill/>
        </p:spPr>
        <p:txBody>
          <a:bodyPr wrap="square">
            <a:spAutoFit/>
          </a:bodyPr>
          <a:lstStyle/>
          <a:p>
            <a:pPr marL="342900" indent="-342900">
              <a:buFont typeface="+mj-lt"/>
              <a:buAutoNum type="arabicPeriod" startAt="4"/>
            </a:pPr>
            <a:r>
              <a:rPr lang="es-419" sz="1400" b="1" spc="-20" dirty="0">
                <a:solidFill>
                  <a:schemeClr val="bg1"/>
                </a:solidFill>
                <a:effectLst/>
                <a:ea typeface="Calibri" panose="020F0502020204030204" pitchFamily="34" charset="0"/>
                <a:cs typeface="Times New Roman" panose="02020603050405020304" pitchFamily="18" charset="0"/>
              </a:rPr>
              <a:t>Personalización: </a:t>
            </a:r>
            <a:r>
              <a:rPr lang="es-419" sz="1400" spc="-20" dirty="0">
                <a:solidFill>
                  <a:schemeClr val="bg1"/>
                </a:solidFill>
                <a:effectLst/>
                <a:ea typeface="Calibri" panose="020F0502020204030204" pitchFamily="34" charset="0"/>
                <a:cs typeface="Times New Roman" panose="02020603050405020304" pitchFamily="18" charset="0"/>
              </a:rPr>
              <a:t>permite que las empresas </a:t>
            </a:r>
            <a:r>
              <a:rPr lang="es-419" sz="1400" dirty="0">
                <a:solidFill>
                  <a:schemeClr val="bg1"/>
                </a:solidFill>
                <a:effectLst/>
                <a:ea typeface="Calibri" panose="020F0502020204030204" pitchFamily="34" charset="0"/>
                <a:cs typeface="Times New Roman" panose="02020603050405020304" pitchFamily="18" charset="0"/>
              </a:rPr>
              <a:t>personalicen la experiencia de compra en línea para cada cliente, lo que puede incluir recomendaciones de productos basadas en el historial de compras, promociones personalizadas y ofertas especiales.</a:t>
            </a:r>
            <a:br>
              <a:rPr lang="es-MX" sz="1400" dirty="0">
                <a:solidFill>
                  <a:schemeClr val="bg1"/>
                </a:solidFill>
                <a:effectLst/>
                <a:ea typeface="Calibri" panose="020F0502020204030204" pitchFamily="34" charset="0"/>
                <a:cs typeface="Times New Roman" panose="02020603050405020304" pitchFamily="18" charset="0"/>
              </a:rPr>
            </a:br>
            <a:endParaRPr lang="es-MX" sz="1400" dirty="0">
              <a:solidFill>
                <a:schemeClr val="bg1"/>
              </a:solidFill>
              <a:effectLst/>
              <a:ea typeface="Calibri" panose="020F0502020204030204" pitchFamily="34" charset="0"/>
              <a:cs typeface="Times New Roman" panose="02020603050405020304" pitchFamily="18" charset="0"/>
            </a:endParaRPr>
          </a:p>
          <a:p>
            <a:pPr marL="342900" indent="-342900">
              <a:buFont typeface="+mj-lt"/>
              <a:buAutoNum type="arabicPeriod" startAt="4"/>
            </a:pPr>
            <a:endParaRPr lang="es-MX" sz="1400" dirty="0">
              <a:solidFill>
                <a:schemeClr val="bg1"/>
              </a:solidFill>
              <a:effectLst/>
              <a:ea typeface="Calibri" panose="020F0502020204030204" pitchFamily="34" charset="0"/>
              <a:cs typeface="Times New Roman" panose="02020603050405020304" pitchFamily="18" charset="0"/>
            </a:endParaRPr>
          </a:p>
          <a:p>
            <a:pPr marL="342900" indent="-342900">
              <a:buFont typeface="+mj-lt"/>
              <a:buAutoNum type="arabicPeriod" startAt="4"/>
            </a:pPr>
            <a:r>
              <a:rPr lang="es-419" sz="1400" b="1" dirty="0">
                <a:solidFill>
                  <a:schemeClr val="bg1"/>
                </a:solidFill>
                <a:effectLst/>
                <a:ea typeface="Calibri" panose="020F0502020204030204" pitchFamily="34" charset="0"/>
              </a:rPr>
              <a:t>Mayor eficiencia: </a:t>
            </a:r>
            <a:r>
              <a:rPr lang="es-419" sz="1400" dirty="0">
                <a:solidFill>
                  <a:schemeClr val="bg1"/>
                </a:solidFill>
                <a:effectLst/>
                <a:ea typeface="Calibri" panose="020F0502020204030204" pitchFamily="34" charset="0"/>
              </a:rPr>
              <a:t>permite a las empresas procesar pedidos y pagos de manera más </a:t>
            </a:r>
            <a:r>
              <a:rPr lang="es-419" sz="1400" spc="-50" dirty="0">
                <a:solidFill>
                  <a:schemeClr val="bg1"/>
                </a:solidFill>
                <a:effectLst/>
                <a:ea typeface="Calibri" panose="020F0502020204030204" pitchFamily="34" charset="0"/>
              </a:rPr>
              <a:t>eficiente, lo que reduce los costos de operación </a:t>
            </a:r>
            <a:r>
              <a:rPr lang="es-419" sz="1400" dirty="0">
                <a:solidFill>
                  <a:schemeClr val="bg1"/>
                </a:solidFill>
                <a:effectLst/>
                <a:ea typeface="Calibri" panose="020F0502020204030204" pitchFamily="34" charset="0"/>
              </a:rPr>
              <a:t>y mejora la satisfacción del cliente. </a:t>
            </a:r>
            <a:r>
              <a:rPr lang="es-419" sz="1400" spc="-30" dirty="0">
                <a:solidFill>
                  <a:schemeClr val="bg1"/>
                </a:solidFill>
                <a:effectLst/>
                <a:ea typeface="Calibri" panose="020F0502020204030204" pitchFamily="34" charset="0"/>
              </a:rPr>
              <a:t>También permite a las empresas monitorear </a:t>
            </a:r>
            <a:r>
              <a:rPr lang="es-419" sz="1400" dirty="0">
                <a:solidFill>
                  <a:schemeClr val="bg1"/>
                </a:solidFill>
                <a:effectLst/>
                <a:ea typeface="Calibri" panose="020F0502020204030204" pitchFamily="34" charset="0"/>
              </a:rPr>
              <a:t>y administrar su inventario de manera más efectiva.</a:t>
            </a:r>
            <a:endParaRPr lang="es-MX" sz="1400" dirty="0">
              <a:solidFill>
                <a:schemeClr val="bg1"/>
              </a:solidFill>
            </a:endParaRPr>
          </a:p>
        </p:txBody>
      </p:sp>
      <p:pic>
        <p:nvPicPr>
          <p:cNvPr id="3" name="Gráfico 2">
            <a:extLst>
              <a:ext uri="{FF2B5EF4-FFF2-40B4-BE49-F238E27FC236}">
                <a16:creationId xmlns:a16="http://schemas.microsoft.com/office/drawing/2014/main" id="{F6DF167D-2B6C-53AE-00B2-9AEF26AADF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01193" y="4792661"/>
            <a:ext cx="1696024" cy="1709964"/>
          </a:xfrm>
          <a:prstGeom prst="rect">
            <a:avLst/>
          </a:prstGeom>
        </p:spPr>
      </p:pic>
    </p:spTree>
    <p:extLst>
      <p:ext uri="{BB962C8B-B14F-4D97-AF65-F5344CB8AC3E}">
        <p14:creationId xmlns:p14="http://schemas.microsoft.com/office/powerpoint/2010/main" val="3509299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Tabla&#10;&#10;Descripción generada automáticamente con confianza media">
            <a:extLst>
              <a:ext uri="{FF2B5EF4-FFF2-40B4-BE49-F238E27FC236}">
                <a16:creationId xmlns:a16="http://schemas.microsoft.com/office/drawing/2014/main" id="{AC44F100-BA39-F334-4825-38427D369C4D}"/>
              </a:ext>
            </a:extLst>
          </p:cNvPr>
          <p:cNvPicPr>
            <a:picLocks noChangeAspect="1"/>
          </p:cNvPicPr>
          <p:nvPr/>
        </p:nvPicPr>
        <p:blipFill>
          <a:blip r:embed="rId2"/>
          <a:stretch>
            <a:fillRect/>
          </a:stretch>
        </p:blipFill>
        <p:spPr>
          <a:xfrm>
            <a:off x="1061545" y="973448"/>
            <a:ext cx="7142937" cy="5445957"/>
          </a:xfrm>
          <a:prstGeom prst="rect">
            <a:avLst/>
          </a:prstGeom>
        </p:spPr>
      </p:pic>
    </p:spTree>
    <p:extLst>
      <p:ext uri="{BB962C8B-B14F-4D97-AF65-F5344CB8AC3E}">
        <p14:creationId xmlns:p14="http://schemas.microsoft.com/office/powerpoint/2010/main" val="37847984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7" y="1211882"/>
            <a:ext cx="3305206"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Estrategia de marketing en línea</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4308957"/>
            <a:ext cx="3474978" cy="2246769"/>
          </a:xfrm>
          <a:prstGeom prst="rect">
            <a:avLst/>
          </a:prstGeom>
          <a:noFill/>
        </p:spPr>
        <p:txBody>
          <a:bodyPr wrap="square">
            <a:spAutoFit/>
          </a:bodyPr>
          <a:lstStyle/>
          <a:p>
            <a:pPr marL="452438" indent="-452438"/>
            <a:endParaRPr lang="es-MX" sz="1400" dirty="0">
              <a:solidFill>
                <a:schemeClr val="bg1"/>
              </a:solidFill>
              <a:latin typeface="Corbel" panose="020B0503020204020204" pitchFamily="34" charset="0"/>
            </a:endParaRPr>
          </a:p>
          <a:p>
            <a:pPr marL="452438" indent="-452438"/>
            <a:r>
              <a:rPr lang="es-MX" sz="1400" b="1" dirty="0">
                <a:solidFill>
                  <a:schemeClr val="bg1"/>
                </a:solidFill>
                <a:latin typeface="Corbel" panose="020B0503020204020204" pitchFamily="34" charset="0"/>
              </a:rPr>
              <a:t>4.	Al finalizar: </a:t>
            </a:r>
            <a:r>
              <a:rPr lang="es-MX" sz="1400" dirty="0">
                <a:solidFill>
                  <a:schemeClr val="bg1"/>
                </a:solidFill>
                <a:latin typeface="Corbel" panose="020B0503020204020204" pitchFamily="34" charset="0"/>
              </a:rPr>
              <a:t>Crea una estrategia de </a:t>
            </a:r>
            <a:r>
              <a:rPr lang="es-MX" sz="1400" i="1" dirty="0">
                <a:solidFill>
                  <a:schemeClr val="bg1"/>
                </a:solidFill>
                <a:latin typeface="Corbel" panose="020B0503020204020204" pitchFamily="34" charset="0"/>
              </a:rPr>
              <a:t>marketing</a:t>
            </a:r>
            <a:r>
              <a:rPr lang="es-MX" sz="1400" dirty="0">
                <a:solidFill>
                  <a:schemeClr val="bg1"/>
                </a:solidFill>
                <a:latin typeface="Corbel" panose="020B0503020204020204" pitchFamily="34" charset="0"/>
              </a:rPr>
              <a:t> en línea para la tienda seleccionada. Esto puede incluir publicidad en línea, marketing de contenidos, SEO y publicaciones en redes sociales. También puedes considerar la posibilidad de colaborar con </a:t>
            </a:r>
            <a:r>
              <a:rPr lang="es-MX" sz="1400" i="1" dirty="0" err="1">
                <a:solidFill>
                  <a:schemeClr val="bg1"/>
                </a:solidFill>
                <a:latin typeface="Corbel" panose="020B0503020204020204" pitchFamily="34" charset="0"/>
              </a:rPr>
              <a:t>influencers</a:t>
            </a:r>
            <a:r>
              <a:rPr lang="es-MX" sz="1400" dirty="0">
                <a:solidFill>
                  <a:schemeClr val="bg1"/>
                </a:solidFill>
                <a:latin typeface="Corbel" panose="020B0503020204020204" pitchFamily="34" charset="0"/>
              </a:rPr>
              <a:t> para promocionar tu tienda.</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5" y="2108354"/>
            <a:ext cx="3862255" cy="4616648"/>
          </a:xfrm>
          <a:prstGeom prst="rect">
            <a:avLst/>
          </a:prstGeom>
          <a:noFill/>
        </p:spPr>
        <p:txBody>
          <a:bodyPr wrap="square">
            <a:spAutoFit/>
          </a:bodyPr>
          <a:lstStyle/>
          <a:p>
            <a:pPr marL="342900" indent="-342900" algn="l">
              <a:buClr>
                <a:srgbClr val="03C7BE"/>
              </a:buClr>
              <a:buFont typeface="+mj-lt"/>
              <a:buAutoNum type="arabicPeriod"/>
            </a:pPr>
            <a:r>
              <a:rPr lang="es-MX" sz="1400" dirty="0">
                <a:solidFill>
                  <a:srgbClr val="01514A"/>
                </a:solidFill>
                <a:latin typeface="+mj-lt"/>
              </a:rPr>
              <a:t>Identifica un producto o servicio que te gustaría vender y que ya cuente con tienda </a:t>
            </a:r>
            <a:r>
              <a:rPr lang="es-MX" sz="1400" i="1" dirty="0">
                <a:solidFill>
                  <a:srgbClr val="01514A"/>
                </a:solidFill>
                <a:latin typeface="+mj-lt"/>
              </a:rPr>
              <a:t>online</a:t>
            </a:r>
            <a:r>
              <a:rPr lang="es-MX" sz="1400" dirty="0">
                <a:solidFill>
                  <a:srgbClr val="01514A"/>
                </a:solidFill>
                <a:latin typeface="+mj-lt"/>
              </a:rPr>
              <a:t>.</a:t>
            </a:r>
          </a:p>
          <a:p>
            <a:pPr marL="342900" indent="-342900" algn="l">
              <a:buClr>
                <a:srgbClr val="03C7BE"/>
              </a:buClr>
              <a:buFont typeface="+mj-lt"/>
              <a:buAutoNum type="arabicPeriod"/>
            </a:pPr>
            <a:endParaRPr lang="es-MX" sz="1400" dirty="0">
              <a:solidFill>
                <a:srgbClr val="01514A"/>
              </a:solidFill>
              <a:latin typeface="+mj-lt"/>
            </a:endParaRPr>
          </a:p>
          <a:p>
            <a:pPr marL="342900" indent="-342900" algn="l">
              <a:buClr>
                <a:srgbClr val="03C7BE"/>
              </a:buClr>
              <a:buFont typeface="+mj-lt"/>
              <a:buAutoNum type="arabicPeriod"/>
            </a:pPr>
            <a:r>
              <a:rPr lang="es-MX" sz="1400" dirty="0">
                <a:solidFill>
                  <a:srgbClr val="01514A"/>
                </a:solidFill>
                <a:latin typeface="+mj-lt"/>
              </a:rPr>
              <a:t>Investiga la demanda del producto o servicio, la competencia en línea y las oportunidades de mercado.</a:t>
            </a:r>
          </a:p>
          <a:p>
            <a:pPr marL="342900" indent="-342900" algn="l">
              <a:buClr>
                <a:srgbClr val="03C7BE"/>
              </a:buClr>
              <a:buFont typeface="+mj-lt"/>
              <a:buAutoNum type="arabicPeriod"/>
            </a:pPr>
            <a:endParaRPr lang="es-MX" sz="1400" dirty="0">
              <a:solidFill>
                <a:srgbClr val="01514A"/>
              </a:solidFill>
              <a:latin typeface="+mj-lt"/>
            </a:endParaRPr>
          </a:p>
          <a:p>
            <a:pPr marL="342900" indent="-342900" algn="l">
              <a:buClr>
                <a:srgbClr val="03C7BE"/>
              </a:buClr>
              <a:buFont typeface="+mj-lt"/>
              <a:buAutoNum type="arabicPeriod"/>
            </a:pPr>
            <a:r>
              <a:rPr lang="es-MX" sz="1400" dirty="0">
                <a:solidFill>
                  <a:srgbClr val="01514A"/>
                </a:solidFill>
                <a:latin typeface="+mj-lt"/>
              </a:rPr>
              <a:t>Analiza su tienda actual </a:t>
            </a:r>
          </a:p>
          <a:p>
            <a:pPr marL="342900" indent="-342900" algn="l">
              <a:buClr>
                <a:srgbClr val="03C7BE"/>
              </a:buClr>
              <a:buFont typeface="+mj-lt"/>
              <a:buAutoNum type="arabicPeriod"/>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spc="-50" dirty="0">
                <a:solidFill>
                  <a:srgbClr val="01514A"/>
                </a:solidFill>
                <a:latin typeface="+mj-lt"/>
              </a:rPr>
              <a:t>¿Cuál plataforma de comercio electrónico utiliza? </a:t>
            </a:r>
          </a:p>
          <a:p>
            <a:pPr marL="285750" indent="-285750" algn="l">
              <a:buClr>
                <a:srgbClr val="03C7BE"/>
              </a:buClr>
              <a:buFont typeface="Arial" panose="020B0604020202020204" pitchFamily="34" charset="0"/>
              <a:buChar char="•"/>
            </a:pPr>
            <a:endParaRPr lang="es-MX" sz="1400" spc="-5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¿Cuenta con descripciones, imágenes y precios? ¿Integra opciones de pago en la </a:t>
            </a:r>
            <a:r>
              <a:rPr lang="es-MX" sz="1400" spc="-50" dirty="0">
                <a:solidFill>
                  <a:srgbClr val="01514A"/>
                </a:solidFill>
                <a:latin typeface="+mj-lt"/>
              </a:rPr>
              <a:t>tienda, como tarjetas de crédito, PayPal o </a:t>
            </a:r>
            <a:r>
              <a:rPr lang="es-MX" sz="1400" spc="-50" dirty="0" err="1">
                <a:solidFill>
                  <a:srgbClr val="01514A"/>
                </a:solidFill>
                <a:latin typeface="+mj-lt"/>
              </a:rPr>
              <a:t>Stripe</a:t>
            </a:r>
            <a:r>
              <a:rPr lang="es-MX" sz="1400" spc="-50" dirty="0">
                <a:solidFill>
                  <a:srgbClr val="01514A"/>
                </a:solidFill>
                <a:latin typeface="+mj-lt"/>
              </a:rPr>
              <a:t>?</a:t>
            </a:r>
          </a:p>
          <a:p>
            <a:pPr marL="285750" indent="-285750" algn="l">
              <a:buClr>
                <a:srgbClr val="03C7BE"/>
              </a:buClr>
              <a:buFont typeface="Arial" panose="020B0604020202020204" pitchFamily="34" charset="0"/>
              <a:buChar char="•"/>
            </a:pPr>
            <a:endParaRPr lang="es-MX" sz="1400" dirty="0">
              <a:solidFill>
                <a:srgbClr val="01514A"/>
              </a:solidFill>
              <a:latin typeface="+mj-lt"/>
            </a:endParaRPr>
          </a:p>
          <a:p>
            <a:pPr marL="285750" indent="-285750" algn="l">
              <a:buClr>
                <a:srgbClr val="03C7BE"/>
              </a:buClr>
              <a:buFont typeface="Arial" panose="020B0604020202020204" pitchFamily="34" charset="0"/>
              <a:buChar char="•"/>
            </a:pPr>
            <a:r>
              <a:rPr lang="es-MX" sz="1400" dirty="0">
                <a:solidFill>
                  <a:srgbClr val="01514A"/>
                </a:solidFill>
                <a:latin typeface="+mj-lt"/>
              </a:rPr>
              <a:t>¿De qué manera se podría optimizar la experiencia del usuario? Considera mejorar la navegación, la velocidad de carga y la experiencia de pago, etc.</a:t>
            </a:r>
          </a:p>
          <a:p>
            <a:pPr algn="l"/>
            <a:endParaRPr lang="es-MX" sz="1400" dirty="0">
              <a:solidFill>
                <a:srgbClr val="01514A"/>
              </a:solidFill>
              <a:latin typeface="+mj-lt"/>
            </a:endParaRPr>
          </a:p>
        </p:txBody>
      </p:sp>
    </p:spTree>
    <p:extLst>
      <p:ext uri="{BB962C8B-B14F-4D97-AF65-F5344CB8AC3E}">
        <p14:creationId xmlns:p14="http://schemas.microsoft.com/office/powerpoint/2010/main" val="833506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604598"/>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42339"/>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13</a:t>
            </a:r>
          </a:p>
          <a:p>
            <a:pPr algn="ctr"/>
            <a:r>
              <a:rPr lang="es-MX" sz="2000" dirty="0">
                <a:solidFill>
                  <a:srgbClr val="03C7BE"/>
                </a:solidFill>
                <a:latin typeface="Corbel" panose="020B0503020204020204" pitchFamily="34" charset="0"/>
              </a:rPr>
              <a:t>Leyes y reglamentos en el </a:t>
            </a:r>
          </a:p>
          <a:p>
            <a:pPr algn="ctr"/>
            <a:r>
              <a:rPr lang="es-MX" sz="2000" dirty="0">
                <a:solidFill>
                  <a:srgbClr val="03C7BE"/>
                </a:solidFill>
                <a:latin typeface="Corbel" panose="020B0503020204020204" pitchFamily="34" charset="0"/>
              </a:rPr>
              <a:t>ambiente digital</a:t>
            </a:r>
          </a:p>
        </p:txBody>
      </p:sp>
      <p:sp>
        <p:nvSpPr>
          <p:cNvPr id="2" name="CuadroTexto 1">
            <a:extLst>
              <a:ext uri="{FF2B5EF4-FFF2-40B4-BE49-F238E27FC236}">
                <a16:creationId xmlns:a16="http://schemas.microsoft.com/office/drawing/2014/main" id="{B41803FB-A8CF-1F1E-73D0-89BB4CDEF302}"/>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5</a:t>
            </a:r>
          </a:p>
        </p:txBody>
      </p:sp>
    </p:spTree>
    <p:extLst>
      <p:ext uri="{BB962C8B-B14F-4D97-AF65-F5344CB8AC3E}">
        <p14:creationId xmlns:p14="http://schemas.microsoft.com/office/powerpoint/2010/main" val="4859627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7" y="2356261"/>
            <a:ext cx="3779125" cy="3323987"/>
          </a:xfrm>
          <a:prstGeom prst="rect">
            <a:avLst/>
          </a:prstGeom>
          <a:noFill/>
        </p:spPr>
        <p:txBody>
          <a:bodyPr wrap="square">
            <a:spAutoFit/>
          </a:bodyPr>
          <a:lstStyle/>
          <a:p>
            <a:r>
              <a:rPr lang="es-MX" sz="1400" dirty="0">
                <a:solidFill>
                  <a:srgbClr val="00524C"/>
                </a:solidFill>
                <a:latin typeface="Corbel" panose="020B0503020204020204" pitchFamily="34" charset="0"/>
              </a:rPr>
              <a:t>Las leyes en un entorno digital son un conjunto de reglas y normas que se aplican a las actividades que se llevan a cabo en el mundo digital, como el comercio electrónico, la privacidad de los datos y la propiedad intelectual. Estas leyes están diseñadas para proteger los derechos y la seguridad de las personas y las empresas en línea, y asegurar que todos cumplan con las regulaciones aplicables.</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Todas las empresas que operan en un entorno digital, incluyendo las redes sociales, deben cumplir con las leyes y regulaciones aplicables para proteger a los usuarios y garantizar un entorno seguro y justo para todos.</a:t>
            </a: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894596"/>
            <a:ext cx="3622108"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Reglas y normas</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3"/>
          <a:srcRect l="25123" r="36405"/>
          <a:stretch/>
        </p:blipFill>
        <p:spPr>
          <a:xfrm>
            <a:off x="5184775" y="-2901"/>
            <a:ext cx="3959225" cy="6860901"/>
          </a:xfrm>
          <a:prstGeom prst="rect">
            <a:avLst/>
          </a:prstGeom>
        </p:spPr>
      </p:pic>
    </p:spTree>
    <p:extLst>
      <p:ext uri="{BB962C8B-B14F-4D97-AF65-F5344CB8AC3E}">
        <p14:creationId xmlns:p14="http://schemas.microsoft.com/office/powerpoint/2010/main" val="849449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0CD6C55-2899-7BD6-DD91-EA53028249BA}"/>
              </a:ext>
            </a:extLst>
          </p:cNvPr>
          <p:cNvPicPr>
            <a:picLocks noChangeAspect="1"/>
          </p:cNvPicPr>
          <p:nvPr/>
        </p:nvPicPr>
        <p:blipFill rotWithShape="1">
          <a:blip r:embed="rId2"/>
          <a:srcRect t="11728"/>
          <a:stretch/>
        </p:blipFill>
        <p:spPr>
          <a:xfrm>
            <a:off x="551330" y="0"/>
            <a:ext cx="3741059" cy="6023437"/>
          </a:xfrm>
          <a:prstGeom prst="rect">
            <a:avLst/>
          </a:prstGeom>
        </p:spPr>
      </p:pic>
      <p:sp>
        <p:nvSpPr>
          <p:cNvPr id="4" name="CuadroTexto 3">
            <a:extLst>
              <a:ext uri="{FF2B5EF4-FFF2-40B4-BE49-F238E27FC236}">
                <a16:creationId xmlns:a16="http://schemas.microsoft.com/office/drawing/2014/main" id="{594EE1E6-FFFF-2C1A-746A-98E20B322669}"/>
              </a:ext>
            </a:extLst>
          </p:cNvPr>
          <p:cNvSpPr txBox="1"/>
          <p:nvPr/>
        </p:nvSpPr>
        <p:spPr>
          <a:xfrm>
            <a:off x="792163" y="1696088"/>
            <a:ext cx="3500226" cy="738664"/>
          </a:xfrm>
          <a:prstGeom prst="rect">
            <a:avLst/>
          </a:prstGeom>
          <a:noFill/>
        </p:spPr>
        <p:txBody>
          <a:bodyPr wrap="square">
            <a:spAutoFit/>
          </a:bodyPr>
          <a:lstStyle/>
          <a:p>
            <a:r>
              <a:rPr lang="es-419" sz="1400" dirty="0">
                <a:solidFill>
                  <a:schemeClr val="bg1"/>
                </a:solidFill>
                <a:ea typeface="Calibri" panose="020F0502020204030204" pitchFamily="34" charset="0"/>
                <a:cs typeface="Times New Roman" panose="02020603050405020304" pitchFamily="18" charset="0"/>
              </a:rPr>
              <a:t>L</a:t>
            </a:r>
            <a:r>
              <a:rPr lang="es-419" sz="1400" dirty="0">
                <a:solidFill>
                  <a:schemeClr val="bg1"/>
                </a:solidFill>
                <a:effectLst/>
                <a:ea typeface="Calibri" panose="020F0502020204030204" pitchFamily="34" charset="0"/>
                <a:cs typeface="Times New Roman" panose="02020603050405020304" pitchFamily="18" charset="0"/>
              </a:rPr>
              <a:t>os </a:t>
            </a:r>
            <a:r>
              <a:rPr lang="es-419" sz="1400" b="1" dirty="0">
                <a:solidFill>
                  <a:schemeClr val="bg1"/>
                </a:solidFill>
                <a:effectLst/>
                <a:ea typeface="Calibri" panose="020F0502020204030204" pitchFamily="34" charset="0"/>
                <a:cs typeface="Times New Roman" panose="02020603050405020304" pitchFamily="18" charset="0"/>
              </a:rPr>
              <a:t>derechos digitales </a:t>
            </a:r>
            <a:r>
              <a:rPr lang="es-419" sz="1400" dirty="0">
                <a:solidFill>
                  <a:schemeClr val="bg1"/>
                </a:solidFill>
                <a:effectLst/>
                <a:ea typeface="Calibri" panose="020F0502020204030204" pitchFamily="34" charset="0"/>
                <a:cs typeface="Times New Roman" panose="02020603050405020304" pitchFamily="18" charset="0"/>
              </a:rPr>
              <a:t>que son aquellos derechos que se relacionan con el mundo digital.</a:t>
            </a:r>
            <a:endParaRPr lang="es-MX" sz="1400" dirty="0">
              <a:solidFill>
                <a:schemeClr val="bg1"/>
              </a:solidFill>
            </a:endParaRPr>
          </a:p>
        </p:txBody>
      </p:sp>
      <p:sp>
        <p:nvSpPr>
          <p:cNvPr id="5" name="CuadroTexto 4">
            <a:extLst>
              <a:ext uri="{FF2B5EF4-FFF2-40B4-BE49-F238E27FC236}">
                <a16:creationId xmlns:a16="http://schemas.microsoft.com/office/drawing/2014/main" id="{188C2A4B-B218-D6EC-7216-8E3C2000C0FE}"/>
              </a:ext>
            </a:extLst>
          </p:cNvPr>
          <p:cNvSpPr txBox="1"/>
          <p:nvPr/>
        </p:nvSpPr>
        <p:spPr>
          <a:xfrm>
            <a:off x="4851611" y="1682836"/>
            <a:ext cx="3500226" cy="4401205"/>
          </a:xfrm>
          <a:prstGeom prst="rect">
            <a:avLst/>
          </a:prstGeom>
          <a:noFill/>
        </p:spPr>
        <p:txBody>
          <a:bodyPr wrap="square">
            <a:spAutoFit/>
          </a:bodyPr>
          <a:lstStyle/>
          <a:p>
            <a:pPr marL="342900" indent="-342900">
              <a:buClr>
                <a:srgbClr val="03C7BE"/>
              </a:buClr>
              <a:buFont typeface="+mj-lt"/>
              <a:buAutoNum type="arabicPeriod"/>
            </a:pPr>
            <a:r>
              <a:rPr lang="es-419" sz="1400" b="1" dirty="0">
                <a:solidFill>
                  <a:srgbClr val="01514A"/>
                </a:solidFill>
                <a:effectLst/>
                <a:ea typeface="Calibri" panose="020F0502020204030204" pitchFamily="34" charset="0"/>
                <a:cs typeface="Times New Roman" panose="02020603050405020304" pitchFamily="18" charset="0"/>
              </a:rPr>
              <a:t>Derecho a la privacidad: </a:t>
            </a:r>
            <a:r>
              <a:rPr lang="es-419" sz="1400" dirty="0">
                <a:solidFill>
                  <a:srgbClr val="01514A"/>
                </a:solidFill>
                <a:effectLst/>
                <a:ea typeface="Calibri" panose="020F0502020204030204" pitchFamily="34" charset="0"/>
                <a:cs typeface="Times New Roman" panose="02020603050405020304" pitchFamily="18" charset="0"/>
              </a:rPr>
              <a:t>es el derecho que tienen las personas a proteger su información personal y a que esta sea utilizada de forma adecuada, segura y responsable.</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a:pPr>
            <a:r>
              <a:rPr lang="es-419" sz="1400" b="1" dirty="0">
                <a:solidFill>
                  <a:srgbClr val="01514A"/>
                </a:solidFill>
                <a:effectLst/>
                <a:ea typeface="Calibri" panose="020F0502020204030204" pitchFamily="34" charset="0"/>
                <a:cs typeface="Times New Roman" panose="02020603050405020304" pitchFamily="18" charset="0"/>
              </a:rPr>
              <a:t>Derecho a la protección de datos personales: </a:t>
            </a:r>
            <a:r>
              <a:rPr lang="es-419" sz="1400" dirty="0">
                <a:solidFill>
                  <a:srgbClr val="01514A"/>
                </a:solidFill>
                <a:ea typeface="Calibri" panose="020F0502020204030204" pitchFamily="34" charset="0"/>
                <a:cs typeface="Times New Roman" panose="02020603050405020304" pitchFamily="18" charset="0"/>
              </a:rPr>
              <a:t>es</a:t>
            </a:r>
            <a:r>
              <a:rPr lang="es-419" sz="1400" dirty="0">
                <a:solidFill>
                  <a:srgbClr val="01514A"/>
                </a:solidFill>
                <a:effectLst/>
                <a:ea typeface="Calibri" panose="020F0502020204030204" pitchFamily="34" charset="0"/>
                <a:cs typeface="Times New Roman" panose="02020603050405020304" pitchFamily="18" charset="0"/>
              </a:rPr>
              <a:t>te derecho se relaciona con la posibilidad de controlar y decidir quién tiene acceso a nuestra información personal, así como a exigir que esta sea utilizada de forma correcta y con fines específicos.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a:pPr>
            <a:r>
              <a:rPr lang="es-419" sz="1400" b="1" dirty="0">
                <a:solidFill>
                  <a:srgbClr val="01514A"/>
                </a:solidFill>
                <a:effectLst/>
                <a:ea typeface="Calibri" panose="020F0502020204030204" pitchFamily="34" charset="0"/>
                <a:cs typeface="Times New Roman" panose="02020603050405020304" pitchFamily="18" charset="0"/>
              </a:rPr>
              <a:t>Derecho a la libertad de expresión: </a:t>
            </a:r>
            <a:r>
              <a:rPr lang="es-419" sz="1400" dirty="0">
                <a:solidFill>
                  <a:srgbClr val="01514A"/>
                </a:solidFill>
                <a:effectLst/>
                <a:ea typeface="Calibri" panose="020F0502020204030204" pitchFamily="34" charset="0"/>
                <a:cs typeface="Times New Roman" panose="02020603050405020304" pitchFamily="18" charset="0"/>
              </a:rPr>
              <a:t>es el derecho que tienen las personas a expresarse libremente en </a:t>
            </a:r>
            <a:r>
              <a:rPr lang="es-419" sz="1400" dirty="0">
                <a:solidFill>
                  <a:srgbClr val="01514A"/>
                </a:solidFill>
                <a:ea typeface="Calibri" panose="020F0502020204030204" pitchFamily="34" charset="0"/>
                <a:cs typeface="Times New Roman" panose="02020603050405020304" pitchFamily="18" charset="0"/>
              </a:rPr>
              <a:t>i</a:t>
            </a:r>
            <a:r>
              <a:rPr lang="es-419" sz="1400" dirty="0">
                <a:solidFill>
                  <a:srgbClr val="01514A"/>
                </a:solidFill>
                <a:effectLst/>
                <a:ea typeface="Calibri" panose="020F0502020204030204" pitchFamily="34" charset="0"/>
                <a:cs typeface="Times New Roman" panose="02020603050405020304" pitchFamily="18" charset="0"/>
              </a:rPr>
              <a:t>nternet, siempre y cuando no se afecten los derechos de terceros ni se incurra en actividades ilegales.</a:t>
            </a:r>
            <a:endParaRPr lang="es-MX" sz="1400" dirty="0">
              <a:solidFill>
                <a:srgbClr val="01514A"/>
              </a:solidFill>
            </a:endParaRPr>
          </a:p>
        </p:txBody>
      </p:sp>
      <p:grpSp>
        <p:nvGrpSpPr>
          <p:cNvPr id="24" name="Grupo 23">
            <a:extLst>
              <a:ext uri="{FF2B5EF4-FFF2-40B4-BE49-F238E27FC236}">
                <a16:creationId xmlns:a16="http://schemas.microsoft.com/office/drawing/2014/main" id="{C7AFFE7E-BF10-700D-A770-7B1EFF4571F8}"/>
              </a:ext>
            </a:extLst>
          </p:cNvPr>
          <p:cNvGrpSpPr/>
          <p:nvPr/>
        </p:nvGrpSpPr>
        <p:grpSpPr>
          <a:xfrm>
            <a:off x="-678873" y="0"/>
            <a:ext cx="452524" cy="3153536"/>
            <a:chOff x="-678873" y="0"/>
            <a:chExt cx="452524" cy="3153536"/>
          </a:xfrm>
        </p:grpSpPr>
        <p:sp>
          <p:nvSpPr>
            <p:cNvPr id="25" name="Rectángulo 24">
              <a:extLst>
                <a:ext uri="{FF2B5EF4-FFF2-40B4-BE49-F238E27FC236}">
                  <a16:creationId xmlns:a16="http://schemas.microsoft.com/office/drawing/2014/main" id="{A29B0DFF-75B2-A4AF-2EF2-CA28E15A0D07}"/>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Rectángulo 25">
              <a:extLst>
                <a:ext uri="{FF2B5EF4-FFF2-40B4-BE49-F238E27FC236}">
                  <a16:creationId xmlns:a16="http://schemas.microsoft.com/office/drawing/2014/main" id="{FE2C0562-CEE2-9516-CBEA-F33C9CED0545}"/>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Rectángulo 26">
              <a:extLst>
                <a:ext uri="{FF2B5EF4-FFF2-40B4-BE49-F238E27FC236}">
                  <a16:creationId xmlns:a16="http://schemas.microsoft.com/office/drawing/2014/main" id="{3855B211-DB19-4277-2614-6AA9B9125D6E}"/>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8" name="Rectángulo 27">
              <a:extLst>
                <a:ext uri="{FF2B5EF4-FFF2-40B4-BE49-F238E27FC236}">
                  <a16:creationId xmlns:a16="http://schemas.microsoft.com/office/drawing/2014/main" id="{013F0D88-5298-C6FA-1CE3-6A355BC70274}"/>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9" name="Rectángulo 28">
              <a:extLst>
                <a:ext uri="{FF2B5EF4-FFF2-40B4-BE49-F238E27FC236}">
                  <a16:creationId xmlns:a16="http://schemas.microsoft.com/office/drawing/2014/main" id="{A657A465-DE30-8E23-6546-B0C53DEA2FD8}"/>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44" name="Rectángulo 43">
            <a:extLst>
              <a:ext uri="{FF2B5EF4-FFF2-40B4-BE49-F238E27FC236}">
                <a16:creationId xmlns:a16="http://schemas.microsoft.com/office/drawing/2014/main" id="{9ED1F8E7-62E5-3647-D097-DB8E427B9EC5}"/>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1" name="Rectángulo 10">
            <a:extLst>
              <a:ext uri="{FF2B5EF4-FFF2-40B4-BE49-F238E27FC236}">
                <a16:creationId xmlns:a16="http://schemas.microsoft.com/office/drawing/2014/main" id="{7FB6072C-211C-9F42-435B-61B8235878CB}"/>
              </a:ext>
            </a:extLst>
          </p:cNvPr>
          <p:cNvSpPr/>
          <p:nvPr/>
        </p:nvSpPr>
        <p:spPr>
          <a:xfrm>
            <a:off x="711281" y="625576"/>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12" name="Rectángulo 11">
            <a:extLst>
              <a:ext uri="{FF2B5EF4-FFF2-40B4-BE49-F238E27FC236}">
                <a16:creationId xmlns:a16="http://schemas.microsoft.com/office/drawing/2014/main" id="{61A64CAD-095D-28D3-8F56-C069C952A658}"/>
              </a:ext>
            </a:extLst>
          </p:cNvPr>
          <p:cNvSpPr/>
          <p:nvPr/>
        </p:nvSpPr>
        <p:spPr>
          <a:xfrm>
            <a:off x="-7894" y="205071"/>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3520971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D40A1D3-9C92-88A2-85A0-6008027CFE48}"/>
              </a:ext>
            </a:extLst>
          </p:cNvPr>
          <p:cNvSpPr txBox="1"/>
          <p:nvPr/>
        </p:nvSpPr>
        <p:spPr>
          <a:xfrm>
            <a:off x="709748" y="1219475"/>
            <a:ext cx="3474978" cy="5262979"/>
          </a:xfrm>
          <a:prstGeom prst="rect">
            <a:avLst/>
          </a:prstGeom>
          <a:noFill/>
        </p:spPr>
        <p:txBody>
          <a:bodyPr wrap="square">
            <a:spAutoFit/>
          </a:bodyPr>
          <a:lstStyle/>
          <a:p>
            <a:pPr marL="342900" indent="-342900">
              <a:buClr>
                <a:srgbClr val="03C7BE"/>
              </a:buClr>
              <a:buFont typeface="+mj-lt"/>
              <a:buAutoNum type="arabicPeriod" startAt="4"/>
            </a:pPr>
            <a:r>
              <a:rPr lang="es-419" sz="1400" b="1" dirty="0">
                <a:effectLst/>
                <a:ea typeface="Calibri" panose="020F0502020204030204" pitchFamily="34" charset="0"/>
                <a:cs typeface="Times New Roman" panose="02020603050405020304" pitchFamily="18" charset="0"/>
              </a:rPr>
              <a:t>Derecho a la neutralidad en la red: </a:t>
            </a:r>
            <a:r>
              <a:rPr lang="es-419" sz="1400" dirty="0">
                <a:effectLst/>
                <a:ea typeface="Calibri" panose="020F0502020204030204" pitchFamily="34" charset="0"/>
                <a:cs typeface="Times New Roman" panose="02020603050405020304" pitchFamily="18" charset="0"/>
              </a:rPr>
              <a:t>es el derecho que tienen los usuarios de internet a acceder a cualquier tipo de contenido, aplicación o servicio sin discriminación, bloqueo o restricción por parte de los proveedores de servicios de internet.</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4"/>
            </a:pPr>
            <a:r>
              <a:rPr lang="es-419" sz="1400" b="1" dirty="0">
                <a:effectLst/>
                <a:ea typeface="Calibri" panose="020F0502020204030204" pitchFamily="34" charset="0"/>
                <a:cs typeface="Times New Roman" panose="02020603050405020304" pitchFamily="18" charset="0"/>
              </a:rPr>
              <a:t>Derecho al acceso a la información: </a:t>
            </a:r>
            <a:r>
              <a:rPr lang="es-419" sz="1400" dirty="0">
                <a:effectLst/>
                <a:ea typeface="Calibri" panose="020F0502020204030204" pitchFamily="34" charset="0"/>
                <a:cs typeface="Times New Roman" panose="02020603050405020304" pitchFamily="18" charset="0"/>
              </a:rPr>
              <a:t>es el derecho que tienen las personas a buscar, recibir y difundir información a través de internet sin restricciones arbitrarias.</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4"/>
            </a:pPr>
            <a:r>
              <a:rPr lang="es-419" sz="1400" b="1" dirty="0">
                <a:effectLst/>
                <a:ea typeface="Calibri" panose="020F0502020204030204" pitchFamily="34" charset="0"/>
                <a:cs typeface="Times New Roman" panose="02020603050405020304" pitchFamily="18" charset="0"/>
              </a:rPr>
              <a:t>Derecho a la propiedad intelectual: </a:t>
            </a:r>
            <a:r>
              <a:rPr lang="es-419" sz="1400" dirty="0">
                <a:effectLst/>
                <a:ea typeface="Calibri" panose="020F0502020204030204" pitchFamily="34" charset="0"/>
                <a:cs typeface="Times New Roman" panose="02020603050405020304" pitchFamily="18" charset="0"/>
              </a:rPr>
              <a:t>este derecho se relaciona con la protección de los derechos de autor, patentes y marcas en el ámbito digital.</a:t>
            </a:r>
            <a:br>
              <a:rPr lang="es-MX" sz="1400" dirty="0">
                <a:effectLst/>
                <a:ea typeface="Calibri" panose="020F0502020204030204" pitchFamily="34" charset="0"/>
                <a:cs typeface="Times New Roman" panose="02020603050405020304" pitchFamily="18" charset="0"/>
              </a:rPr>
            </a:br>
            <a:endParaRPr lang="es-MX" sz="1400" dirty="0">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4"/>
            </a:pPr>
            <a:r>
              <a:rPr lang="es-419" sz="1400" b="1" dirty="0">
                <a:effectLst/>
                <a:ea typeface="Calibri" panose="020F0502020204030204" pitchFamily="34" charset="0"/>
                <a:cs typeface="Times New Roman" panose="02020603050405020304" pitchFamily="18" charset="0"/>
              </a:rPr>
              <a:t>Derecho al olvido: </a:t>
            </a:r>
            <a:r>
              <a:rPr lang="es-419" sz="1400" dirty="0">
                <a:effectLst/>
                <a:ea typeface="Calibri" panose="020F0502020204030204" pitchFamily="34" charset="0"/>
                <a:cs typeface="Times New Roman" panose="02020603050405020304" pitchFamily="18" charset="0"/>
              </a:rPr>
              <a:t>es el derecho que tienen las personas a solicitar la eliminación de información personal que ya no es relevante o que resulta perjudicial para su imagen o reputación.</a:t>
            </a:r>
            <a:endParaRPr lang="es-MX" sz="1400" dirty="0">
              <a:solidFill>
                <a:srgbClr val="01514A"/>
              </a:solidFill>
            </a:endParaRPr>
          </a:p>
        </p:txBody>
      </p:sp>
      <p:pic>
        <p:nvPicPr>
          <p:cNvPr id="2" name="Imagen 1">
            <a:extLst>
              <a:ext uri="{FF2B5EF4-FFF2-40B4-BE49-F238E27FC236}">
                <a16:creationId xmlns:a16="http://schemas.microsoft.com/office/drawing/2014/main" id="{EFF5AADB-EBC9-FC2A-A3D5-8CA06365439F}"/>
              </a:ext>
            </a:extLst>
          </p:cNvPr>
          <p:cNvPicPr>
            <a:picLocks noChangeAspect="1"/>
          </p:cNvPicPr>
          <p:nvPr/>
        </p:nvPicPr>
        <p:blipFill>
          <a:blip r:embed="rId2"/>
          <a:srcRect l="8636" r="8636"/>
          <a:stretch/>
        </p:blipFill>
        <p:spPr>
          <a:xfrm>
            <a:off x="5184775" y="-2901"/>
            <a:ext cx="3959225" cy="6860901"/>
          </a:xfrm>
          <a:prstGeom prst="rect">
            <a:avLst/>
          </a:prstGeom>
        </p:spPr>
      </p:pic>
    </p:spTree>
    <p:extLst>
      <p:ext uri="{BB962C8B-B14F-4D97-AF65-F5344CB8AC3E}">
        <p14:creationId xmlns:p14="http://schemas.microsoft.com/office/powerpoint/2010/main" val="3404055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497129"/>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05644"/>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11</a:t>
            </a:r>
          </a:p>
          <a:p>
            <a:pPr algn="ctr"/>
            <a:r>
              <a:rPr lang="es-MX" sz="2000" dirty="0">
                <a:solidFill>
                  <a:srgbClr val="03C7BE"/>
                </a:solidFill>
                <a:latin typeface="Corbel" panose="020B0503020204020204" pitchFamily="34" charset="0"/>
              </a:rPr>
              <a:t>Propiedades digitales</a:t>
            </a:r>
          </a:p>
          <a:p>
            <a:pPr algn="ctr"/>
            <a:endParaRPr lang="es-MX" sz="2000" dirty="0">
              <a:solidFill>
                <a:srgbClr val="03C7BE"/>
              </a:solidFill>
              <a:latin typeface="Corbel" panose="020B0503020204020204" pitchFamily="34" charset="0"/>
            </a:endParaRPr>
          </a:p>
        </p:txBody>
      </p:sp>
      <p:sp>
        <p:nvSpPr>
          <p:cNvPr id="2" name="CuadroTexto 1">
            <a:extLst>
              <a:ext uri="{FF2B5EF4-FFF2-40B4-BE49-F238E27FC236}">
                <a16:creationId xmlns:a16="http://schemas.microsoft.com/office/drawing/2014/main" id="{30868824-8955-C1CF-1756-024B89BB0466}"/>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5</a:t>
            </a:r>
          </a:p>
        </p:txBody>
      </p:sp>
    </p:spTree>
    <p:extLst>
      <p:ext uri="{BB962C8B-B14F-4D97-AF65-F5344CB8AC3E}">
        <p14:creationId xmlns:p14="http://schemas.microsoft.com/office/powerpoint/2010/main" val="17063651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211882"/>
            <a:ext cx="4352583"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Estrategia de marketing en línea</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4613757"/>
            <a:ext cx="3474978" cy="1169551"/>
          </a:xfrm>
          <a:prstGeom prst="rect">
            <a:avLst/>
          </a:prstGeom>
          <a:noFill/>
        </p:spPr>
        <p:txBody>
          <a:bodyPr wrap="square">
            <a:spAutoFit/>
          </a:bodyPr>
          <a:lstStyle/>
          <a:p>
            <a:pPr marL="452438" indent="-452438"/>
            <a:r>
              <a:rPr lang="es-MX" sz="1400" dirty="0">
                <a:solidFill>
                  <a:schemeClr val="bg1"/>
                </a:solidFill>
                <a:latin typeface="Corbel" panose="020B0503020204020204" pitchFamily="34" charset="0"/>
              </a:rPr>
              <a:t>3.	Identifica las organizaciones que trabajan en México para proteger los derechos digitales de los ciudadanos. Investiga sus objetivos, actividades y logros.</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7" y="2276519"/>
            <a:ext cx="3686763" cy="3970318"/>
          </a:xfrm>
          <a:prstGeom prst="rect">
            <a:avLst/>
          </a:prstGeom>
          <a:noFill/>
        </p:spPr>
        <p:txBody>
          <a:bodyPr wrap="square">
            <a:spAutoFit/>
          </a:bodyPr>
          <a:lstStyle/>
          <a:p>
            <a:pPr marL="342900" indent="-342900" algn="l">
              <a:buClr>
                <a:srgbClr val="03C7BE"/>
              </a:buClr>
              <a:buFont typeface="+mj-lt"/>
              <a:buAutoNum type="arabicPeriod"/>
            </a:pPr>
            <a:r>
              <a:rPr lang="es-MX" sz="1400" dirty="0">
                <a:solidFill>
                  <a:srgbClr val="01514A"/>
                </a:solidFill>
                <a:latin typeface="+mj-lt"/>
              </a:rPr>
              <a:t>Investiga las leyes y reglamentos digitales en México, como la Ley Federal de Protección de Datos Personales en Posesión de los Particulares, la Ley de Telecomunicaciones y Radiodifusión y la Ley Federal del Derecho de Autor. Identifica cuáles son los derechos digitales de los ciudadanos mexicanos protegidos por estas leyes y reglamentos.</a:t>
            </a:r>
          </a:p>
          <a:p>
            <a:pPr marL="342900" indent="-342900" algn="l">
              <a:buClr>
                <a:srgbClr val="03C7BE"/>
              </a:buClr>
              <a:buFont typeface="+mj-lt"/>
              <a:buAutoNum type="arabicPeriod"/>
            </a:pPr>
            <a:endParaRPr lang="es-MX" sz="1400" dirty="0">
              <a:solidFill>
                <a:srgbClr val="01514A"/>
              </a:solidFill>
              <a:latin typeface="+mj-lt"/>
            </a:endParaRPr>
          </a:p>
          <a:p>
            <a:pPr marL="342900" indent="-342900" algn="l">
              <a:buClr>
                <a:srgbClr val="03C7BE"/>
              </a:buClr>
              <a:buFont typeface="+mj-lt"/>
              <a:buAutoNum type="arabicPeriod"/>
            </a:pPr>
            <a:r>
              <a:rPr lang="es-MX" sz="1400" dirty="0">
                <a:solidFill>
                  <a:srgbClr val="01514A"/>
                </a:solidFill>
                <a:latin typeface="+mj-lt"/>
              </a:rPr>
              <a:t>Investiga casos recientes en los que los derechos digitales han sido violados en México. Por ejemplo, la divulgación no autorizada de información personal en línea, el acoso en línea, la violación de la privacidad y la censura en línea.</a:t>
            </a:r>
          </a:p>
          <a:p>
            <a:pPr marL="342900" indent="-342900" algn="l">
              <a:buClr>
                <a:srgbClr val="03C7BE"/>
              </a:buClr>
              <a:buFont typeface="+mj-lt"/>
              <a:buAutoNum type="arabicPeriod"/>
            </a:pPr>
            <a:endParaRPr lang="es-MX" sz="1400" dirty="0">
              <a:solidFill>
                <a:srgbClr val="01514A"/>
              </a:solidFill>
              <a:latin typeface="+mj-lt"/>
            </a:endParaRPr>
          </a:p>
          <a:p>
            <a:pPr marL="342900" indent="-342900" algn="l">
              <a:buClr>
                <a:srgbClr val="03C7BE"/>
              </a:buClr>
              <a:buFont typeface="+mj-lt"/>
              <a:buAutoNum type="arabicPeriod"/>
            </a:pPr>
            <a:endParaRPr lang="es-MX" sz="1400" dirty="0">
              <a:solidFill>
                <a:srgbClr val="01514A"/>
              </a:solidFill>
              <a:latin typeface="+mj-lt"/>
            </a:endParaRPr>
          </a:p>
        </p:txBody>
      </p:sp>
    </p:spTree>
    <p:extLst>
      <p:ext uri="{BB962C8B-B14F-4D97-AF65-F5344CB8AC3E}">
        <p14:creationId xmlns:p14="http://schemas.microsoft.com/office/powerpoint/2010/main" val="243509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rotWithShape="1">
          <a:blip r:embed="rId2"/>
          <a:srcRect l="40217" r="21311"/>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2728494"/>
            <a:ext cx="3474978" cy="2462213"/>
          </a:xfrm>
          <a:prstGeom prst="rect">
            <a:avLst/>
          </a:prstGeom>
          <a:noFill/>
        </p:spPr>
        <p:txBody>
          <a:bodyPr wrap="square">
            <a:spAutoFit/>
          </a:bodyPr>
          <a:lstStyle/>
          <a:p>
            <a:r>
              <a:rPr lang="es-MX" sz="1400" dirty="0">
                <a:solidFill>
                  <a:srgbClr val="00524C"/>
                </a:solidFill>
                <a:latin typeface="Corbel" panose="020B0503020204020204" pitchFamily="34" charset="0"/>
              </a:rPr>
              <a:t>A final, debemos considerar que todo lo que digamos en línea, debe ser el equivalente a si lo estuviéramos diciendo en persona. </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Por ejemplo, si escribimos en un blog en donde se exagere un poco los beneficios del producto podría ser tomado como fraude para el consumidor. Un tweet que diga una mentira sobre la competencia o sobre alguna persona puede ser considerado como difamación.</a:t>
            </a:r>
          </a:p>
        </p:txBody>
      </p:sp>
      <p:sp>
        <p:nvSpPr>
          <p:cNvPr id="4" name="CuadroTexto 3">
            <a:extLst>
              <a:ext uri="{FF2B5EF4-FFF2-40B4-BE49-F238E27FC236}">
                <a16:creationId xmlns:a16="http://schemas.microsoft.com/office/drawing/2014/main" id="{04558EBB-1B4E-8429-3A7E-2306C2A1B2DA}"/>
              </a:ext>
            </a:extLst>
          </p:cNvPr>
          <p:cNvSpPr txBox="1"/>
          <p:nvPr/>
        </p:nvSpPr>
        <p:spPr>
          <a:xfrm>
            <a:off x="709747" y="1897497"/>
            <a:ext cx="3641536"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Como si estuviéramos en persona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404351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869200"/>
            <a:ext cx="4475181" cy="1754326"/>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MX" sz="1200" dirty="0">
                <a:solidFill>
                  <a:schemeClr val="bg1"/>
                </a:solidFill>
              </a:rPr>
              <a:t>Arnold, M., y Osorio, F. (s.f.). </a:t>
            </a:r>
            <a:r>
              <a:rPr lang="es-MX" sz="1200" i="1" dirty="0">
                <a:solidFill>
                  <a:schemeClr val="bg1"/>
                </a:solidFill>
              </a:rPr>
              <a:t>Introducción a los Conceptos Básicos de la Teoría General de Sistemas</a:t>
            </a:r>
            <a:r>
              <a:rPr lang="es-MX" sz="1200" dirty="0">
                <a:solidFill>
                  <a:schemeClr val="bg1"/>
                </a:solidFill>
              </a:rPr>
              <a:t>. Recuperado de </a:t>
            </a:r>
            <a:r>
              <a:rPr lang="es-MX" sz="1200" dirty="0">
                <a:solidFill>
                  <a:schemeClr val="bg1"/>
                </a:solidFill>
                <a:hlinkClick r:id="rId2">
                  <a:extLst>
                    <a:ext uri="{A12FA001-AC4F-418D-AE19-62706E023703}">
                      <ahyp:hlinkClr xmlns:ahyp="http://schemas.microsoft.com/office/drawing/2018/hyperlinkcolor" val="tx"/>
                    </a:ext>
                  </a:extLst>
                </a:hlinkClick>
              </a:rPr>
              <a:t>http://www.facso.uchile.cl/publicaciones/moebio/03/frprinci.htm</a:t>
            </a:r>
            <a:br>
              <a:rPr lang="es-MX" sz="1200" dirty="0">
                <a:solidFill>
                  <a:schemeClr val="bg1"/>
                </a:solidFill>
              </a:rPr>
            </a:br>
            <a:endParaRPr lang="es-MX" sz="1200" dirty="0">
              <a:solidFill>
                <a:schemeClr val="bg1"/>
              </a:solidFill>
            </a:endParaRPr>
          </a:p>
          <a:p>
            <a:pPr marL="171450" indent="-171450">
              <a:buClr>
                <a:srgbClr val="03C7BE"/>
              </a:buClr>
              <a:buFont typeface="Courier New" panose="02070309020205020404" pitchFamily="49" charset="0"/>
              <a:buChar char="o"/>
            </a:pPr>
            <a:r>
              <a:rPr lang="es-MX" sz="1200" dirty="0">
                <a:solidFill>
                  <a:schemeClr val="bg1"/>
                </a:solidFill>
              </a:rPr>
              <a:t>Katzenbach, J. y Smith, D. (1996). </a:t>
            </a:r>
            <a:r>
              <a:rPr lang="es-MX" sz="1200" i="1" dirty="0">
                <a:solidFill>
                  <a:schemeClr val="bg1"/>
                </a:solidFill>
              </a:rPr>
              <a:t>La sabiduría de los equipos</a:t>
            </a:r>
            <a:r>
              <a:rPr lang="es-MX" sz="1200" dirty="0">
                <a:solidFill>
                  <a:schemeClr val="bg1"/>
                </a:solidFill>
              </a:rPr>
              <a:t>. México: CECSA.</a:t>
            </a:r>
            <a:br>
              <a:rPr lang="es-MX" sz="1200" dirty="0">
                <a:solidFill>
                  <a:schemeClr val="bg1"/>
                </a:solidFill>
              </a:rPr>
            </a:br>
            <a:endParaRPr lang="es-MX" sz="1200" dirty="0">
              <a:solidFill>
                <a:schemeClr val="bg1"/>
              </a:solidFill>
            </a:endParaRPr>
          </a:p>
          <a:p>
            <a:pPr marL="171450" indent="-171450">
              <a:buClr>
                <a:srgbClr val="03C7BE"/>
              </a:buClr>
              <a:buFont typeface="Courier New" panose="02070309020205020404" pitchFamily="49" charset="0"/>
              <a:buChar char="o"/>
            </a:pPr>
            <a:r>
              <a:rPr lang="es-MX" sz="1200" dirty="0">
                <a:solidFill>
                  <a:schemeClr val="bg1"/>
                </a:solidFill>
              </a:rPr>
              <a:t>Real Academia Española. (2014). </a:t>
            </a:r>
            <a:r>
              <a:rPr lang="es-MX" sz="1200" i="1" dirty="0">
                <a:solidFill>
                  <a:schemeClr val="bg1"/>
                </a:solidFill>
              </a:rPr>
              <a:t>Diccionario de la lengua española </a:t>
            </a:r>
            <a:r>
              <a:rPr lang="es-MX" sz="1200" dirty="0">
                <a:solidFill>
                  <a:schemeClr val="bg1"/>
                </a:solidFill>
              </a:rPr>
              <a:t>(23ª. ed.) Recuperado de </a:t>
            </a:r>
            <a:r>
              <a:rPr lang="es-MX" sz="1200" dirty="0">
                <a:solidFill>
                  <a:schemeClr val="bg1"/>
                </a:solidFill>
                <a:hlinkClick r:id="rId3">
                  <a:extLst>
                    <a:ext uri="{A12FA001-AC4F-418D-AE19-62706E023703}">
                      <ahyp:hlinkClr xmlns:ahyp="http://schemas.microsoft.com/office/drawing/2018/hyperlinkcolor" val="tx"/>
                    </a:ext>
                  </a:extLst>
                </a:hlinkClick>
              </a:rPr>
              <a:t>https://dle.rae.es/equipo</a:t>
            </a:r>
            <a:endParaRPr lang="es-MX" sz="1200" dirty="0">
              <a:solidFill>
                <a:schemeClr val="bg1"/>
              </a:solidFill>
            </a:endParaRPr>
          </a:p>
        </p:txBody>
      </p:sp>
    </p:spTree>
    <p:extLst>
      <p:ext uri="{BB962C8B-B14F-4D97-AF65-F5344CB8AC3E}">
        <p14:creationId xmlns:p14="http://schemas.microsoft.com/office/powerpoint/2010/main" val="646947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840796" y="5002461"/>
            <a:ext cx="3116317" cy="615553"/>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r>
              <a:rPr lang="es-MX" sz="1800" u="sng"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https://youtu.be/upb0B_Ax8Jo</a:t>
            </a:r>
            <a:endParaRPr lang="es-MX" sz="1800" u="sng"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ctr" defTabSz="914400"/>
            <a:endPar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7" y="2356261"/>
            <a:ext cx="3779125" cy="3754874"/>
          </a:xfrm>
          <a:prstGeom prst="rect">
            <a:avLst/>
          </a:prstGeom>
          <a:noFill/>
        </p:spPr>
        <p:txBody>
          <a:bodyPr wrap="square">
            <a:spAutoFit/>
          </a:bodyPr>
          <a:lstStyle/>
          <a:p>
            <a:r>
              <a:rPr lang="es-MX" sz="1400" dirty="0">
                <a:solidFill>
                  <a:srgbClr val="00524C"/>
                </a:solidFill>
                <a:latin typeface="Corbel" panose="020B0503020204020204" pitchFamily="34" charset="0"/>
              </a:rPr>
              <a:t>Además de los sitios web, existe una gran cantidad de opciones de herramientas digitales. Por ejemplo, las cuentas de redes sociales de la marca, los blogs, juegos en línea, entre otras.</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La lista de canales potenciales en línea es enorme y cada vez las innovaciones tecnológicas van generando nuevos espacios y maneras de crear, mostrar y diseminar tu contenido. Todos tienen ventajas y desventajas, diferentes tipos de audiencia, potencial de alcance y los beneficios varían dependiendo de las necesidades, el enfoque, entre otras cosas. </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La única manera de encontrar la mezcla perfecta es experimentar y probar basado en los objetivos de mercadotecnia definidos y sus necesidades.</a:t>
            </a: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894596"/>
            <a:ext cx="2514600"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Mezcla perfecta</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3"/>
          <a:srcRect l="4352" t="12786" r="10881" b="7893"/>
          <a:stretch/>
        </p:blipFill>
        <p:spPr>
          <a:xfrm>
            <a:off x="5186449" y="0"/>
            <a:ext cx="3957551" cy="6858000"/>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4E783B-EAFA-535B-AA5C-8905C510CFC4}"/>
              </a:ext>
            </a:extLst>
          </p:cNvPr>
          <p:cNvSpPr txBox="1"/>
          <p:nvPr/>
        </p:nvSpPr>
        <p:spPr>
          <a:xfrm>
            <a:off x="709748" y="2356261"/>
            <a:ext cx="3474978" cy="3539430"/>
          </a:xfrm>
          <a:prstGeom prst="rect">
            <a:avLst/>
          </a:prstGeom>
          <a:noFill/>
        </p:spPr>
        <p:txBody>
          <a:bodyPr wrap="square">
            <a:spAutoFit/>
          </a:bodyPr>
          <a:lstStyle/>
          <a:p>
            <a:r>
              <a:rPr lang="es-MX" sz="1400" dirty="0">
                <a:solidFill>
                  <a:srgbClr val="01514A"/>
                </a:solidFill>
                <a:effectLst/>
                <a:ea typeface="Calibri" panose="020F0502020204030204" pitchFamily="34" charset="0"/>
                <a:cs typeface="Times New Roman" panose="02020603050405020304" pitchFamily="18" charset="0"/>
              </a:rPr>
              <a:t>Las </a:t>
            </a:r>
            <a:r>
              <a:rPr lang="es-MX" sz="1400" b="1" dirty="0">
                <a:solidFill>
                  <a:srgbClr val="01514A"/>
                </a:solidFill>
                <a:effectLst/>
                <a:ea typeface="Calibri" panose="020F0502020204030204" pitchFamily="34" charset="0"/>
                <a:cs typeface="Times New Roman" panose="02020603050405020304" pitchFamily="18" charset="0"/>
              </a:rPr>
              <a:t>propiedades digitales </a:t>
            </a:r>
            <a:r>
              <a:rPr lang="es-MX" sz="1400" dirty="0">
                <a:solidFill>
                  <a:srgbClr val="01514A"/>
                </a:solidFill>
                <a:effectLst/>
                <a:ea typeface="Calibri" panose="020F0502020204030204" pitchFamily="34" charset="0"/>
                <a:cs typeface="Times New Roman" panose="02020603050405020304" pitchFamily="18" charset="0"/>
              </a:rPr>
              <a:t>son activos intangibles que tienen un valor económico     y están relacionados con la propiedad intelectual, la tecnología y los datos. </a:t>
            </a:r>
            <a:br>
              <a:rPr lang="es-MX" sz="1400" dirty="0">
                <a:solidFill>
                  <a:srgbClr val="01514A"/>
                </a:solidFill>
                <a:effectLst/>
                <a:ea typeface="Calibri" panose="020F0502020204030204" pitchFamily="34" charset="0"/>
                <a:cs typeface="Times New Roman" panose="02020603050405020304" pitchFamily="18" charset="0"/>
              </a:rPr>
            </a:br>
            <a:br>
              <a:rPr lang="es-MX" sz="1400" dirty="0">
                <a:solidFill>
                  <a:srgbClr val="01514A"/>
                </a:solidFill>
                <a:effectLst/>
                <a:ea typeface="Calibri" panose="020F0502020204030204" pitchFamily="34" charset="0"/>
                <a:cs typeface="Times New Roman" panose="02020603050405020304" pitchFamily="18" charset="0"/>
              </a:rPr>
            </a:br>
            <a:r>
              <a:rPr lang="es-MX" sz="1400" dirty="0">
                <a:solidFill>
                  <a:srgbClr val="01514A"/>
                </a:solidFill>
                <a:ea typeface="Calibri" panose="020F0502020204030204" pitchFamily="34" charset="0"/>
                <a:cs typeface="Times New Roman" panose="02020603050405020304" pitchFamily="18" charset="0"/>
              </a:rPr>
              <a:t>I</a:t>
            </a:r>
            <a:r>
              <a:rPr lang="es-MX" sz="1400" dirty="0">
                <a:solidFill>
                  <a:srgbClr val="01514A"/>
                </a:solidFill>
                <a:effectLst/>
                <a:ea typeface="Calibri" panose="020F0502020204030204" pitchFamily="34" charset="0"/>
                <a:cs typeface="Times New Roman" panose="02020603050405020304" pitchFamily="18" charset="0"/>
              </a:rPr>
              <a:t>ncluyen, entre otras cosas, patentes, marcas comerciales, derechos de autor, diseños de software, nombres de dominio, secretos comerciales, bases de datos y otros activos relacionados con la tecnología.</a:t>
            </a:r>
          </a:p>
          <a:p>
            <a:endParaRPr lang="es-MX" sz="1400" dirty="0">
              <a:solidFill>
                <a:srgbClr val="01514A"/>
              </a:solidFill>
              <a:cs typeface="Times New Roman" panose="02020603050405020304" pitchFamily="18" charset="0"/>
            </a:endParaRPr>
          </a:p>
          <a:p>
            <a:r>
              <a:rPr lang="es-MX" sz="1400" dirty="0">
                <a:solidFill>
                  <a:srgbClr val="01514A"/>
                </a:solidFill>
              </a:rPr>
              <a:t>Además, estas propiedades pueden ser protegidas legalmente y pueden ser objeto de licencias y acuerdos de transferencia, lo que permite a las empresas obtener ingresos adicionales y crear valor a largo plazo.</a:t>
            </a:r>
          </a:p>
        </p:txBody>
      </p:sp>
      <p:pic>
        <p:nvPicPr>
          <p:cNvPr id="4" name="Imagen 3">
            <a:extLst>
              <a:ext uri="{FF2B5EF4-FFF2-40B4-BE49-F238E27FC236}">
                <a16:creationId xmlns:a16="http://schemas.microsoft.com/office/drawing/2014/main" id="{77184966-4242-334F-153D-DA2601EC3DCD}"/>
              </a:ext>
            </a:extLst>
          </p:cNvPr>
          <p:cNvPicPr>
            <a:picLocks noChangeAspect="1"/>
          </p:cNvPicPr>
          <p:nvPr/>
        </p:nvPicPr>
        <p:blipFill>
          <a:blip r:embed="rId2"/>
          <a:srcRect l="30764" r="30764"/>
          <a:stretch/>
        </p:blipFill>
        <p:spPr>
          <a:xfrm>
            <a:off x="5186449" y="0"/>
            <a:ext cx="3957551" cy="6858000"/>
          </a:xfrm>
          <a:prstGeom prst="rect">
            <a:avLst/>
          </a:prstGeom>
        </p:spPr>
      </p:pic>
      <p:sp>
        <p:nvSpPr>
          <p:cNvPr id="3" name="CuadroTexto 2">
            <a:extLst>
              <a:ext uri="{FF2B5EF4-FFF2-40B4-BE49-F238E27FC236}">
                <a16:creationId xmlns:a16="http://schemas.microsoft.com/office/drawing/2014/main" id="{D60D8C59-E5C7-E10E-5FA6-0334F0F01963}"/>
              </a:ext>
            </a:extLst>
          </p:cNvPr>
          <p:cNvSpPr txBox="1"/>
          <p:nvPr/>
        </p:nvSpPr>
        <p:spPr>
          <a:xfrm>
            <a:off x="709746" y="1894596"/>
            <a:ext cx="32478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Activos intangibles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6012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31233" r="31233"/>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16" name="CuadroTexto 15">
            <a:extLst>
              <a:ext uri="{FF2B5EF4-FFF2-40B4-BE49-F238E27FC236}">
                <a16:creationId xmlns:a16="http://schemas.microsoft.com/office/drawing/2014/main" id="{BED274EA-038E-C2D8-FC72-19EA56EA058C}"/>
              </a:ext>
            </a:extLst>
          </p:cNvPr>
          <p:cNvSpPr txBox="1"/>
          <p:nvPr/>
        </p:nvSpPr>
        <p:spPr>
          <a:xfrm>
            <a:off x="4227498" y="2557572"/>
            <a:ext cx="4529044" cy="2462213"/>
          </a:xfrm>
          <a:prstGeom prst="rect">
            <a:avLst/>
          </a:prstGeom>
          <a:noFill/>
        </p:spPr>
        <p:txBody>
          <a:bodyPr wrap="square">
            <a:spAutoFit/>
          </a:bodyPr>
          <a:lstStyle/>
          <a:p>
            <a:pPr>
              <a:buClr>
                <a:srgbClr val="03C7BE"/>
              </a:buClr>
            </a:pPr>
            <a:r>
              <a:rPr lang="es-MX" sz="1400" dirty="0">
                <a:solidFill>
                  <a:srgbClr val="01514A"/>
                </a:solidFill>
                <a:effectLst/>
                <a:ea typeface="Calibri" panose="020F0502020204030204" pitchFamily="34" charset="0"/>
                <a:cs typeface="Times New Roman" panose="02020603050405020304" pitchFamily="18" charset="0"/>
              </a:rPr>
              <a:t>Para hacer una correcta planeación de las propiedades digitales se deben de considerar los que implica la arquitectura digital del negocio.</a:t>
            </a:r>
          </a:p>
          <a:p>
            <a:pPr>
              <a:buClr>
                <a:srgbClr val="03C7BE"/>
              </a:buClr>
            </a:pPr>
            <a:endParaRPr lang="es-MX" sz="1400" dirty="0">
              <a:solidFill>
                <a:srgbClr val="01514A"/>
              </a:solidFill>
              <a:effectLst/>
              <a:ea typeface="Calibri" panose="020F0502020204030204" pitchFamily="34" charset="0"/>
              <a:cs typeface="Times New Roman" panose="02020603050405020304" pitchFamily="18" charset="0"/>
            </a:endParaRPr>
          </a:p>
          <a:p>
            <a:pPr>
              <a:buClr>
                <a:srgbClr val="03C7BE"/>
              </a:buClr>
            </a:pPr>
            <a:r>
              <a:rPr lang="es-MX" sz="1400" dirty="0">
                <a:solidFill>
                  <a:srgbClr val="01514A"/>
                </a:solidFill>
                <a:effectLst/>
                <a:ea typeface="Calibri" panose="020F0502020204030204" pitchFamily="34" charset="0"/>
                <a:cs typeface="Times New Roman" panose="02020603050405020304" pitchFamily="18" charset="0"/>
              </a:rPr>
              <a:t>La </a:t>
            </a:r>
            <a:r>
              <a:rPr lang="es-MX" sz="1400" b="1" dirty="0">
                <a:solidFill>
                  <a:srgbClr val="01514A"/>
                </a:solidFill>
                <a:effectLst/>
                <a:ea typeface="Calibri" panose="020F0502020204030204" pitchFamily="34" charset="0"/>
                <a:cs typeface="Times New Roman" panose="02020603050405020304" pitchFamily="18" charset="0"/>
              </a:rPr>
              <a:t>Arquitectura Digital del Negocio </a:t>
            </a:r>
            <a:r>
              <a:rPr lang="es-MX" sz="1400" dirty="0">
                <a:solidFill>
                  <a:srgbClr val="01514A"/>
                </a:solidFill>
                <a:effectLst/>
                <a:ea typeface="Calibri" panose="020F0502020204030204" pitchFamily="34" charset="0"/>
                <a:cs typeface="Times New Roman" panose="02020603050405020304" pitchFamily="18" charset="0"/>
              </a:rPr>
              <a:t>(también conocida como Enterprise Digital Architecture) es un marco de trabajo que describe cómo una organización utiliza </a:t>
            </a:r>
            <a:r>
              <a:rPr lang="es-MX" sz="1400" spc="-20" dirty="0">
                <a:solidFill>
                  <a:srgbClr val="01514A"/>
                </a:solidFill>
                <a:effectLst/>
                <a:ea typeface="Calibri" panose="020F0502020204030204" pitchFamily="34" charset="0"/>
                <a:cs typeface="Times New Roman" panose="02020603050405020304" pitchFamily="18" charset="0"/>
              </a:rPr>
              <a:t>tecnologías digitales para lograr sus objetivos empresariales.    </a:t>
            </a:r>
            <a:r>
              <a:rPr lang="es-MX" sz="1400" dirty="0">
                <a:solidFill>
                  <a:srgbClr val="01514A"/>
                </a:solidFill>
                <a:effectLst/>
                <a:ea typeface="Calibri" panose="020F0502020204030204" pitchFamily="34" charset="0"/>
                <a:cs typeface="Times New Roman" panose="02020603050405020304" pitchFamily="18" charset="0"/>
              </a:rPr>
              <a:t>Esta arquitectura se enfoca en cómo la tecnología puede mejorar la eficiencia operativa, aumentar la agilidad empresarial y crear valor para el cliente.</a:t>
            </a:r>
            <a:endParaRPr lang="es-MX" sz="1400" dirty="0">
              <a:solidFill>
                <a:srgbClr val="01514A"/>
              </a:solidFill>
            </a:endParaRPr>
          </a:p>
        </p:txBody>
      </p:sp>
    </p:spTree>
    <p:extLst>
      <p:ext uri="{BB962C8B-B14F-4D97-AF65-F5344CB8AC3E}">
        <p14:creationId xmlns:p14="http://schemas.microsoft.com/office/powerpoint/2010/main" val="2215364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D40A1D3-9C92-88A2-85A0-6008027CFE48}"/>
              </a:ext>
            </a:extLst>
          </p:cNvPr>
          <p:cNvSpPr txBox="1"/>
          <p:nvPr/>
        </p:nvSpPr>
        <p:spPr>
          <a:xfrm>
            <a:off x="709748" y="1219475"/>
            <a:ext cx="3862252" cy="738664"/>
          </a:xfrm>
          <a:prstGeom prst="rect">
            <a:avLst/>
          </a:prstGeom>
          <a:noFill/>
        </p:spPr>
        <p:txBody>
          <a:bodyPr wrap="square">
            <a:spAutoFit/>
          </a:bodyPr>
          <a:lstStyle/>
          <a:p>
            <a:pPr>
              <a:buClr>
                <a:srgbClr val="03C7BE"/>
              </a:buClr>
            </a:pPr>
            <a:r>
              <a:rPr lang="es-MX" sz="1400" dirty="0">
                <a:solidFill>
                  <a:srgbClr val="01514A"/>
                </a:solidFill>
                <a:effectLst/>
                <a:ea typeface="Times New Roman" panose="02020603050405020304" pitchFamily="18" charset="0"/>
              </a:rPr>
              <a:t>Para elegir las propiedades digitales adecuadas para un negocio, es importante tener en cuenta los siguientes aspectos.</a:t>
            </a:r>
            <a:endParaRPr lang="es-MX" sz="1400" dirty="0">
              <a:solidFill>
                <a:srgbClr val="01514A"/>
              </a:solidFill>
            </a:endParaRPr>
          </a:p>
        </p:txBody>
      </p:sp>
      <p:pic>
        <p:nvPicPr>
          <p:cNvPr id="2" name="Imagen 1">
            <a:extLst>
              <a:ext uri="{FF2B5EF4-FFF2-40B4-BE49-F238E27FC236}">
                <a16:creationId xmlns:a16="http://schemas.microsoft.com/office/drawing/2014/main" id="{EFF5AADB-EBC9-FC2A-A3D5-8CA06365439F}"/>
              </a:ext>
            </a:extLst>
          </p:cNvPr>
          <p:cNvPicPr>
            <a:picLocks noChangeAspect="1"/>
          </p:cNvPicPr>
          <p:nvPr/>
        </p:nvPicPr>
        <p:blipFill rotWithShape="1">
          <a:blip r:embed="rId2"/>
          <a:srcRect l="43369" r="18261"/>
          <a:stretch/>
        </p:blipFill>
        <p:spPr>
          <a:xfrm>
            <a:off x="5184775" y="-2901"/>
            <a:ext cx="3959225" cy="6860901"/>
          </a:xfrm>
          <a:prstGeom prst="rect">
            <a:avLst/>
          </a:prstGeom>
        </p:spPr>
      </p:pic>
      <p:sp>
        <p:nvSpPr>
          <p:cNvPr id="3" name="CuadroTexto 2">
            <a:extLst>
              <a:ext uri="{FF2B5EF4-FFF2-40B4-BE49-F238E27FC236}">
                <a16:creationId xmlns:a16="http://schemas.microsoft.com/office/drawing/2014/main" id="{A945643B-6AC9-A5C9-2A96-BDDD44941633}"/>
              </a:ext>
            </a:extLst>
          </p:cNvPr>
          <p:cNvSpPr txBox="1"/>
          <p:nvPr/>
        </p:nvSpPr>
        <p:spPr>
          <a:xfrm>
            <a:off x="1228725" y="2112361"/>
            <a:ext cx="3343275" cy="3970318"/>
          </a:xfrm>
          <a:prstGeom prst="rect">
            <a:avLst/>
          </a:prstGeom>
          <a:noFill/>
        </p:spPr>
        <p:txBody>
          <a:bodyPr wrap="square">
            <a:spAutoFit/>
          </a:bodyPr>
          <a:lstStyle/>
          <a:p>
            <a:pPr>
              <a:buClr>
                <a:srgbClr val="03C7BE"/>
              </a:buClr>
            </a:pPr>
            <a:r>
              <a:rPr lang="es-MX" sz="1400" b="1" dirty="0">
                <a:solidFill>
                  <a:srgbClr val="01514A"/>
                </a:solidFill>
                <a:effectLst/>
                <a:ea typeface="Times New Roman" panose="02020603050405020304" pitchFamily="18" charset="0"/>
              </a:rPr>
              <a:t>Objetivos empresariales: </a:t>
            </a:r>
            <a:r>
              <a:rPr lang="es-MX" sz="1400" dirty="0">
                <a:solidFill>
                  <a:srgbClr val="01514A"/>
                </a:solidFill>
                <a:effectLst/>
                <a:ea typeface="Times New Roman" panose="02020603050405020304" pitchFamily="18" charset="0"/>
              </a:rPr>
              <a:t>en primer lugar, </a:t>
            </a:r>
            <a:r>
              <a:rPr lang="es-MX" sz="1400" spc="-40" dirty="0">
                <a:solidFill>
                  <a:srgbClr val="01514A"/>
                </a:solidFill>
                <a:effectLst/>
                <a:ea typeface="Times New Roman" panose="02020603050405020304" pitchFamily="18" charset="0"/>
              </a:rPr>
              <a:t>debe tener claros sus objetivos empresariales </a:t>
            </a:r>
            <a:r>
              <a:rPr lang="es-MX" sz="1400" dirty="0">
                <a:solidFill>
                  <a:srgbClr val="01514A"/>
                </a:solidFill>
                <a:effectLst/>
                <a:ea typeface="Times New Roman" panose="02020603050405020304" pitchFamily="18" charset="0"/>
              </a:rPr>
              <a:t>y cómo las propiedades digitales pueden </a:t>
            </a:r>
            <a:r>
              <a:rPr lang="es-MX" sz="1400" spc="-50" dirty="0">
                <a:solidFill>
                  <a:srgbClr val="01514A"/>
                </a:solidFill>
                <a:effectLst/>
                <a:ea typeface="Times New Roman" panose="02020603050405020304" pitchFamily="18" charset="0"/>
              </a:rPr>
              <a:t>ayudarle a lograrlos. Por ejemplo, si su objetivo </a:t>
            </a:r>
            <a:r>
              <a:rPr lang="es-MX" sz="1400" dirty="0">
                <a:solidFill>
                  <a:srgbClr val="01514A"/>
                </a:solidFill>
                <a:effectLst/>
                <a:ea typeface="Times New Roman" panose="02020603050405020304" pitchFamily="18" charset="0"/>
              </a:rPr>
              <a:t>es aumentar las ventas, deberá elegir las propiedades digitales que puedan mejorar </a:t>
            </a:r>
            <a:r>
              <a:rPr lang="es-MX" sz="1400" spc="-50" dirty="0">
                <a:solidFill>
                  <a:srgbClr val="01514A"/>
                </a:solidFill>
                <a:effectLst/>
                <a:ea typeface="Times New Roman" panose="02020603050405020304" pitchFamily="18" charset="0"/>
              </a:rPr>
              <a:t>la experiencia del cliente, como una plataforma </a:t>
            </a:r>
            <a:r>
              <a:rPr lang="es-MX" sz="1400" dirty="0">
                <a:solidFill>
                  <a:srgbClr val="01514A"/>
                </a:solidFill>
                <a:effectLst/>
                <a:ea typeface="Times New Roman" panose="02020603050405020304" pitchFamily="18" charset="0"/>
              </a:rPr>
              <a:t>de comercio electrónico o una herramienta de marketing digital.</a:t>
            </a:r>
            <a:br>
              <a:rPr lang="es-MX" sz="1400" dirty="0">
                <a:solidFill>
                  <a:srgbClr val="01514A"/>
                </a:solidFill>
                <a:effectLst/>
                <a:ea typeface="Times New Roman" panose="02020603050405020304" pitchFamily="18" charset="0"/>
              </a:rPr>
            </a:br>
            <a:endParaRPr lang="es-MX" sz="1400" dirty="0">
              <a:solidFill>
                <a:srgbClr val="01514A"/>
              </a:solidFill>
              <a:effectLst/>
              <a:ea typeface="Times New Roman" panose="02020603050405020304" pitchFamily="18" charset="0"/>
            </a:endParaRPr>
          </a:p>
          <a:p>
            <a:pPr>
              <a:buClr>
                <a:srgbClr val="03C7BE"/>
              </a:buClr>
            </a:pPr>
            <a:r>
              <a:rPr lang="es-MX" sz="1400" b="1" spc="-50" dirty="0">
                <a:solidFill>
                  <a:srgbClr val="01514A"/>
                </a:solidFill>
                <a:effectLst/>
                <a:ea typeface="Times New Roman" panose="02020603050405020304" pitchFamily="18" charset="0"/>
              </a:rPr>
              <a:t>Audiencia objetivo: </a:t>
            </a:r>
            <a:r>
              <a:rPr lang="es-MX" sz="1400" spc="-50" dirty="0">
                <a:solidFill>
                  <a:srgbClr val="01514A"/>
                </a:solidFill>
                <a:effectLst/>
                <a:ea typeface="Times New Roman" panose="02020603050405020304" pitchFamily="18" charset="0"/>
              </a:rPr>
              <a:t>también debe considerar </a:t>
            </a:r>
            <a:r>
              <a:rPr lang="es-MX" sz="1400" dirty="0">
                <a:solidFill>
                  <a:srgbClr val="01514A"/>
                </a:solidFill>
                <a:effectLst/>
                <a:ea typeface="Times New Roman" panose="02020603050405020304" pitchFamily="18" charset="0"/>
              </a:rPr>
              <a:t>a su audiencia objetivo y cómo interactúan </a:t>
            </a:r>
            <a:r>
              <a:rPr lang="es-MX" sz="1400" spc="-40" dirty="0">
                <a:solidFill>
                  <a:srgbClr val="01514A"/>
                </a:solidFill>
                <a:effectLst/>
                <a:ea typeface="Times New Roman" panose="02020603050405020304" pitchFamily="18" charset="0"/>
              </a:rPr>
              <a:t>con la tecnología. Por ejemplo, si su audiencia </a:t>
            </a:r>
            <a:r>
              <a:rPr lang="es-MX" sz="1400" spc="-20" dirty="0">
                <a:solidFill>
                  <a:srgbClr val="01514A"/>
                </a:solidFill>
                <a:effectLst/>
                <a:ea typeface="Times New Roman" panose="02020603050405020304" pitchFamily="18" charset="0"/>
              </a:rPr>
              <a:t>es joven y utiliza principalmente dispositivos </a:t>
            </a:r>
            <a:r>
              <a:rPr lang="es-MX" sz="1400" spc="-30" dirty="0">
                <a:solidFill>
                  <a:srgbClr val="01514A"/>
                </a:solidFill>
                <a:effectLst/>
                <a:ea typeface="Times New Roman" panose="02020603050405020304" pitchFamily="18" charset="0"/>
              </a:rPr>
              <a:t>móviles, deberá elegir propiedades digitales </a:t>
            </a:r>
            <a:r>
              <a:rPr lang="es-MX" sz="1400" spc="-40" dirty="0">
                <a:solidFill>
                  <a:srgbClr val="01514A"/>
                </a:solidFill>
                <a:effectLst/>
                <a:ea typeface="Times New Roman" panose="02020603050405020304" pitchFamily="18" charset="0"/>
              </a:rPr>
              <a:t>que estén diseñadas para dispositivos móviles </a:t>
            </a:r>
            <a:r>
              <a:rPr lang="es-MX" sz="1400" dirty="0">
                <a:solidFill>
                  <a:srgbClr val="01514A"/>
                </a:solidFill>
                <a:effectLst/>
                <a:ea typeface="Times New Roman" panose="02020603050405020304" pitchFamily="18" charset="0"/>
              </a:rPr>
              <a:t>y que ofrezcan una experiencia de usuario móvil óptima.</a:t>
            </a:r>
            <a:endParaRPr lang="es-MX" sz="1400" dirty="0">
              <a:solidFill>
                <a:srgbClr val="01514A"/>
              </a:solidFill>
            </a:endParaRPr>
          </a:p>
        </p:txBody>
      </p:sp>
      <p:pic>
        <p:nvPicPr>
          <p:cNvPr id="6" name="Gráfico 5">
            <a:extLst>
              <a:ext uri="{FF2B5EF4-FFF2-40B4-BE49-F238E27FC236}">
                <a16:creationId xmlns:a16="http://schemas.microsoft.com/office/drawing/2014/main" id="{F410F492-3313-1ED1-F5B8-30AE03D790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455" y="4239431"/>
            <a:ext cx="385200" cy="385200"/>
          </a:xfrm>
          <a:prstGeom prst="rect">
            <a:avLst/>
          </a:prstGeom>
        </p:spPr>
      </p:pic>
      <p:pic>
        <p:nvPicPr>
          <p:cNvPr id="9" name="Gráfico 8">
            <a:extLst>
              <a:ext uri="{FF2B5EF4-FFF2-40B4-BE49-F238E27FC236}">
                <a16:creationId xmlns:a16="http://schemas.microsoft.com/office/drawing/2014/main" id="{F82486F2-C3B5-1AB7-39FF-9B620623A7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7975" y="2186569"/>
            <a:ext cx="432000" cy="432000"/>
          </a:xfrm>
          <a:prstGeom prst="rect">
            <a:avLst/>
          </a:prstGeom>
        </p:spPr>
      </p:pic>
    </p:spTree>
    <p:extLst>
      <p:ext uri="{BB962C8B-B14F-4D97-AF65-F5344CB8AC3E}">
        <p14:creationId xmlns:p14="http://schemas.microsoft.com/office/powerpoint/2010/main" val="3443126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8608" r="8608"/>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E8E6C94A-A72D-E575-C271-EB80A12F7871}"/>
              </a:ext>
            </a:extLst>
          </p:cNvPr>
          <p:cNvSpPr txBox="1"/>
          <p:nvPr/>
        </p:nvSpPr>
        <p:spPr>
          <a:xfrm>
            <a:off x="4863548" y="941745"/>
            <a:ext cx="3616427" cy="5047536"/>
          </a:xfrm>
          <a:prstGeom prst="rect">
            <a:avLst/>
          </a:prstGeom>
          <a:noFill/>
        </p:spPr>
        <p:txBody>
          <a:bodyPr wrap="square">
            <a:spAutoFit/>
          </a:bodyPr>
          <a:lstStyle/>
          <a:p>
            <a:pPr>
              <a:buClr>
                <a:srgbClr val="03C7BE"/>
              </a:buClr>
            </a:pPr>
            <a:r>
              <a:rPr lang="es-MX" sz="1400" b="1" dirty="0">
                <a:solidFill>
                  <a:srgbClr val="01514A"/>
                </a:solidFill>
                <a:effectLst/>
                <a:ea typeface="Times New Roman" panose="02020603050405020304" pitchFamily="18" charset="0"/>
              </a:rPr>
              <a:t>Presupuesto: </a:t>
            </a:r>
            <a:r>
              <a:rPr lang="es-MX" sz="1400" dirty="0">
                <a:solidFill>
                  <a:srgbClr val="01514A"/>
                </a:solidFill>
                <a:effectLst/>
                <a:ea typeface="Times New Roman" panose="02020603050405020304" pitchFamily="18" charset="0"/>
              </a:rPr>
              <a:t>otra consideración importante es el presupuesto disponible para invertir en </a:t>
            </a:r>
            <a:r>
              <a:rPr lang="es-MX" sz="1400" spc="-30" dirty="0">
                <a:solidFill>
                  <a:srgbClr val="01514A"/>
                </a:solidFill>
                <a:effectLst/>
                <a:ea typeface="Times New Roman" panose="02020603050405020304" pitchFamily="18" charset="0"/>
              </a:rPr>
              <a:t>propiedades digitales. Debe buscar propiedades </a:t>
            </a:r>
            <a:r>
              <a:rPr lang="es-MX" sz="1400" dirty="0">
                <a:solidFill>
                  <a:srgbClr val="01514A"/>
                </a:solidFill>
                <a:effectLst/>
                <a:ea typeface="Times New Roman" panose="02020603050405020304" pitchFamily="18" charset="0"/>
              </a:rPr>
              <a:t>digitales que se ajusten a su presupuesto y que proporcionen el mejor retorno de inversión.</a:t>
            </a:r>
            <a:br>
              <a:rPr lang="es-MX" sz="1400" dirty="0">
                <a:solidFill>
                  <a:srgbClr val="01514A"/>
                </a:solidFill>
                <a:effectLst/>
                <a:ea typeface="Times New Roman" panose="02020603050405020304" pitchFamily="18" charset="0"/>
              </a:rPr>
            </a:br>
            <a:endParaRPr lang="es-MX" sz="1400" b="1" dirty="0">
              <a:solidFill>
                <a:srgbClr val="01514A"/>
              </a:solidFill>
              <a:effectLst/>
              <a:ea typeface="Times New Roman" panose="02020603050405020304" pitchFamily="18" charset="0"/>
            </a:endParaRPr>
          </a:p>
          <a:p>
            <a:pPr>
              <a:buClr>
                <a:srgbClr val="03C7BE"/>
              </a:buClr>
            </a:pPr>
            <a:r>
              <a:rPr lang="es-MX" sz="1400" b="1" dirty="0">
                <a:solidFill>
                  <a:srgbClr val="01514A"/>
                </a:solidFill>
                <a:effectLst/>
                <a:ea typeface="Times New Roman" panose="02020603050405020304" pitchFamily="18" charset="0"/>
              </a:rPr>
              <a:t>Integración: </a:t>
            </a:r>
            <a:r>
              <a:rPr lang="es-MX" sz="1400" dirty="0">
                <a:solidFill>
                  <a:srgbClr val="01514A"/>
                </a:solidFill>
                <a:effectLst/>
                <a:ea typeface="Times New Roman" panose="02020603050405020304" pitchFamily="18" charset="0"/>
              </a:rPr>
              <a:t>es importante asegurarse de que las propiedades digitales que elija se integren bien con sus sistemas existentes y con otras propiedades digitales que ya utiliza. De esta </a:t>
            </a:r>
            <a:r>
              <a:rPr lang="es-MX" sz="1400" spc="-50" dirty="0">
                <a:solidFill>
                  <a:srgbClr val="01514A"/>
                </a:solidFill>
                <a:effectLst/>
                <a:ea typeface="Times New Roman" panose="02020603050405020304" pitchFamily="18" charset="0"/>
              </a:rPr>
              <a:t>manera, puede evitar problemas de compatibilidad </a:t>
            </a:r>
            <a:r>
              <a:rPr lang="es-MX" sz="1400" dirty="0">
                <a:solidFill>
                  <a:srgbClr val="01514A"/>
                </a:solidFill>
                <a:effectLst/>
                <a:ea typeface="Times New Roman" panose="02020603050405020304" pitchFamily="18" charset="0"/>
              </a:rPr>
              <a:t>y asegurarse de que todas sus propiedades digitales funcionen juntas de manera efectiva.</a:t>
            </a:r>
            <a:br>
              <a:rPr lang="es-MX" sz="1400" dirty="0">
                <a:solidFill>
                  <a:srgbClr val="01514A"/>
                </a:solidFill>
                <a:effectLst/>
                <a:ea typeface="Times New Roman" panose="02020603050405020304" pitchFamily="18" charset="0"/>
              </a:rPr>
            </a:br>
            <a:endParaRPr lang="es-MX" sz="1400" dirty="0">
              <a:solidFill>
                <a:srgbClr val="01514A"/>
              </a:solidFill>
              <a:effectLst/>
              <a:ea typeface="Times New Roman" panose="02020603050405020304" pitchFamily="18" charset="0"/>
            </a:endParaRPr>
          </a:p>
          <a:p>
            <a:pPr>
              <a:buClr>
                <a:srgbClr val="03C7BE"/>
              </a:buClr>
            </a:pPr>
            <a:r>
              <a:rPr lang="es-MX" sz="1400" b="1" dirty="0">
                <a:solidFill>
                  <a:srgbClr val="01514A"/>
                </a:solidFill>
                <a:effectLst/>
                <a:ea typeface="Times New Roman" panose="02020603050405020304" pitchFamily="18" charset="0"/>
              </a:rPr>
              <a:t>Soporte técnico: </a:t>
            </a:r>
            <a:r>
              <a:rPr lang="es-MX" sz="1400" dirty="0">
                <a:solidFill>
                  <a:srgbClr val="01514A"/>
                </a:solidFill>
                <a:effectLst/>
                <a:ea typeface="Times New Roman" panose="02020603050405020304" pitchFamily="18" charset="0"/>
              </a:rPr>
              <a:t>finalmente, es importante elegir propiedades digitales que ofrezcan un buen soporte técnico y servicio al cliente, especialmente si no tiene experiencia en el uso de tecnologías digitales. Debe asegurarse de que haya soporte disponible cuando necesite ayuda y que pueda contactar fácilmente a los proveedores de las propiedades digitales si tiene algún problema o pregunta.</a:t>
            </a:r>
            <a:endParaRPr lang="es-MX" sz="1400" dirty="0">
              <a:solidFill>
                <a:srgbClr val="01514A"/>
              </a:solidFill>
            </a:endParaRPr>
          </a:p>
        </p:txBody>
      </p:sp>
      <p:pic>
        <p:nvPicPr>
          <p:cNvPr id="6" name="Gráfico 5">
            <a:extLst>
              <a:ext uri="{FF2B5EF4-FFF2-40B4-BE49-F238E27FC236}">
                <a16:creationId xmlns:a16="http://schemas.microsoft.com/office/drawing/2014/main" id="{29390AFF-2A0F-A35D-B675-628DC04EDA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79400" y="963966"/>
            <a:ext cx="385200" cy="396167"/>
          </a:xfrm>
          <a:prstGeom prst="rect">
            <a:avLst/>
          </a:prstGeom>
        </p:spPr>
      </p:pic>
      <p:pic>
        <p:nvPicPr>
          <p:cNvPr id="10" name="Gráfico 9">
            <a:extLst>
              <a:ext uri="{FF2B5EF4-FFF2-40B4-BE49-F238E27FC236}">
                <a16:creationId xmlns:a16="http://schemas.microsoft.com/office/drawing/2014/main" id="{0E06F01B-53EF-781E-DDE3-9D7C9606814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79400" y="2203450"/>
            <a:ext cx="385200" cy="385200"/>
          </a:xfrm>
          <a:prstGeom prst="rect">
            <a:avLst/>
          </a:prstGeom>
        </p:spPr>
      </p:pic>
      <p:pic>
        <p:nvPicPr>
          <p:cNvPr id="12" name="Gráfico 11">
            <a:extLst>
              <a:ext uri="{FF2B5EF4-FFF2-40B4-BE49-F238E27FC236}">
                <a16:creationId xmlns:a16="http://schemas.microsoft.com/office/drawing/2014/main" id="{912DC999-534A-8144-A721-3B02D20064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79400" y="3943105"/>
            <a:ext cx="385200" cy="388366"/>
          </a:xfrm>
          <a:prstGeom prst="rect">
            <a:avLst/>
          </a:prstGeom>
        </p:spPr>
      </p:pic>
    </p:spTree>
    <p:extLst>
      <p:ext uri="{BB962C8B-B14F-4D97-AF65-F5344CB8AC3E}">
        <p14:creationId xmlns:p14="http://schemas.microsoft.com/office/powerpoint/2010/main" val="4082565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274944"/>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Arquitectura digital del negocio</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4653514"/>
            <a:ext cx="3474978" cy="1815882"/>
          </a:xfrm>
          <a:prstGeom prst="rect">
            <a:avLst/>
          </a:prstGeom>
          <a:noFill/>
        </p:spPr>
        <p:txBody>
          <a:bodyPr wrap="square">
            <a:spAutoFit/>
          </a:bodyPr>
          <a:lstStyle/>
          <a:p>
            <a:r>
              <a:rPr lang="es-MX" sz="1400" b="1" dirty="0">
                <a:solidFill>
                  <a:schemeClr val="bg1"/>
                </a:solidFill>
                <a:latin typeface="Corbel" panose="020B0503020204020204" pitchFamily="34" charset="0"/>
              </a:rPr>
              <a:t>Al finalizar:</a:t>
            </a:r>
          </a:p>
          <a:p>
            <a:r>
              <a:rPr lang="es-MX" sz="1400" dirty="0">
                <a:solidFill>
                  <a:schemeClr val="bg1"/>
                </a:solidFill>
                <a:latin typeface="Corbel" panose="020B0503020204020204" pitchFamily="34" charset="0"/>
              </a:rPr>
              <a:t>Analiza el mapa visual e identifica posibles áreas de mejora en la integración de la arquitectura de marca y la presencia digital de la marca, y propón soluciones que puedan ayudar a la marca a mejorar su efectividad y su capacidad de llegar a su público objetivo de manera efectiva y coherente.</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5" y="2105941"/>
            <a:ext cx="3686763" cy="4185761"/>
          </a:xfrm>
          <a:prstGeom prst="rect">
            <a:avLst/>
          </a:prstGeom>
          <a:noFill/>
        </p:spPr>
        <p:txBody>
          <a:bodyPr wrap="square">
            <a:spAutoFit/>
          </a:bodyPr>
          <a:lstStyle/>
          <a:p>
            <a:pPr algn="l"/>
            <a:r>
              <a:rPr lang="es-MX" sz="1400" dirty="0">
                <a:solidFill>
                  <a:srgbClr val="01514A"/>
                </a:solidFill>
                <a:latin typeface="+mj-lt"/>
              </a:rPr>
              <a:t>Selecciona una marca conocida y realiza una investigación exhaustiva sobre su arquitectura digital del negocio. Identifica cómo está organizada, cómo se relacionan entre sí sus diferentes productos o servicios, etc.</a:t>
            </a:r>
          </a:p>
          <a:p>
            <a:pPr algn="l"/>
            <a:endParaRPr lang="es-MX" sz="1400" dirty="0">
              <a:solidFill>
                <a:srgbClr val="01514A"/>
              </a:solidFill>
              <a:latin typeface="+mj-lt"/>
            </a:endParaRPr>
          </a:p>
          <a:p>
            <a:pPr algn="l"/>
            <a:r>
              <a:rPr lang="es-MX" sz="1400" dirty="0">
                <a:solidFill>
                  <a:srgbClr val="01514A"/>
                </a:solidFill>
                <a:latin typeface="+mj-lt"/>
              </a:rPr>
              <a:t>A continuación, analiza la presencia digital de la marca. Examina su sitio web, sus redes sociales, sus anuncios en línea y cualquier otra presencia digital que pueda tener. Analiza cómo la marca utiliza los diferentes canales digitales para comunicarse con su público objetivo.</a:t>
            </a:r>
          </a:p>
          <a:p>
            <a:pPr algn="l"/>
            <a:endParaRPr lang="es-MX" sz="1400" dirty="0">
              <a:solidFill>
                <a:srgbClr val="01514A"/>
              </a:solidFill>
              <a:latin typeface="+mj-lt"/>
            </a:endParaRPr>
          </a:p>
          <a:p>
            <a:pPr algn="l"/>
            <a:r>
              <a:rPr lang="es-MX" sz="1400" dirty="0">
                <a:solidFill>
                  <a:srgbClr val="01514A"/>
                </a:solidFill>
                <a:latin typeface="+mj-lt"/>
              </a:rPr>
              <a:t>Después, crea un mapa visual que integre la arquitectura de la marca con la presencia digital de la marca, identifica cómo comunica su propuesta de valor a través de sus diferentes plataformas digitales.</a:t>
            </a:r>
          </a:p>
          <a:p>
            <a:pPr algn="l"/>
            <a:endParaRPr lang="es-MX" sz="1400" dirty="0">
              <a:solidFill>
                <a:srgbClr val="01514A"/>
              </a:solidFill>
              <a:latin typeface="+mj-lt"/>
            </a:endParaRPr>
          </a:p>
        </p:txBody>
      </p:sp>
    </p:spTree>
    <p:extLst>
      <p:ext uri="{BB962C8B-B14F-4D97-AF65-F5344CB8AC3E}">
        <p14:creationId xmlns:p14="http://schemas.microsoft.com/office/powerpoint/2010/main" val="1866255274"/>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4083</TotalTime>
  <Words>2096</Words>
  <Application>Microsoft Macintosh PowerPoint</Application>
  <PresentationFormat>Presentación en pantalla (4:3)</PresentationFormat>
  <Paragraphs>100</Paragraphs>
  <Slides>22</Slides>
  <Notes>4</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22</vt:i4>
      </vt:variant>
    </vt:vector>
  </HeadingPairs>
  <TitlesOfParts>
    <vt:vector size="27" baseType="lpstr">
      <vt:lpstr>Corbel</vt:lpstr>
      <vt:lpstr>Courier New</vt:lpstr>
      <vt:lpstr>Arial</vt:lpstr>
      <vt:lpstr>Calibri</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39</cp:revision>
  <dcterms:created xsi:type="dcterms:W3CDTF">2022-12-21T17:15:58Z</dcterms:created>
  <dcterms:modified xsi:type="dcterms:W3CDTF">2023-10-24T23:18:55Z</dcterms:modified>
</cp:coreProperties>
</file>