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57" r:id="rId3"/>
    <p:sldId id="259" r:id="rId4"/>
    <p:sldId id="260" r:id="rId5"/>
    <p:sldId id="275" r:id="rId6"/>
    <p:sldId id="303" r:id="rId7"/>
    <p:sldId id="262" r:id="rId8"/>
    <p:sldId id="302" r:id="rId9"/>
    <p:sldId id="304" r:id="rId10"/>
    <p:sldId id="306" r:id="rId11"/>
    <p:sldId id="271" r:id="rId12"/>
    <p:sldId id="307" r:id="rId13"/>
    <p:sldId id="309" r:id="rId14"/>
    <p:sldId id="308" r:id="rId15"/>
    <p:sldId id="268" r:id="rId16"/>
    <p:sldId id="265" r:id="rId17"/>
  </p:sldIdLst>
  <p:sldSz cx="9144000" cy="6858000" type="screen4x3"/>
  <p:notesSz cx="6858000" cy="9144000"/>
  <p:embeddedFontLst>
    <p:embeddedFont>
      <p:font typeface="Corbel" panose="020B0503020204020204" pitchFamily="34" charset="0"/>
      <p:regular r:id="rId18"/>
      <p:bold r:id="rId19"/>
      <p:italic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499" userDrawn="1">
          <p15:clr>
            <a:srgbClr val="A4A3A4"/>
          </p15:clr>
        </p15:guide>
        <p15:guide id="4" pos="5261" userDrawn="1">
          <p15:clr>
            <a:srgbClr val="A4A3A4"/>
          </p15:clr>
        </p15:guide>
        <p15:guide id="5" orient="horz" pos="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FCFC"/>
    <a:srgbClr val="025E89"/>
    <a:srgbClr val="03C7BE"/>
    <a:srgbClr val="4C5EAF"/>
    <a:srgbClr val="A1DCDC"/>
    <a:srgbClr val="F8F8F8"/>
    <a:srgbClr val="FBFBFB"/>
    <a:srgbClr val="DAF0FA"/>
    <a:srgbClr val="005D85"/>
    <a:srgbClr val="0151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8BC11B-A72F-45CB-B198-4BA6B7F47A08}" v="13" dt="2023-10-18T23:03:26.6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5567"/>
  </p:normalViewPr>
  <p:slideViewPr>
    <p:cSldViewPr snapToGrid="0" showGuides="1">
      <p:cViewPr>
        <p:scale>
          <a:sx n="91" d="100"/>
          <a:sy n="91" d="100"/>
        </p:scale>
        <p:origin x="2048" y="280"/>
      </p:cViewPr>
      <p:guideLst>
        <p:guide orient="horz" pos="2205"/>
        <p:guide pos="2880"/>
        <p:guide pos="499"/>
        <p:guide pos="5261"/>
        <p:guide orient="horz" pos="9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AQUINO CARDENAS" userId="6e002ff6-500f-46fc-af4c-3b420fa6dd0c" providerId="ADAL" clId="{298BC11B-A72F-45CB-B198-4BA6B7F47A08}"/>
    <pc:docChg chg="undo redo custSel addSld delSld modSld sldOrd">
      <pc:chgData name="GABRIELA AQUINO CARDENAS" userId="6e002ff6-500f-46fc-af4c-3b420fa6dd0c" providerId="ADAL" clId="{298BC11B-A72F-45CB-B198-4BA6B7F47A08}" dt="2023-10-19T16:45:09.039" v="1250" actId="114"/>
      <pc:docMkLst>
        <pc:docMk/>
      </pc:docMkLst>
      <pc:sldChg chg="modSp mod">
        <pc:chgData name="GABRIELA AQUINO CARDENAS" userId="6e002ff6-500f-46fc-af4c-3b420fa6dd0c" providerId="ADAL" clId="{298BC11B-A72F-45CB-B198-4BA6B7F47A08}" dt="2023-10-18T22:18:33.826" v="833" actId="20577"/>
        <pc:sldMkLst>
          <pc:docMk/>
          <pc:sldMk cId="1706365153" sldId="257"/>
        </pc:sldMkLst>
        <pc:spChg chg="mod">
          <ac:chgData name="GABRIELA AQUINO CARDENAS" userId="6e002ff6-500f-46fc-af4c-3b420fa6dd0c" providerId="ADAL" clId="{298BC11B-A72F-45CB-B198-4BA6B7F47A08}" dt="2023-10-18T22:18:33.826" v="833" actId="20577"/>
          <ac:spMkLst>
            <pc:docMk/>
            <pc:sldMk cId="1706365153" sldId="257"/>
            <ac:spMk id="2" creationId="{87F3D877-693F-8990-93B7-5C3BE7D725AE}"/>
          </ac:spMkLst>
        </pc:spChg>
      </pc:sldChg>
      <pc:sldChg chg="addSp modSp mod">
        <pc:chgData name="GABRIELA AQUINO CARDENAS" userId="6e002ff6-500f-46fc-af4c-3b420fa6dd0c" providerId="ADAL" clId="{298BC11B-A72F-45CB-B198-4BA6B7F47A08}" dt="2023-10-18T21:13:54.942" v="69" actId="20577"/>
        <pc:sldMkLst>
          <pc:docMk/>
          <pc:sldMk cId="2094374663" sldId="260"/>
        </pc:sldMkLst>
        <pc:spChg chg="mod">
          <ac:chgData name="GABRIELA AQUINO CARDENAS" userId="6e002ff6-500f-46fc-af4c-3b420fa6dd0c" providerId="ADAL" clId="{298BC11B-A72F-45CB-B198-4BA6B7F47A08}" dt="2023-10-18T21:13:54.942" v="69" actId="20577"/>
          <ac:spMkLst>
            <pc:docMk/>
            <pc:sldMk cId="2094374663" sldId="260"/>
            <ac:spMk id="2" creationId="{4BFFA71B-3648-051A-83D1-56118886F470}"/>
          </ac:spMkLst>
        </pc:spChg>
        <pc:spChg chg="add mod">
          <ac:chgData name="GABRIELA AQUINO CARDENAS" userId="6e002ff6-500f-46fc-af4c-3b420fa6dd0c" providerId="ADAL" clId="{298BC11B-A72F-45CB-B198-4BA6B7F47A08}" dt="2023-10-18T21:13:24.786" v="66" actId="20577"/>
          <ac:spMkLst>
            <pc:docMk/>
            <pc:sldMk cId="2094374663" sldId="260"/>
            <ac:spMk id="3" creationId="{57ACBDAA-3796-5973-C9F5-84F4DC6A7FD9}"/>
          </ac:spMkLst>
        </pc:spChg>
      </pc:sldChg>
      <pc:sldChg chg="addSp modSp add del mod">
        <pc:chgData name="GABRIELA AQUINO CARDENAS" userId="6e002ff6-500f-46fc-af4c-3b420fa6dd0c" providerId="ADAL" clId="{298BC11B-A72F-45CB-B198-4BA6B7F47A08}" dt="2023-10-18T22:11:07.860" v="713" actId="20577"/>
        <pc:sldMkLst>
          <pc:docMk/>
          <pc:sldMk cId="2215364073" sldId="262"/>
        </pc:sldMkLst>
        <pc:spChg chg="add mod">
          <ac:chgData name="GABRIELA AQUINO CARDENAS" userId="6e002ff6-500f-46fc-af4c-3b420fa6dd0c" providerId="ADAL" clId="{298BC11B-A72F-45CB-B198-4BA6B7F47A08}" dt="2023-10-18T22:06:24.676" v="559" actId="114"/>
          <ac:spMkLst>
            <pc:docMk/>
            <pc:sldMk cId="2215364073" sldId="262"/>
            <ac:spMk id="2" creationId="{2CD78558-D521-9C4A-5D53-5CD17842266E}"/>
          </ac:spMkLst>
        </pc:spChg>
        <pc:spChg chg="mod">
          <ac:chgData name="GABRIELA AQUINO CARDENAS" userId="6e002ff6-500f-46fc-af4c-3b420fa6dd0c" providerId="ADAL" clId="{298BC11B-A72F-45CB-B198-4BA6B7F47A08}" dt="2023-10-18T22:11:07.860" v="713" actId="20577"/>
          <ac:spMkLst>
            <pc:docMk/>
            <pc:sldMk cId="2215364073" sldId="262"/>
            <ac:spMk id="16" creationId="{BED274EA-038E-C2D8-FC72-19EA56EA058C}"/>
          </ac:spMkLst>
        </pc:spChg>
      </pc:sldChg>
      <pc:sldChg chg="modSp mod">
        <pc:chgData name="GABRIELA AQUINO CARDENAS" userId="6e002ff6-500f-46fc-af4c-3b420fa6dd0c" providerId="ADAL" clId="{298BC11B-A72F-45CB-B198-4BA6B7F47A08}" dt="2023-10-18T23:03:43.829" v="1245" actId="3626"/>
        <pc:sldMkLst>
          <pc:docMk/>
          <pc:sldMk cId="646947356" sldId="265"/>
        </pc:sldMkLst>
        <pc:spChg chg="mod">
          <ac:chgData name="GABRIELA AQUINO CARDENAS" userId="6e002ff6-500f-46fc-af4c-3b420fa6dd0c" providerId="ADAL" clId="{298BC11B-A72F-45CB-B198-4BA6B7F47A08}" dt="2023-10-18T23:03:43.829" v="1245" actId="3626"/>
          <ac:spMkLst>
            <pc:docMk/>
            <pc:sldMk cId="646947356" sldId="265"/>
            <ac:spMk id="2" creationId="{D305A7A0-1BBA-1CE5-3ED2-164739C6DF54}"/>
          </ac:spMkLst>
        </pc:spChg>
      </pc:sldChg>
      <pc:sldChg chg="addSp modSp mod">
        <pc:chgData name="GABRIELA AQUINO CARDENAS" userId="6e002ff6-500f-46fc-af4c-3b420fa6dd0c" providerId="ADAL" clId="{298BC11B-A72F-45CB-B198-4BA6B7F47A08}" dt="2023-10-18T22:31:53.735" v="1104" actId="20577"/>
        <pc:sldMkLst>
          <pc:docMk/>
          <pc:sldMk cId="3443126819" sldId="271"/>
        </pc:sldMkLst>
        <pc:spChg chg="add mod">
          <ac:chgData name="GABRIELA AQUINO CARDENAS" userId="6e002ff6-500f-46fc-af4c-3b420fa6dd0c" providerId="ADAL" clId="{298BC11B-A72F-45CB-B198-4BA6B7F47A08}" dt="2023-10-18T22:27:02.025" v="968" actId="1076"/>
          <ac:spMkLst>
            <pc:docMk/>
            <pc:sldMk cId="3443126819" sldId="271"/>
            <ac:spMk id="2" creationId="{B02B6CEA-9282-31FA-0D35-20C8B59FB0CE}"/>
          </ac:spMkLst>
        </pc:spChg>
        <pc:spChg chg="mod">
          <ac:chgData name="GABRIELA AQUINO CARDENAS" userId="6e002ff6-500f-46fc-af4c-3b420fa6dd0c" providerId="ADAL" clId="{298BC11B-A72F-45CB-B198-4BA6B7F47A08}" dt="2023-10-18T22:31:40.587" v="1103" actId="113"/>
          <ac:spMkLst>
            <pc:docMk/>
            <pc:sldMk cId="3443126819" sldId="271"/>
            <ac:spMk id="7" creationId="{6D40A1D3-9C92-88A2-85A0-6008027CFE48}"/>
          </ac:spMkLst>
        </pc:spChg>
        <pc:spChg chg="mod">
          <ac:chgData name="GABRIELA AQUINO CARDENAS" userId="6e002ff6-500f-46fc-af4c-3b420fa6dd0c" providerId="ADAL" clId="{298BC11B-A72F-45CB-B198-4BA6B7F47A08}" dt="2023-10-18T22:31:53.735" v="1104" actId="20577"/>
          <ac:spMkLst>
            <pc:docMk/>
            <pc:sldMk cId="3443126819" sldId="271"/>
            <ac:spMk id="33" creationId="{46DE5FA0-A289-8AA0-57F8-89C7545ADC2D}"/>
          </ac:spMkLst>
        </pc:spChg>
      </pc:sldChg>
      <pc:sldChg chg="add del ord">
        <pc:chgData name="GABRIELA AQUINO CARDENAS" userId="6e002ff6-500f-46fc-af4c-3b420fa6dd0c" providerId="ADAL" clId="{298BC11B-A72F-45CB-B198-4BA6B7F47A08}" dt="2023-10-18T22:32:32.293" v="1105" actId="47"/>
        <pc:sldMkLst>
          <pc:docMk/>
          <pc:sldMk cId="4082565851" sldId="273"/>
        </pc:sldMkLst>
      </pc:sldChg>
      <pc:sldChg chg="addSp modSp mod">
        <pc:chgData name="GABRIELA AQUINO CARDENAS" userId="6e002ff6-500f-46fc-af4c-3b420fa6dd0c" providerId="ADAL" clId="{298BC11B-A72F-45CB-B198-4BA6B7F47A08}" dt="2023-10-18T22:05:56.166" v="558" actId="113"/>
        <pc:sldMkLst>
          <pc:docMk/>
          <pc:sldMk cId="160129521" sldId="275"/>
        </pc:sldMkLst>
        <pc:spChg chg="mod">
          <ac:chgData name="GABRIELA AQUINO CARDENAS" userId="6e002ff6-500f-46fc-af4c-3b420fa6dd0c" providerId="ADAL" clId="{298BC11B-A72F-45CB-B198-4BA6B7F47A08}" dt="2023-10-18T22:05:56.166" v="558" actId="113"/>
          <ac:spMkLst>
            <pc:docMk/>
            <pc:sldMk cId="160129521" sldId="275"/>
            <ac:spMk id="2" creationId="{B84E783B-EAFA-535B-AA5C-8905C510CFC4}"/>
          </ac:spMkLst>
        </pc:spChg>
        <pc:spChg chg="add mod">
          <ac:chgData name="GABRIELA AQUINO CARDENAS" userId="6e002ff6-500f-46fc-af4c-3b420fa6dd0c" providerId="ADAL" clId="{298BC11B-A72F-45CB-B198-4BA6B7F47A08}" dt="2023-10-18T21:39:21.604" v="432" actId="20577"/>
          <ac:spMkLst>
            <pc:docMk/>
            <pc:sldMk cId="160129521" sldId="275"/>
            <ac:spMk id="3" creationId="{6402C871-278C-0B8A-CAB2-990A58A0BD90}"/>
          </ac:spMkLst>
        </pc:spChg>
      </pc:sldChg>
      <pc:sldChg chg="addSp modSp add mod">
        <pc:chgData name="GABRIELA AQUINO CARDENAS" userId="6e002ff6-500f-46fc-af4c-3b420fa6dd0c" providerId="ADAL" clId="{298BC11B-A72F-45CB-B198-4BA6B7F47A08}" dt="2023-10-18T22:14:37.381" v="820" actId="114"/>
        <pc:sldMkLst>
          <pc:docMk/>
          <pc:sldMk cId="2883172930" sldId="302"/>
        </pc:sldMkLst>
        <pc:spChg chg="add mod">
          <ac:chgData name="GABRIELA AQUINO CARDENAS" userId="6e002ff6-500f-46fc-af4c-3b420fa6dd0c" providerId="ADAL" clId="{298BC11B-A72F-45CB-B198-4BA6B7F47A08}" dt="2023-10-18T22:14:16.201" v="818" actId="20577"/>
          <ac:spMkLst>
            <pc:docMk/>
            <pc:sldMk cId="2883172930" sldId="302"/>
            <ac:spMk id="2" creationId="{A3C9C23B-9F28-794D-C77F-564F0AD7ECB4}"/>
          </ac:spMkLst>
        </pc:spChg>
        <pc:spChg chg="mod">
          <ac:chgData name="GABRIELA AQUINO CARDENAS" userId="6e002ff6-500f-46fc-af4c-3b420fa6dd0c" providerId="ADAL" clId="{298BC11B-A72F-45CB-B198-4BA6B7F47A08}" dt="2023-10-18T22:12:22.498" v="739" actId="20577"/>
          <ac:spMkLst>
            <pc:docMk/>
            <pc:sldMk cId="2883172930" sldId="302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298BC11B-A72F-45CB-B198-4BA6B7F47A08}" dt="2023-10-18T22:14:37.381" v="820" actId="114"/>
          <ac:spMkLst>
            <pc:docMk/>
            <pc:sldMk cId="2883172930" sldId="302"/>
            <ac:spMk id="4" creationId="{8EF367EE-4DC3-9104-C0CF-E3A403F0C542}"/>
          </ac:spMkLst>
        </pc:spChg>
      </pc:sldChg>
      <pc:sldChg chg="modSp add mod">
        <pc:chgData name="GABRIELA AQUINO CARDENAS" userId="6e002ff6-500f-46fc-af4c-3b420fa6dd0c" providerId="ADAL" clId="{298BC11B-A72F-45CB-B198-4BA6B7F47A08}" dt="2023-10-18T21:43:14.055" v="508" actId="20577"/>
        <pc:sldMkLst>
          <pc:docMk/>
          <pc:sldMk cId="1654495247" sldId="303"/>
        </pc:sldMkLst>
        <pc:spChg chg="mod">
          <ac:chgData name="GABRIELA AQUINO CARDENAS" userId="6e002ff6-500f-46fc-af4c-3b420fa6dd0c" providerId="ADAL" clId="{298BC11B-A72F-45CB-B198-4BA6B7F47A08}" dt="2023-10-18T21:43:14.055" v="508" actId="20577"/>
          <ac:spMkLst>
            <pc:docMk/>
            <pc:sldMk cId="1654495247" sldId="303"/>
            <ac:spMk id="2" creationId="{B84E783B-EAFA-535B-AA5C-8905C510CFC4}"/>
          </ac:spMkLst>
        </pc:spChg>
        <pc:spChg chg="mod">
          <ac:chgData name="GABRIELA AQUINO CARDENAS" userId="6e002ff6-500f-46fc-af4c-3b420fa6dd0c" providerId="ADAL" clId="{298BC11B-A72F-45CB-B198-4BA6B7F47A08}" dt="2023-10-18T21:40:15.439" v="461" actId="20577"/>
          <ac:spMkLst>
            <pc:docMk/>
            <pc:sldMk cId="1654495247" sldId="303"/>
            <ac:spMk id="3" creationId="{6402C871-278C-0B8A-CAB2-990A58A0BD90}"/>
          </ac:spMkLst>
        </pc:spChg>
      </pc:sldChg>
      <pc:sldChg chg="modSp add mod">
        <pc:chgData name="GABRIELA AQUINO CARDENAS" userId="6e002ff6-500f-46fc-af4c-3b420fa6dd0c" providerId="ADAL" clId="{298BC11B-A72F-45CB-B198-4BA6B7F47A08}" dt="2023-10-18T22:18:24.927" v="832" actId="20577"/>
        <pc:sldMkLst>
          <pc:docMk/>
          <pc:sldMk cId="3230681517" sldId="304"/>
        </pc:sldMkLst>
        <pc:spChg chg="mod">
          <ac:chgData name="GABRIELA AQUINO CARDENAS" userId="6e002ff6-500f-46fc-af4c-3b420fa6dd0c" providerId="ADAL" clId="{298BC11B-A72F-45CB-B198-4BA6B7F47A08}" dt="2023-10-18T22:18:24.927" v="832" actId="20577"/>
          <ac:spMkLst>
            <pc:docMk/>
            <pc:sldMk cId="3230681517" sldId="304"/>
            <ac:spMk id="2" creationId="{87F3D877-693F-8990-93B7-5C3BE7D725AE}"/>
          </ac:spMkLst>
        </pc:spChg>
      </pc:sldChg>
      <pc:sldChg chg="add del">
        <pc:chgData name="GABRIELA AQUINO CARDENAS" userId="6e002ff6-500f-46fc-af4c-3b420fa6dd0c" providerId="ADAL" clId="{298BC11B-A72F-45CB-B198-4BA6B7F47A08}" dt="2023-10-18T22:15:33.488" v="826" actId="47"/>
        <pc:sldMkLst>
          <pc:docMk/>
          <pc:sldMk cId="1578739544" sldId="305"/>
        </pc:sldMkLst>
      </pc:sldChg>
      <pc:sldChg chg="modSp add mod">
        <pc:chgData name="GABRIELA AQUINO CARDENAS" userId="6e002ff6-500f-46fc-af4c-3b420fa6dd0c" providerId="ADAL" clId="{298BC11B-A72F-45CB-B198-4BA6B7F47A08}" dt="2023-10-18T22:25:29.477" v="946" actId="1076"/>
        <pc:sldMkLst>
          <pc:docMk/>
          <pc:sldMk cId="176911030" sldId="306"/>
        </pc:sldMkLst>
        <pc:spChg chg="mod">
          <ac:chgData name="GABRIELA AQUINO CARDENAS" userId="6e002ff6-500f-46fc-af4c-3b420fa6dd0c" providerId="ADAL" clId="{298BC11B-A72F-45CB-B198-4BA6B7F47A08}" dt="2023-10-18T22:25:29.477" v="946" actId="1076"/>
          <ac:spMkLst>
            <pc:docMk/>
            <pc:sldMk cId="176911030" sldId="306"/>
            <ac:spMk id="2" creationId="{4BFFA71B-3648-051A-83D1-56118886F470}"/>
          </ac:spMkLst>
        </pc:spChg>
        <pc:spChg chg="mod">
          <ac:chgData name="GABRIELA AQUINO CARDENAS" userId="6e002ff6-500f-46fc-af4c-3b420fa6dd0c" providerId="ADAL" clId="{298BC11B-A72F-45CB-B198-4BA6B7F47A08}" dt="2023-10-18T22:25:29.477" v="946" actId="1076"/>
          <ac:spMkLst>
            <pc:docMk/>
            <pc:sldMk cId="176911030" sldId="306"/>
            <ac:spMk id="3" creationId="{57ACBDAA-3796-5973-C9F5-84F4DC6A7FD9}"/>
          </ac:spMkLst>
        </pc:spChg>
      </pc:sldChg>
      <pc:sldChg chg="addSp delSp modSp add mod">
        <pc:chgData name="GABRIELA AQUINO CARDENAS" userId="6e002ff6-500f-46fc-af4c-3b420fa6dd0c" providerId="ADAL" clId="{298BC11B-A72F-45CB-B198-4BA6B7F47A08}" dt="2023-10-18T23:04:59.765" v="1249" actId="1076"/>
        <pc:sldMkLst>
          <pc:docMk/>
          <pc:sldMk cId="2041267272" sldId="307"/>
        </pc:sldMkLst>
        <pc:spChg chg="mod">
          <ac:chgData name="GABRIELA AQUINO CARDENAS" userId="6e002ff6-500f-46fc-af4c-3b420fa6dd0c" providerId="ADAL" clId="{298BC11B-A72F-45CB-B198-4BA6B7F47A08}" dt="2023-10-18T23:04:59.765" v="1249" actId="1076"/>
          <ac:spMkLst>
            <pc:docMk/>
            <pc:sldMk cId="2041267272" sldId="307"/>
            <ac:spMk id="2" creationId="{B02B6CEA-9282-31FA-0D35-20C8B59FB0CE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4" creationId="{E893A531-FF4F-CD83-8025-6CFEEC1741DE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6" creationId="{84A9DE9D-4007-D6D8-5AA5-CA630103A1EB}"/>
          </ac:spMkLst>
        </pc:spChg>
        <pc:spChg chg="mod">
          <ac:chgData name="GABRIELA AQUINO CARDENAS" userId="6e002ff6-500f-46fc-af4c-3b420fa6dd0c" providerId="ADAL" clId="{298BC11B-A72F-45CB-B198-4BA6B7F47A08}" dt="2023-10-18T23:04:59.765" v="1249" actId="1076"/>
          <ac:spMkLst>
            <pc:docMk/>
            <pc:sldMk cId="2041267272" sldId="307"/>
            <ac:spMk id="7" creationId="{6D40A1D3-9C92-88A2-85A0-6008027CFE48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8" creationId="{352C26CD-B71E-746C-020A-761FA7F0895B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9" creationId="{000FA896-7F9C-EDD1-84EC-2826B943B2D9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0" creationId="{FB1EA0D2-C31C-30DA-8504-9BDC614999E0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1" creationId="{9E1B7CB7-F36C-85DA-4D8A-305C3D9D2065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2" creationId="{4FDF34EF-086C-ED53-1AE6-D7F523CFDA8E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7" creationId="{2FAD5DD4-33C8-64FD-8780-72E44C24C840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8" creationId="{4DB12D06-DCC5-F92D-12F3-EACC8F784FB3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19" creationId="{D95C90E0-CE2B-AD7A-A2D1-03ACA4C73F13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20" creationId="{E5127599-FB5B-9B05-475E-D88C4EBA3070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26" creationId="{5569DC60-1AC0-7B28-6CC6-3B72F8647254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27" creationId="{A935D89E-5975-793B-D0FF-891FD54804BC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30" creationId="{5B7190AD-6E94-498F-9E01-7EFCBFFE72E5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31" creationId="{E3DE3725-8BCE-A055-533A-52289FA1400E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32" creationId="{908B7180-0E82-58E3-AA42-A15AB071AB36}"/>
          </ac:spMkLst>
        </pc:spChg>
        <pc:spChg chg="del">
          <ac:chgData name="GABRIELA AQUINO CARDENAS" userId="6e002ff6-500f-46fc-af4c-3b420fa6dd0c" providerId="ADAL" clId="{298BC11B-A72F-45CB-B198-4BA6B7F47A08}" dt="2023-10-18T22:33:46.129" v="1107" actId="478"/>
          <ac:spMkLst>
            <pc:docMk/>
            <pc:sldMk cId="2041267272" sldId="307"/>
            <ac:spMk id="33" creationId="{46DE5FA0-A289-8AA0-57F8-89C7545ADC2D}"/>
          </ac:spMkLst>
        </pc:spChg>
        <pc:grpChg chg="del">
          <ac:chgData name="GABRIELA AQUINO CARDENAS" userId="6e002ff6-500f-46fc-af4c-3b420fa6dd0c" providerId="ADAL" clId="{298BC11B-A72F-45CB-B198-4BA6B7F47A08}" dt="2023-10-18T22:33:46.129" v="1107" actId="478"/>
          <ac:grpSpMkLst>
            <pc:docMk/>
            <pc:sldMk cId="2041267272" sldId="307"/>
            <ac:grpSpMk id="28" creationId="{66558CD3-EE9A-D1B2-CD5A-D4F47BDCFB98}"/>
          </ac:grpSpMkLst>
        </pc:grpChg>
        <pc:grpChg chg="del">
          <ac:chgData name="GABRIELA AQUINO CARDENAS" userId="6e002ff6-500f-46fc-af4c-3b420fa6dd0c" providerId="ADAL" clId="{298BC11B-A72F-45CB-B198-4BA6B7F47A08}" dt="2023-10-18T22:33:46.129" v="1107" actId="478"/>
          <ac:grpSpMkLst>
            <pc:docMk/>
            <pc:sldMk cId="2041267272" sldId="307"/>
            <ac:grpSpMk id="44" creationId="{4F9D9379-1529-77D0-F147-77ECD9623148}"/>
          </ac:grpSpMkLst>
        </pc:grpChg>
        <pc:picChg chg="add mod ord modCrop">
          <ac:chgData name="GABRIELA AQUINO CARDENAS" userId="6e002ff6-500f-46fc-af4c-3b420fa6dd0c" providerId="ADAL" clId="{298BC11B-A72F-45CB-B198-4BA6B7F47A08}" dt="2023-10-18T23:04:49.307" v="1247" actId="1076"/>
          <ac:picMkLst>
            <pc:docMk/>
            <pc:sldMk cId="2041267272" sldId="307"/>
            <ac:picMk id="5" creationId="{E0254BDE-306F-9A9D-CAC1-EAC336962E0A}"/>
          </ac:picMkLst>
        </pc:picChg>
      </pc:sldChg>
      <pc:sldChg chg="modSp add mod">
        <pc:chgData name="GABRIELA AQUINO CARDENAS" userId="6e002ff6-500f-46fc-af4c-3b420fa6dd0c" providerId="ADAL" clId="{298BC11B-A72F-45CB-B198-4BA6B7F47A08}" dt="2023-10-18T22:50:21.406" v="1182" actId="1076"/>
        <pc:sldMkLst>
          <pc:docMk/>
          <pc:sldMk cId="486098650" sldId="308"/>
        </pc:sldMkLst>
        <pc:spChg chg="mod">
          <ac:chgData name="GABRIELA AQUINO CARDENAS" userId="6e002ff6-500f-46fc-af4c-3b420fa6dd0c" providerId="ADAL" clId="{298BC11B-A72F-45CB-B198-4BA6B7F47A08}" dt="2023-10-18T22:49:23.217" v="1172" actId="113"/>
          <ac:spMkLst>
            <pc:docMk/>
            <pc:sldMk cId="486098650" sldId="308"/>
            <ac:spMk id="2" creationId="{A3C9C23B-9F28-794D-C77F-564F0AD7ECB4}"/>
          </ac:spMkLst>
        </pc:spChg>
        <pc:spChg chg="mod">
          <ac:chgData name="GABRIELA AQUINO CARDENAS" userId="6e002ff6-500f-46fc-af4c-3b420fa6dd0c" providerId="ADAL" clId="{298BC11B-A72F-45CB-B198-4BA6B7F47A08}" dt="2023-10-18T22:50:21.406" v="1182" actId="1076"/>
          <ac:spMkLst>
            <pc:docMk/>
            <pc:sldMk cId="486098650" sldId="308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298BC11B-A72F-45CB-B198-4BA6B7F47A08}" dt="2023-10-18T22:50:14.304" v="1181" actId="20577"/>
          <ac:spMkLst>
            <pc:docMk/>
            <pc:sldMk cId="486098650" sldId="308"/>
            <ac:spMk id="4" creationId="{8EF367EE-4DC3-9104-C0CF-E3A403F0C542}"/>
          </ac:spMkLst>
        </pc:spChg>
      </pc:sldChg>
      <pc:sldChg chg="modSp add mod ord">
        <pc:chgData name="GABRIELA AQUINO CARDENAS" userId="6e002ff6-500f-46fc-af4c-3b420fa6dd0c" providerId="ADAL" clId="{298BC11B-A72F-45CB-B198-4BA6B7F47A08}" dt="2023-10-19T16:45:09.039" v="1250" actId="114"/>
        <pc:sldMkLst>
          <pc:docMk/>
          <pc:sldMk cId="2887609946" sldId="309"/>
        </pc:sldMkLst>
        <pc:spChg chg="mod">
          <ac:chgData name="GABRIELA AQUINO CARDENAS" userId="6e002ff6-500f-46fc-af4c-3b420fa6dd0c" providerId="ADAL" clId="{298BC11B-A72F-45CB-B198-4BA6B7F47A08}" dt="2023-10-19T16:45:09.039" v="1250" actId="114"/>
          <ac:spMkLst>
            <pc:docMk/>
            <pc:sldMk cId="2887609946" sldId="309"/>
            <ac:spMk id="2" creationId="{2CD78558-D521-9C4A-5D53-5CD17842266E}"/>
          </ac:spMkLst>
        </pc:spChg>
        <pc:spChg chg="mod">
          <ac:chgData name="GABRIELA AQUINO CARDENAS" userId="6e002ff6-500f-46fc-af4c-3b420fa6dd0c" providerId="ADAL" clId="{298BC11B-A72F-45CB-B198-4BA6B7F47A08}" dt="2023-10-18T23:01:45.621" v="1240" actId="20577"/>
          <ac:spMkLst>
            <pc:docMk/>
            <pc:sldMk cId="2887609946" sldId="309"/>
            <ac:spMk id="16" creationId="{BED274EA-038E-C2D8-FC72-19EA56EA05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5527071-3483-E18E-B90F-D30601D26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96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F94B17-55C9-1E83-40F0-C9348FA47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5F157C8-5F66-24F7-C7FD-64E3327B136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Referencias</a:t>
            </a:r>
          </a:p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bibliográficas</a:t>
            </a:r>
          </a:p>
        </p:txBody>
      </p:sp>
    </p:spTree>
    <p:extLst>
      <p:ext uri="{BB962C8B-B14F-4D97-AF65-F5344CB8AC3E}">
        <p14:creationId xmlns:p14="http://schemas.microsoft.com/office/powerpoint/2010/main" val="2838725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57A4A75-C599-6A69-FC08-95C7D17F84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38ECEC7-0005-6B04-82FA-1F04A066DDEB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0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92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86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ful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7357EC-0CDA-BD3C-1FB8-D9F56A146F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D3CF681-E21E-EDBC-83ED-B3BE2F7503C8}"/>
              </a:ext>
            </a:extLst>
          </p:cNvPr>
          <p:cNvSpPr txBox="1"/>
          <p:nvPr userDrawn="1"/>
        </p:nvSpPr>
        <p:spPr>
          <a:xfrm>
            <a:off x="719175" y="2951946"/>
            <a:ext cx="315323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Te invitamos a que realices el siguiente ejercicio mental, el cual te tomará cinco minutos y servirá para obtener una mejor claridad en los conceptos que aprenderemos el día de hoy.</a:t>
            </a:r>
            <a:endParaRPr lang="es-MX" sz="140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91E4ED-D749-29EF-D19F-F7D4A2718AF1}"/>
              </a:ext>
            </a:extLst>
          </p:cNvPr>
          <p:cNvSpPr txBox="1"/>
          <p:nvPr userDrawn="1"/>
        </p:nvSpPr>
        <p:spPr>
          <a:xfrm>
            <a:off x="719175" y="2107181"/>
            <a:ext cx="3757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chemeClr val="tx1"/>
                </a:solidFill>
                <a:latin typeface="Corbel" panose="020B0503020204020204" pitchFamily="34" charset="0"/>
              </a:rPr>
              <a:t>Atención plena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9EA07BA-AD9D-48B2-149D-9F51F2B7043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Bienestar</a:t>
            </a:r>
            <a:r>
              <a:rPr lang="es-MX" sz="2400" dirty="0">
                <a:solidFill>
                  <a:srgbClr val="03C7BE"/>
                </a:solidFill>
                <a:latin typeface="Corbel" panose="020B0503020204020204" pitchFamily="34" charset="0"/>
              </a:rPr>
              <a:t> - </a:t>
            </a:r>
            <a:r>
              <a:rPr lang="es-MX" sz="2400" i="1" dirty="0">
                <a:solidFill>
                  <a:srgbClr val="03C7BE"/>
                </a:solidFill>
                <a:latin typeface="Corbel" panose="020B0503020204020204" pitchFamily="34" charset="0"/>
              </a:rPr>
              <a:t>mindfulness</a:t>
            </a:r>
          </a:p>
        </p:txBody>
      </p:sp>
    </p:spTree>
    <p:extLst>
      <p:ext uri="{BB962C8B-B14F-4D97-AF65-F5344CB8AC3E}">
        <p14:creationId xmlns:p14="http://schemas.microsoft.com/office/powerpoint/2010/main" val="1295747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7076FA-1AEF-C6FF-C53F-30AB70EA4D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5DFF62C-9933-9FDA-4938-D6629E7D7E31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Introducción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94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F6AD0CB-1A15-A2DB-FD30-81A29F454F3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0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31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46F44AD-B9AE-1475-7098-65078511822E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302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jerci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0809D6-036C-782B-5DC1-65F1FE9E74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4A249E2-AE5D-ACF9-2E34-AFB2875A548A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Ejercicio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E4ABF42-B2B4-E1E8-21FE-7994B15176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287" r="20287"/>
          <a:stretch/>
        </p:blipFill>
        <p:spPr>
          <a:xfrm>
            <a:off x="5185774" y="-3"/>
            <a:ext cx="3959902" cy="44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9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2EA3E3-D05B-EAB3-1807-74ED540850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99C96C7-6FE5-B64F-59B8-2349BA242EA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Cierre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85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02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71" r:id="rId7"/>
    <p:sldLayoutId id="2147483667" r:id="rId8"/>
    <p:sldLayoutId id="2147483668" r:id="rId9"/>
    <p:sldLayoutId id="2147483669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rsaUmq2l1w" TargetMode="External"/><Relationship Id="rId2" Type="http://schemas.openxmlformats.org/officeDocument/2006/relationships/hyperlink" Target="https://youtu.be/oq-klVxvm5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894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6" y="2409171"/>
            <a:ext cx="363089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</a:rPr>
              <a:t>Los hábitos de consumo en México se han modificado a partir de los diversos factores, además de las preferencias de las nuevas generaciones y la transición hacia la virtualidad son claves que modifican el consumo.</a:t>
            </a:r>
          </a:p>
          <a:p>
            <a:endParaRPr lang="es-MX" sz="1400" dirty="0">
              <a:solidFill>
                <a:srgbClr val="01514A"/>
              </a:solidFill>
            </a:endParaRPr>
          </a:p>
          <a:p>
            <a:r>
              <a:rPr lang="es-MX" sz="1400" dirty="0">
                <a:solidFill>
                  <a:srgbClr val="01514A"/>
                </a:solidFill>
              </a:rPr>
              <a:t>La pandemia nos mostró la importancia de la digitalización del consumo, de tal forma que las empresas que actualmente cuentan con una estrategia integral </a:t>
            </a:r>
            <a:r>
              <a:rPr lang="es-MX" sz="1400" dirty="0" err="1">
                <a:solidFill>
                  <a:srgbClr val="01514A"/>
                </a:solidFill>
              </a:rPr>
              <a:t>omnicanal</a:t>
            </a:r>
            <a:r>
              <a:rPr lang="es-MX" sz="1400" dirty="0">
                <a:solidFill>
                  <a:srgbClr val="01514A"/>
                </a:solidFill>
              </a:rPr>
              <a:t> son las menos afectadas, es decir, se espera encontrar con los productos en tiendas físicas como en tiendas virtuales. </a:t>
            </a:r>
          </a:p>
          <a:p>
            <a:endParaRPr lang="es-MX" sz="1400" dirty="0">
              <a:solidFill>
                <a:srgbClr val="01514A"/>
              </a:solidFill>
            </a:endParaRPr>
          </a:p>
          <a:p>
            <a:r>
              <a:rPr lang="es-MX" sz="1400" dirty="0">
                <a:solidFill>
                  <a:srgbClr val="01514A"/>
                </a:solidFill>
              </a:rPr>
              <a:t>Al final lo que se trata es que las empresas operen alrededor del consumidor, en donde el viaje de compra (antes, durante y después) es fundamental para retener y atraer clientes.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19" t="-34211" r="12760" b="-34211"/>
          <a:stretch/>
        </p:blipFill>
        <p:spPr>
          <a:xfrm>
            <a:off x="5183938" y="-4351"/>
            <a:ext cx="3959225" cy="6860901"/>
          </a:xfrm>
          <a:prstGeom prst="rect">
            <a:avLst/>
          </a:prstGeom>
          <a:solidFill>
            <a:srgbClr val="025E89"/>
          </a:solidFill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7ACBDAA-3796-5973-C9F5-84F4DC6A7FD9}"/>
              </a:ext>
            </a:extLst>
          </p:cNvPr>
          <p:cNvSpPr txBox="1"/>
          <p:nvPr/>
        </p:nvSpPr>
        <p:spPr>
          <a:xfrm>
            <a:off x="709746" y="1208842"/>
            <a:ext cx="3961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+mj-lt"/>
              </a:rPr>
              <a:t>Las formas de consumo cambiaron, los hábitos también.</a:t>
            </a:r>
            <a:endParaRPr lang="es-MX" sz="3600" dirty="0">
              <a:solidFill>
                <a:srgbClr val="00524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911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5569DC60-1AC0-7B28-6CC6-3B72F8647254}"/>
              </a:ext>
            </a:extLst>
          </p:cNvPr>
          <p:cNvSpPr/>
          <p:nvPr/>
        </p:nvSpPr>
        <p:spPr>
          <a:xfrm>
            <a:off x="5164667" y="0"/>
            <a:ext cx="3979333" cy="6858000"/>
          </a:xfrm>
          <a:prstGeom prst="rect">
            <a:avLst/>
          </a:prstGeom>
          <a:solidFill>
            <a:srgbClr val="005D8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Cheurón 26">
            <a:extLst>
              <a:ext uri="{FF2B5EF4-FFF2-40B4-BE49-F238E27FC236}">
                <a16:creationId xmlns:a16="http://schemas.microsoft.com/office/drawing/2014/main" id="{A935D89E-5975-793B-D0FF-891FD54804BC}"/>
              </a:ext>
            </a:extLst>
          </p:cNvPr>
          <p:cNvSpPr/>
          <p:nvPr/>
        </p:nvSpPr>
        <p:spPr>
          <a:xfrm rot="5400000">
            <a:off x="5080748" y="5527160"/>
            <a:ext cx="1285875" cy="428624"/>
          </a:xfrm>
          <a:prstGeom prst="chevron">
            <a:avLst>
              <a:gd name="adj" fmla="val 49740"/>
            </a:avLst>
          </a:prstGeom>
          <a:solidFill>
            <a:srgbClr val="008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8" y="1984613"/>
            <a:ext cx="386225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¿Qué impulsa a los consumidores a decidir comprar un producto y no otro?</a:t>
            </a:r>
          </a:p>
          <a:p>
            <a:pPr>
              <a:buClr>
                <a:srgbClr val="03C7BE"/>
              </a:buClr>
            </a:pPr>
            <a:endParaRPr lang="es-MX" sz="1400" dirty="0"/>
          </a:p>
          <a:p>
            <a:pPr>
              <a:buClr>
                <a:srgbClr val="03C7BE"/>
              </a:buClr>
            </a:pPr>
            <a:r>
              <a:rPr lang="es-MX" sz="1400" dirty="0"/>
              <a:t>Al conjunto de acciones, incluyendo los procesos mentales y sociales que viven las personas al comprar y usar bienes y servicios, se le conoce como </a:t>
            </a:r>
            <a:r>
              <a:rPr lang="es-MX" sz="1400" b="1" dirty="0"/>
              <a:t>comportamiento del consumidor.</a:t>
            </a:r>
          </a:p>
          <a:p>
            <a:pPr>
              <a:buClr>
                <a:srgbClr val="03C7BE"/>
              </a:buClr>
            </a:pPr>
            <a:endParaRPr lang="es-ES_tradnl" sz="1400" dirty="0"/>
          </a:p>
          <a:p>
            <a:pPr>
              <a:buClr>
                <a:srgbClr val="03C7BE"/>
              </a:buClr>
            </a:pPr>
            <a:r>
              <a:rPr lang="es-ES_tradnl" sz="1400" dirty="0"/>
              <a:t>Hoy en día, los consumidores cohabitan en un entorno físico y digital, también conocido como “</a:t>
            </a:r>
            <a:r>
              <a:rPr lang="es-ES_tradnl" sz="1400" i="1" dirty="0" err="1"/>
              <a:t>phygical</a:t>
            </a:r>
            <a:r>
              <a:rPr lang="es-ES_tradnl" sz="1400" dirty="0"/>
              <a:t>”, por lo que el comprador vive entre estos dos entornos, las diferentes etapas para </a:t>
            </a:r>
            <a:r>
              <a:rPr lang="es-ES_tradnl" sz="1400" spc="-20" dirty="0"/>
              <a:t>elegir su producto. A este proceso se le conoce </a:t>
            </a:r>
            <a:r>
              <a:rPr lang="es-ES_tradnl" sz="1400" spc="-30" dirty="0"/>
              <a:t>como </a:t>
            </a:r>
            <a:r>
              <a:rPr lang="es-ES_tradnl" sz="1400" b="1" spc="-30" dirty="0"/>
              <a:t>proceso de compra </a:t>
            </a:r>
            <a:r>
              <a:rPr lang="es-ES_tradnl" sz="1400" spc="-30" dirty="0"/>
              <a:t>y se divide </a:t>
            </a:r>
            <a:r>
              <a:rPr lang="es-ES_tradnl" sz="1400" b="1" spc="-30" dirty="0"/>
              <a:t>en cinco fases.</a:t>
            </a:r>
            <a:endParaRPr lang="es-MX" sz="1400" spc="-30" dirty="0">
              <a:solidFill>
                <a:srgbClr val="01514A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Pentágono 3">
            <a:extLst>
              <a:ext uri="{FF2B5EF4-FFF2-40B4-BE49-F238E27FC236}">
                <a16:creationId xmlns:a16="http://schemas.microsoft.com/office/drawing/2014/main" id="{E893A531-FF4F-CD83-8025-6CFEEC1741DE}"/>
              </a:ext>
            </a:extLst>
          </p:cNvPr>
          <p:cNvSpPr/>
          <p:nvPr/>
        </p:nvSpPr>
        <p:spPr>
          <a:xfrm rot="5400000">
            <a:off x="5116468" y="964459"/>
            <a:ext cx="1214437" cy="42862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Cheurón 5">
            <a:extLst>
              <a:ext uri="{FF2B5EF4-FFF2-40B4-BE49-F238E27FC236}">
                <a16:creationId xmlns:a16="http://schemas.microsoft.com/office/drawing/2014/main" id="{84A9DE9D-4007-D6D8-5AA5-CA630103A1EB}"/>
              </a:ext>
            </a:extLst>
          </p:cNvPr>
          <p:cNvSpPr/>
          <p:nvPr/>
        </p:nvSpPr>
        <p:spPr>
          <a:xfrm rot="5400000">
            <a:off x="5080748" y="2073992"/>
            <a:ext cx="1285875" cy="428624"/>
          </a:xfrm>
          <a:prstGeom prst="chevron">
            <a:avLst>
              <a:gd name="adj" fmla="val 497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" name="Cheurón 7">
            <a:extLst>
              <a:ext uri="{FF2B5EF4-FFF2-40B4-BE49-F238E27FC236}">
                <a16:creationId xmlns:a16="http://schemas.microsoft.com/office/drawing/2014/main" id="{352C26CD-B71E-746C-020A-761FA7F0895B}"/>
              </a:ext>
            </a:extLst>
          </p:cNvPr>
          <p:cNvSpPr/>
          <p:nvPr/>
        </p:nvSpPr>
        <p:spPr>
          <a:xfrm rot="5400000">
            <a:off x="5080748" y="3225460"/>
            <a:ext cx="1285875" cy="428624"/>
          </a:xfrm>
          <a:prstGeom prst="chevron">
            <a:avLst>
              <a:gd name="adj" fmla="val 497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" name="Cheurón 8">
            <a:extLst>
              <a:ext uri="{FF2B5EF4-FFF2-40B4-BE49-F238E27FC236}">
                <a16:creationId xmlns:a16="http://schemas.microsoft.com/office/drawing/2014/main" id="{000FA896-7F9C-EDD1-84EC-2826B943B2D9}"/>
              </a:ext>
            </a:extLst>
          </p:cNvPr>
          <p:cNvSpPr/>
          <p:nvPr/>
        </p:nvSpPr>
        <p:spPr>
          <a:xfrm rot="5400000">
            <a:off x="5080748" y="4370712"/>
            <a:ext cx="1285875" cy="428624"/>
          </a:xfrm>
          <a:prstGeom prst="chevron">
            <a:avLst>
              <a:gd name="adj" fmla="val 497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" name="Cheurón 9">
            <a:extLst>
              <a:ext uri="{FF2B5EF4-FFF2-40B4-BE49-F238E27FC236}">
                <a16:creationId xmlns:a16="http://schemas.microsoft.com/office/drawing/2014/main" id="{FB1EA0D2-C31C-30DA-8504-9BDC614999E0}"/>
              </a:ext>
            </a:extLst>
          </p:cNvPr>
          <p:cNvSpPr/>
          <p:nvPr/>
        </p:nvSpPr>
        <p:spPr>
          <a:xfrm rot="5400000">
            <a:off x="5080748" y="5522180"/>
            <a:ext cx="1285875" cy="428624"/>
          </a:xfrm>
          <a:prstGeom prst="chevron">
            <a:avLst>
              <a:gd name="adj" fmla="val 497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E1B7CB7-F36C-85DA-4D8A-305C3D9D2065}"/>
              </a:ext>
            </a:extLst>
          </p:cNvPr>
          <p:cNvSpPr/>
          <p:nvPr/>
        </p:nvSpPr>
        <p:spPr>
          <a:xfrm>
            <a:off x="5509372" y="904938"/>
            <a:ext cx="428626" cy="428626"/>
          </a:xfrm>
          <a:prstGeom prst="ellipse">
            <a:avLst/>
          </a:prstGeom>
          <a:solidFill>
            <a:srgbClr val="03C7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FDF34EF-086C-ED53-1AE6-D7F523CFDA8E}"/>
              </a:ext>
            </a:extLst>
          </p:cNvPr>
          <p:cNvSpPr txBox="1"/>
          <p:nvPr/>
        </p:nvSpPr>
        <p:spPr>
          <a:xfrm>
            <a:off x="7002192" y="540207"/>
            <a:ext cx="1814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1400" b="1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Etapa 1.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Reconocimiento de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la necesidad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2FAD5DD4-33C8-64FD-8780-72E44C24C840}"/>
              </a:ext>
            </a:extLst>
          </p:cNvPr>
          <p:cNvSpPr/>
          <p:nvPr/>
        </p:nvSpPr>
        <p:spPr>
          <a:xfrm>
            <a:off x="5509372" y="2063178"/>
            <a:ext cx="428626" cy="428626"/>
          </a:xfrm>
          <a:prstGeom prst="ellipse">
            <a:avLst/>
          </a:prstGeom>
          <a:solidFill>
            <a:srgbClr val="03C7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DB12D06-DCC5-F92D-12F3-EACC8F784FB3}"/>
              </a:ext>
            </a:extLst>
          </p:cNvPr>
          <p:cNvSpPr/>
          <p:nvPr/>
        </p:nvSpPr>
        <p:spPr>
          <a:xfrm>
            <a:off x="5509372" y="3221418"/>
            <a:ext cx="428626" cy="428626"/>
          </a:xfrm>
          <a:prstGeom prst="ellipse">
            <a:avLst/>
          </a:prstGeom>
          <a:solidFill>
            <a:srgbClr val="03C7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D95C90E0-CE2B-AD7A-A2D1-03ACA4C73F13}"/>
              </a:ext>
            </a:extLst>
          </p:cNvPr>
          <p:cNvSpPr/>
          <p:nvPr/>
        </p:nvSpPr>
        <p:spPr>
          <a:xfrm>
            <a:off x="5509372" y="4306506"/>
            <a:ext cx="428626" cy="428626"/>
          </a:xfrm>
          <a:prstGeom prst="ellipse">
            <a:avLst/>
          </a:prstGeom>
          <a:solidFill>
            <a:srgbClr val="03C7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E5127599-FB5B-9B05-475E-D88C4EBA3070}"/>
              </a:ext>
            </a:extLst>
          </p:cNvPr>
          <p:cNvSpPr/>
          <p:nvPr/>
        </p:nvSpPr>
        <p:spPr>
          <a:xfrm>
            <a:off x="5509372" y="5452554"/>
            <a:ext cx="428626" cy="428626"/>
          </a:xfrm>
          <a:prstGeom prst="ellipse">
            <a:avLst/>
          </a:prstGeom>
          <a:solidFill>
            <a:srgbClr val="03C7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66558CD3-EE9A-D1B2-CD5A-D4F47BDCFB98}"/>
              </a:ext>
            </a:extLst>
          </p:cNvPr>
          <p:cNvGrpSpPr/>
          <p:nvPr/>
        </p:nvGrpSpPr>
        <p:grpSpPr>
          <a:xfrm>
            <a:off x="5937998" y="1273139"/>
            <a:ext cx="2398332" cy="4547616"/>
            <a:chOff x="5953506" y="1273139"/>
            <a:chExt cx="4878134" cy="4547616"/>
          </a:xfrm>
        </p:grpSpPr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AE9A4B75-C967-F740-791A-43B37BA83592}"/>
                </a:ext>
              </a:extLst>
            </p:cNvPr>
            <p:cNvCxnSpPr>
              <a:cxnSpLocks/>
            </p:cNvCxnSpPr>
            <p:nvPr/>
          </p:nvCxnSpPr>
          <p:spPr>
            <a:xfrm>
              <a:off x="5953506" y="1273139"/>
              <a:ext cx="487813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CF3678CA-13DA-0C4B-034C-AE27DCCC5893}"/>
                </a:ext>
              </a:extLst>
            </p:cNvPr>
            <p:cNvCxnSpPr>
              <a:cxnSpLocks/>
            </p:cNvCxnSpPr>
            <p:nvPr/>
          </p:nvCxnSpPr>
          <p:spPr>
            <a:xfrm>
              <a:off x="5953506" y="2419187"/>
              <a:ext cx="487813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916AD44C-CBB4-FEEE-93A3-202C95F76F95}"/>
                </a:ext>
              </a:extLst>
            </p:cNvPr>
            <p:cNvCxnSpPr>
              <a:cxnSpLocks/>
            </p:cNvCxnSpPr>
            <p:nvPr/>
          </p:nvCxnSpPr>
          <p:spPr>
            <a:xfrm>
              <a:off x="5953506" y="3553043"/>
              <a:ext cx="487813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60B35570-8904-FF3E-EE53-19747CA46632}"/>
                </a:ext>
              </a:extLst>
            </p:cNvPr>
            <p:cNvCxnSpPr>
              <a:cxnSpLocks/>
            </p:cNvCxnSpPr>
            <p:nvPr/>
          </p:nvCxnSpPr>
          <p:spPr>
            <a:xfrm>
              <a:off x="5953506" y="4662515"/>
              <a:ext cx="487813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40C604EE-E226-4B41-C3BD-D8783F7E4942}"/>
                </a:ext>
              </a:extLst>
            </p:cNvPr>
            <p:cNvCxnSpPr>
              <a:cxnSpLocks/>
            </p:cNvCxnSpPr>
            <p:nvPr/>
          </p:nvCxnSpPr>
          <p:spPr>
            <a:xfrm>
              <a:off x="5953506" y="5820755"/>
              <a:ext cx="487813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CuadroTexto 29">
            <a:extLst>
              <a:ext uri="{FF2B5EF4-FFF2-40B4-BE49-F238E27FC236}">
                <a16:creationId xmlns:a16="http://schemas.microsoft.com/office/drawing/2014/main" id="{5B7190AD-6E94-498F-9E01-7EFCBFFE72E5}"/>
              </a:ext>
            </a:extLst>
          </p:cNvPr>
          <p:cNvSpPr txBox="1"/>
          <p:nvPr/>
        </p:nvSpPr>
        <p:spPr>
          <a:xfrm>
            <a:off x="7002192" y="1673548"/>
            <a:ext cx="1814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1400" b="1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Etapa 2.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Búsqueda de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información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3DE3725-8BCE-A055-533A-52289FA1400E}"/>
              </a:ext>
            </a:extLst>
          </p:cNvPr>
          <p:cNvSpPr txBox="1"/>
          <p:nvPr/>
        </p:nvSpPr>
        <p:spPr>
          <a:xfrm>
            <a:off x="7002192" y="2806888"/>
            <a:ext cx="1814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1400" b="1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Etapa 3.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Evaluación de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alternaticas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08B7180-0E82-58E3-AA42-A15AB071AB36}"/>
              </a:ext>
            </a:extLst>
          </p:cNvPr>
          <p:cNvSpPr txBox="1"/>
          <p:nvPr/>
        </p:nvSpPr>
        <p:spPr>
          <a:xfrm>
            <a:off x="7002192" y="4145837"/>
            <a:ext cx="1814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1400" b="1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Etapa 4.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Compra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46DE5FA0-A289-8AA0-57F8-89C7545ADC2D}"/>
              </a:ext>
            </a:extLst>
          </p:cNvPr>
          <p:cNvSpPr txBox="1"/>
          <p:nvPr/>
        </p:nvSpPr>
        <p:spPr>
          <a:xfrm>
            <a:off x="7002192" y="5086448"/>
            <a:ext cx="1814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1400" b="1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Etapa 5.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Evaluación </a:t>
            </a:r>
          </a:p>
          <a:p>
            <a:pPr lvl="0"/>
            <a:r>
              <a:rPr lang="es-MX" sz="1400" dirty="0">
                <a:solidFill>
                  <a:schemeClr val="bg1"/>
                </a:solidFill>
                <a:ea typeface="Open Sans" pitchFamily="2" charset="0"/>
                <a:cs typeface="Open Sans" pitchFamily="2" charset="0"/>
              </a:rPr>
              <a:t>Post Venta.</a:t>
            </a: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4F9D9379-1529-77D0-F147-77ECD9623148}"/>
              </a:ext>
            </a:extLst>
          </p:cNvPr>
          <p:cNvGrpSpPr/>
          <p:nvPr/>
        </p:nvGrpSpPr>
        <p:grpSpPr>
          <a:xfrm>
            <a:off x="6200730" y="810300"/>
            <a:ext cx="659870" cy="4822236"/>
            <a:chOff x="5285763" y="998519"/>
            <a:chExt cx="659870" cy="4822236"/>
          </a:xfrm>
        </p:grpSpPr>
        <p:pic>
          <p:nvPicPr>
            <p:cNvPr id="35" name="Gráfico 34">
              <a:extLst>
                <a:ext uri="{FF2B5EF4-FFF2-40B4-BE49-F238E27FC236}">
                  <a16:creationId xmlns:a16="http://schemas.microsoft.com/office/drawing/2014/main" id="{495A93E5-9C0D-CED2-8B18-F0A70CC09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5763" y="998519"/>
              <a:ext cx="659870" cy="288693"/>
            </a:xfrm>
            <a:prstGeom prst="rect">
              <a:avLst/>
            </a:prstGeom>
          </p:spPr>
        </p:pic>
        <p:pic>
          <p:nvPicPr>
            <p:cNvPr id="37" name="Gráfico 36">
              <a:extLst>
                <a:ext uri="{FF2B5EF4-FFF2-40B4-BE49-F238E27FC236}">
                  <a16:creationId xmlns:a16="http://schemas.microsoft.com/office/drawing/2014/main" id="{2F79A8E0-881D-73B5-82F5-FBE0A3741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23098" y="2063178"/>
              <a:ext cx="385200" cy="413113"/>
            </a:xfrm>
            <a:prstGeom prst="rect">
              <a:avLst/>
            </a:prstGeom>
          </p:spPr>
        </p:pic>
        <p:pic>
          <p:nvPicPr>
            <p:cNvPr id="39" name="Gráfico 38">
              <a:extLst>
                <a:ext uri="{FF2B5EF4-FFF2-40B4-BE49-F238E27FC236}">
                  <a16:creationId xmlns:a16="http://schemas.microsoft.com/office/drawing/2014/main" id="{44EDAADB-EE77-1763-2D68-EDCBF5CF9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23098" y="3221418"/>
              <a:ext cx="385200" cy="363879"/>
            </a:xfrm>
            <a:prstGeom prst="rect">
              <a:avLst/>
            </a:prstGeom>
          </p:spPr>
        </p:pic>
        <p:pic>
          <p:nvPicPr>
            <p:cNvPr id="41" name="Gráfico 40">
              <a:extLst>
                <a:ext uri="{FF2B5EF4-FFF2-40B4-BE49-F238E27FC236}">
                  <a16:creationId xmlns:a16="http://schemas.microsoft.com/office/drawing/2014/main" id="{33D37416-217C-EEC5-2E68-30A3EB039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423098" y="4372952"/>
              <a:ext cx="385200" cy="280393"/>
            </a:xfrm>
            <a:prstGeom prst="rect">
              <a:avLst/>
            </a:prstGeom>
          </p:spPr>
        </p:pic>
        <p:pic>
          <p:nvPicPr>
            <p:cNvPr id="43" name="Gráfico 42">
              <a:extLst>
                <a:ext uri="{FF2B5EF4-FFF2-40B4-BE49-F238E27FC236}">
                  <a16:creationId xmlns:a16="http://schemas.microsoft.com/office/drawing/2014/main" id="{B9FFF7A0-C4D6-F5D9-492D-4EE60B661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423098" y="5441000"/>
              <a:ext cx="385200" cy="379755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02B6CEA-9282-31FA-0D35-20C8B59FB0CE}"/>
              </a:ext>
            </a:extLst>
          </p:cNvPr>
          <p:cNvSpPr txBox="1"/>
          <p:nvPr/>
        </p:nvSpPr>
        <p:spPr>
          <a:xfrm>
            <a:off x="709746" y="1413294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+mj-lt"/>
              </a:rPr>
              <a:t>Proceso de compra</a:t>
            </a:r>
            <a:endParaRPr lang="es-MX" sz="3600" dirty="0">
              <a:solidFill>
                <a:srgbClr val="00524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3126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E0254BDE-306F-9A9D-CAC1-EAC336962E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4" b="3344"/>
          <a:stretch/>
        </p:blipFill>
        <p:spPr>
          <a:xfrm>
            <a:off x="749147" y="1663716"/>
            <a:ext cx="7645705" cy="482763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2690448" y="828313"/>
            <a:ext cx="63300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¿Por qué los consumidores se comportan de la manera en que lo hacen?  Revisa el siguiente gráfico en el que se describen las principales influencias psicológicas, situacionales, socioculturales y de la mezcla de marketing.</a:t>
            </a:r>
            <a:endParaRPr lang="es-MX" sz="1400" dirty="0">
              <a:solidFill>
                <a:srgbClr val="01514A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02B6CEA-9282-31FA-0D35-20C8B59FB0CE}"/>
              </a:ext>
            </a:extLst>
          </p:cNvPr>
          <p:cNvSpPr txBox="1"/>
          <p:nvPr/>
        </p:nvSpPr>
        <p:spPr>
          <a:xfrm>
            <a:off x="2690448" y="366648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Influencias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67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97" r="51811"/>
          <a:stretch/>
        </p:blipFill>
        <p:spPr>
          <a:xfrm>
            <a:off x="-1597" y="-2900"/>
            <a:ext cx="3784847" cy="6858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C9B0ED4-464F-8411-AAF1-D4BB8F29496C}"/>
              </a:ext>
            </a:extLst>
          </p:cNvPr>
          <p:cNvGrpSpPr/>
          <p:nvPr/>
        </p:nvGrpSpPr>
        <p:grpSpPr>
          <a:xfrm>
            <a:off x="-678873" y="0"/>
            <a:ext cx="452524" cy="3153536"/>
            <a:chOff x="-678873" y="0"/>
            <a:chExt cx="452524" cy="315353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D4AEA56E-4619-890E-6C6B-D1AB74CACBB6}"/>
                </a:ext>
              </a:extLst>
            </p:cNvPr>
            <p:cNvSpPr/>
            <p:nvPr/>
          </p:nvSpPr>
          <p:spPr>
            <a:xfrm>
              <a:off x="-678873" y="0"/>
              <a:ext cx="452524" cy="452524"/>
            </a:xfrm>
            <a:prstGeom prst="rect">
              <a:avLst/>
            </a:prstGeom>
            <a:solidFill>
              <a:srgbClr val="005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B4EC594F-804E-67DE-FA46-6DB82DAD3EDA}"/>
                </a:ext>
              </a:extLst>
            </p:cNvPr>
            <p:cNvSpPr/>
            <p:nvPr/>
          </p:nvSpPr>
          <p:spPr>
            <a:xfrm>
              <a:off x="-678873" y="568036"/>
              <a:ext cx="452524" cy="452524"/>
            </a:xfrm>
            <a:prstGeom prst="rect">
              <a:avLst/>
            </a:prstGeom>
            <a:solidFill>
              <a:srgbClr val="1EC6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D3188D6B-88C3-7A44-4EE6-E1FF09DA90CF}"/>
                </a:ext>
              </a:extLst>
            </p:cNvPr>
            <p:cNvSpPr/>
            <p:nvPr/>
          </p:nvSpPr>
          <p:spPr>
            <a:xfrm>
              <a:off x="-678873" y="1440249"/>
              <a:ext cx="452524" cy="452524"/>
            </a:xfrm>
            <a:prstGeom prst="rect">
              <a:avLst/>
            </a:prstGeom>
            <a:solidFill>
              <a:srgbClr val="A1D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C7C99C4-AADD-02CB-CF6F-FBDE1E1F917B}"/>
                </a:ext>
              </a:extLst>
            </p:cNvPr>
            <p:cNvSpPr/>
            <p:nvPr/>
          </p:nvSpPr>
          <p:spPr>
            <a:xfrm>
              <a:off x="-678873" y="2091412"/>
              <a:ext cx="452524" cy="452524"/>
            </a:xfrm>
            <a:prstGeom prst="rect">
              <a:avLst/>
            </a:prstGeom>
            <a:solidFill>
              <a:srgbClr val="008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93314D4B-EA5A-2C38-6619-C92E51B0661C}"/>
                </a:ext>
              </a:extLst>
            </p:cNvPr>
            <p:cNvSpPr/>
            <p:nvPr/>
          </p:nvSpPr>
          <p:spPr>
            <a:xfrm>
              <a:off x="-678873" y="2701012"/>
              <a:ext cx="452524" cy="452524"/>
            </a:xfrm>
            <a:prstGeom prst="rect">
              <a:avLst/>
            </a:prstGeom>
            <a:solidFill>
              <a:srgbClr val="005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ED274EA-038E-C2D8-FC72-19EA56EA058C}"/>
              </a:ext>
            </a:extLst>
          </p:cNvPr>
          <p:cNvSpPr txBox="1"/>
          <p:nvPr/>
        </p:nvSpPr>
        <p:spPr>
          <a:xfrm>
            <a:off x="4227498" y="1892773"/>
            <a:ext cx="4529044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>
                <a:solidFill>
                  <a:srgbClr val="01514A"/>
                </a:solidFill>
              </a:rPr>
              <a:t>La publicidad es una herramienta de promoción de productos o servicios con la que se envía un mensaje al consumidor.</a:t>
            </a:r>
          </a:p>
          <a:p>
            <a:pPr>
              <a:buClr>
                <a:srgbClr val="03C7BE"/>
              </a:buClr>
            </a:pPr>
            <a:endParaRPr lang="es-MX" sz="1400" dirty="0">
              <a:solidFill>
                <a:srgbClr val="01514A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3C7BE"/>
              </a:buClr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Toda campaña publicitaria inicia con </a:t>
            </a:r>
            <a:r>
              <a:rPr lang="es-MX" sz="1400" b="1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 plan de medios</a:t>
            </a: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Clr>
                <a:srgbClr val="03C7BE"/>
              </a:buClr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 acuerdo con Bowers (2023), el proceso de planeación de medios es el siguiente:</a:t>
            </a:r>
          </a:p>
          <a:p>
            <a:pPr>
              <a:buClr>
                <a:srgbClr val="03C7BE"/>
              </a:buClr>
            </a:pPr>
            <a:endParaRPr lang="es-MX" sz="1400" dirty="0">
              <a:solidFill>
                <a:srgbClr val="01514A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Investigación y análisis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Objetivos de marketing e indicadores clave de rendimiento (KPI)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Estrategia de medios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Lanzar, monitorear y medir la campaña publicitaria.</a:t>
            </a:r>
          </a:p>
          <a:p>
            <a:pPr>
              <a:buClr>
                <a:srgbClr val="03C7BE"/>
              </a:buClr>
            </a:pPr>
            <a:endParaRPr lang="es-MX" sz="1400" dirty="0">
              <a:solidFill>
                <a:srgbClr val="01514A"/>
              </a:solidFill>
            </a:endParaRPr>
          </a:p>
          <a:p>
            <a:pPr>
              <a:buClr>
                <a:srgbClr val="03C7BE"/>
              </a:buClr>
            </a:pPr>
            <a:r>
              <a:rPr lang="es-MX" sz="1400" dirty="0">
                <a:solidFill>
                  <a:srgbClr val="01514A"/>
                </a:solidFill>
              </a:rPr>
              <a:t>Para lograr una campaña publicitaria es importante definir lo siguiente:  la audiencia meta a la que se dirigirá la campaña, las metas y objetivos establecidos de la promoción, definir el presupuesto para este rubro y determinar un tema para toda la campaña.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CD78558-D521-9C4A-5D53-5CD17842266E}"/>
              </a:ext>
            </a:extLst>
          </p:cNvPr>
          <p:cNvSpPr txBox="1"/>
          <p:nvPr/>
        </p:nvSpPr>
        <p:spPr>
          <a:xfrm>
            <a:off x="4231854" y="1024750"/>
            <a:ext cx="3961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Planeación de la estrategia de medios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60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274944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Definir y segmentar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5" y="1736609"/>
            <a:ext cx="368676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buClr>
                <a:srgbClr val="03C7BE"/>
              </a:buClr>
            </a:pPr>
            <a:r>
              <a:rPr lang="es-MX" sz="1400" kern="0" dirty="0">
                <a:solidFill>
                  <a:srgbClr val="01514A"/>
                </a:solidFill>
              </a:rPr>
              <a:t>Formas parte de un equipo creativo e innovador que va a desarrollar un nuevo celular que supere el lanzamiento del IPhone más nuevo y el Samsung Note más actual, dicho producto debe ser totalmente innovador y debe contar con un mercado atractivo para su lanzamiento. </a:t>
            </a:r>
          </a:p>
          <a:p>
            <a:pPr defTabSz="914400">
              <a:buClr>
                <a:srgbClr val="03C7BE"/>
              </a:buClr>
            </a:pPr>
            <a:endParaRPr lang="es-MX" sz="1400" kern="0" dirty="0">
              <a:solidFill>
                <a:srgbClr val="01514A"/>
              </a:solidFill>
            </a:endParaRPr>
          </a:p>
          <a:p>
            <a:pPr defTabSz="914400">
              <a:buClr>
                <a:srgbClr val="03C7BE"/>
              </a:buClr>
            </a:pPr>
            <a:r>
              <a:rPr lang="es-MX" sz="1400" kern="0" dirty="0">
                <a:solidFill>
                  <a:srgbClr val="01514A"/>
                </a:solidFill>
              </a:rPr>
              <a:t>Define las características del producto, su precio y puntos de venta.</a:t>
            </a:r>
          </a:p>
          <a:p>
            <a:pPr defTabSz="914400">
              <a:buClr>
                <a:srgbClr val="03C7BE"/>
              </a:buClr>
            </a:pPr>
            <a:endParaRPr lang="es-MX" sz="1400" kern="0" dirty="0">
              <a:solidFill>
                <a:srgbClr val="01514A"/>
              </a:solidFill>
            </a:endParaRP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Describe el principal segmento de mercado al cual consideras conveniente enfocar el nuevo celular, da un nombre al producto en cuestión.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Detalla en dónde observas mayor influencia para la decisión de compra del producto y cómo puedes aprovechar esta información.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Sugiere al menos dos estrategias enfocadas al proceso de decisión de compra que apoyen la elección del nuevo celular por parte del mercado meta.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3C9C23B-9F28-794D-C77F-564F0AD7ECB4}"/>
              </a:ext>
            </a:extLst>
          </p:cNvPr>
          <p:cNvSpPr txBox="1"/>
          <p:nvPr/>
        </p:nvSpPr>
        <p:spPr>
          <a:xfrm>
            <a:off x="5436135" y="5015538"/>
            <a:ext cx="34749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Propón una estrategia que fortalezca el valor que ofrece el nuevo celular al consumidor, con base en la tendencia identificada en tu tarea.</a:t>
            </a:r>
          </a:p>
        </p:txBody>
      </p:sp>
    </p:spTree>
    <p:extLst>
      <p:ext uri="{BB962C8B-B14F-4D97-AF65-F5344CB8AC3E}">
        <p14:creationId xmlns:p14="http://schemas.microsoft.com/office/powerpoint/2010/main" val="486098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B68545-14BC-822C-C280-C61659A30C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929" t="1" r="18888" b="19971"/>
          <a:stretch/>
        </p:blipFill>
        <p:spPr>
          <a:xfrm>
            <a:off x="5184775" y="0"/>
            <a:ext cx="3957551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A69173D-65B6-CDF6-A1E6-BBFA7173D1B1}"/>
              </a:ext>
            </a:extLst>
          </p:cNvPr>
          <p:cNvSpPr txBox="1"/>
          <p:nvPr/>
        </p:nvSpPr>
        <p:spPr>
          <a:xfrm>
            <a:off x="709748" y="1338745"/>
            <a:ext cx="3474978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Los consumidores cambian sus preferencias </a:t>
            </a:r>
            <a:r>
              <a:rPr lang="es-MX" sz="1400" spc="-7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y comportamientos de consumo constantemente, </a:t>
            </a:r>
            <a: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con ello, sus procesos para tomar decisiones de compra</a:t>
            </a:r>
            <a:r>
              <a:rPr lang="es-MX" sz="1400" dirty="0">
                <a:solidFill>
                  <a:srgbClr val="01514A"/>
                </a:solidFill>
                <a:ea typeface="Times New Roman" panose="02020603050405020304" pitchFamily="18" charset="0"/>
              </a:rPr>
              <a:t>, p</a:t>
            </a:r>
            <a: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or esto la importancia de que las empresas obtengan frecuentemente y de manera formal información de sus clientes que les permita adecuar sus estrategias de </a:t>
            </a:r>
            <a:r>
              <a:rPr lang="es-MX" sz="1400" i="1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marketing.</a:t>
            </a:r>
            <a:br>
              <a:rPr lang="es-MX" sz="1400" i="1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</a:br>
            <a:br>
              <a:rPr lang="es-MX" sz="1400" i="1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</a:br>
            <a: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Después de analizar la importancia de segmentar o dividir los mercados, ahora conoces que son distintos los factores que pueden influir en sus decisiones.</a:t>
            </a:r>
            <a:b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</a:br>
            <a:b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</a:br>
            <a:r>
              <a:rPr lang="es-MX" sz="1400" spc="-3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Por otro lado, el amplio mercado empresarial </a:t>
            </a:r>
            <a:r>
              <a:rPr lang="es-MX" sz="1400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  <a:t>es atendido por un marketing especializado. Aunque los objetivos sean los mismos como consumidores, las características de los productos, de los procesos internos de compra o de los distintos mercados, exigen que las empresas personalicen sus servicios y procesos de venta.</a:t>
            </a:r>
            <a:br>
              <a:rPr lang="es-MX" sz="1400" i="1" dirty="0">
                <a:solidFill>
                  <a:srgbClr val="01514A"/>
                </a:solidFill>
                <a:effectLst/>
                <a:ea typeface="Times New Roman" panose="02020603050405020304" pitchFamily="18" charset="0"/>
              </a:rPr>
            </a:br>
            <a:endParaRPr lang="es-MX" sz="1400" dirty="0">
              <a:solidFill>
                <a:srgbClr val="0151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51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305A7A0-1BBA-1CE5-3ED2-164739C6DF54}"/>
              </a:ext>
            </a:extLst>
          </p:cNvPr>
          <p:cNvSpPr txBox="1"/>
          <p:nvPr/>
        </p:nvSpPr>
        <p:spPr>
          <a:xfrm>
            <a:off x="602428" y="2992606"/>
            <a:ext cx="447518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419" sz="12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Ortega, C. (</a:t>
            </a:r>
            <a:r>
              <a:rPr lang="es-419" sz="12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2023</a:t>
            </a:r>
            <a:r>
              <a:rPr lang="es-419" sz="12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s-419" sz="1200" i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Proceso de decisión de compra: Qué es y cuáles son sus etapas. </a:t>
            </a:r>
            <a:r>
              <a:rPr lang="es-419" sz="12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Recuperado de </a:t>
            </a:r>
            <a:r>
              <a:rPr lang="es-419" sz="1200" spc="-5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https://www.questionpro.com/blog/es/proceso-de-decision-de-compra/</a:t>
            </a: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endParaRPr lang="es-MX" sz="1200" dirty="0">
              <a:solidFill>
                <a:schemeClr val="bg1"/>
              </a:solidFill>
            </a:endParaRP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MX" sz="1200" dirty="0">
                <a:solidFill>
                  <a:schemeClr val="bg1"/>
                </a:solidFill>
              </a:rPr>
              <a:t>Bowers, J. (2023). ¿Qué es la planeación de medios? ¿Por qué es importante?  </a:t>
            </a:r>
            <a:r>
              <a:rPr lang="es-MX" sz="1200" dirty="0" err="1">
                <a:solidFill>
                  <a:schemeClr val="bg1"/>
                </a:solidFill>
              </a:rPr>
              <a:t>Recuperadode:https</a:t>
            </a:r>
            <a:r>
              <a:rPr lang="es-MX" sz="1200" dirty="0">
                <a:solidFill>
                  <a:schemeClr val="bg1"/>
                </a:solidFill>
              </a:rPr>
              <a:t>://advertising.amazon.com/es-</a:t>
            </a:r>
            <a:r>
              <a:rPr lang="es-MX" sz="1200" dirty="0" err="1">
                <a:solidFill>
                  <a:schemeClr val="bg1"/>
                </a:solidFill>
              </a:rPr>
              <a:t>mx</a:t>
            </a:r>
            <a:r>
              <a:rPr lang="es-MX" sz="1200" dirty="0">
                <a:solidFill>
                  <a:schemeClr val="bg1"/>
                </a:solidFill>
              </a:rPr>
              <a:t>/blog/media-</a:t>
            </a:r>
            <a:r>
              <a:rPr lang="es-MX" sz="1200" dirty="0" err="1">
                <a:solidFill>
                  <a:schemeClr val="bg1"/>
                </a:solidFill>
              </a:rPr>
              <a:t>planning</a:t>
            </a:r>
            <a:endParaRPr lang="es-MX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94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5160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algn="ctr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sz="3200" b="1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7F3D877-693F-8990-93B7-5C3BE7D725AE}"/>
              </a:ext>
            </a:extLst>
          </p:cNvPr>
          <p:cNvSpPr txBox="1"/>
          <p:nvPr/>
        </p:nvSpPr>
        <p:spPr>
          <a:xfrm>
            <a:off x="570156" y="3429000"/>
            <a:ext cx="473336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17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Segmentación de mercado 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y mercado meta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F7E82D7-498A-948E-33EC-CE009CEA17B7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2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7</a:t>
            </a:r>
          </a:p>
        </p:txBody>
      </p:sp>
    </p:spTree>
    <p:extLst>
      <p:ext uri="{BB962C8B-B14F-4D97-AF65-F5344CB8AC3E}">
        <p14:creationId xmlns:p14="http://schemas.microsoft.com/office/powerpoint/2010/main" val="1706365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8">
            <a:extLst>
              <a:ext uri="{FF2B5EF4-FFF2-40B4-BE49-F238E27FC236}">
                <a16:creationId xmlns:a16="http://schemas.microsoft.com/office/drawing/2014/main" id="{B9BF964E-23EF-E933-2D3F-8D66D432B0E6}"/>
              </a:ext>
            </a:extLst>
          </p:cNvPr>
          <p:cNvSpPr txBox="1"/>
          <p:nvPr/>
        </p:nvSpPr>
        <p:spPr>
          <a:xfrm>
            <a:off x="840796" y="5002461"/>
            <a:ext cx="31163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s-MX" sz="1600" b="1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https://youtu.be/oq-klVxvm5g</a:t>
            </a:r>
            <a:endParaRPr lang="es-MX" sz="1600" b="1" kern="0" dirty="0">
              <a:solidFill>
                <a:schemeClr val="bg1"/>
              </a:solidFill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A87D3733-3C9B-2CAB-F567-63908501E8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35055" y="4770179"/>
            <a:ext cx="749102" cy="74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2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8" y="1846777"/>
            <a:ext cx="363089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</a:rPr>
              <a:t>La disciplina de la investigación de mercados </a:t>
            </a:r>
            <a:r>
              <a:rPr lang="es-MX" sz="1400" spc="-10" dirty="0">
                <a:solidFill>
                  <a:srgbClr val="01514A"/>
                </a:solidFill>
              </a:rPr>
              <a:t>es muy solicitada, puesto que ayuda a entender </a:t>
            </a:r>
            <a:r>
              <a:rPr lang="es-MX" sz="1400" dirty="0">
                <a:solidFill>
                  <a:srgbClr val="01514A"/>
                </a:solidFill>
              </a:rPr>
              <a:t>mejor el comportamiento de las personas y guía al investigador a saber de qué formas pueden satisfacer mejor las necesidades de sus clientes, ya que el hecho de que la empresa tenga un cliente recurrente y otros que solo hacen una compra no es azar, tiene que ver con la experiencia que está satisfaciendo, por esa razón es necesario recibir y analizar el</a:t>
            </a:r>
            <a:r>
              <a:rPr lang="es-MX" sz="1400" i="1" dirty="0">
                <a:solidFill>
                  <a:srgbClr val="01514A"/>
                </a:solidFill>
              </a:rPr>
              <a:t> </a:t>
            </a:r>
            <a:r>
              <a:rPr lang="es-MX" sz="1400" i="1" dirty="0" err="1">
                <a:solidFill>
                  <a:srgbClr val="01514A"/>
                </a:solidFill>
              </a:rPr>
              <a:t>feedback</a:t>
            </a:r>
            <a:r>
              <a:rPr lang="es-MX" sz="1400" i="1" dirty="0">
                <a:solidFill>
                  <a:srgbClr val="01514A"/>
                </a:solidFill>
              </a:rPr>
              <a:t> </a:t>
            </a:r>
            <a:r>
              <a:rPr lang="es-MX" sz="1400" dirty="0">
                <a:solidFill>
                  <a:srgbClr val="01514A"/>
                </a:solidFill>
              </a:rPr>
              <a:t>de los clientes.</a:t>
            </a:r>
          </a:p>
          <a:p>
            <a:endParaRPr lang="es-MX" sz="1400" dirty="0">
              <a:solidFill>
                <a:srgbClr val="01514A"/>
              </a:solidFill>
            </a:endParaRPr>
          </a:p>
          <a:p>
            <a:r>
              <a:rPr lang="es-MX" sz="1400" dirty="0">
                <a:solidFill>
                  <a:srgbClr val="01514A"/>
                </a:solidFill>
              </a:rPr>
              <a:t>Algunas investigaciones conocidas son las encuestas de satisfacción que se pueden </a:t>
            </a:r>
            <a:r>
              <a:rPr lang="es-MX" sz="1400" spc="-40" dirty="0">
                <a:solidFill>
                  <a:srgbClr val="01514A"/>
                </a:solidFill>
              </a:rPr>
              <a:t>realizar en línea, correo electrónico o aplicaciones.</a:t>
            </a:r>
            <a:endParaRPr lang="es-MX" sz="1400" spc="-4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96" t="23823" r="24694" b="19601"/>
          <a:stretch/>
        </p:blipFill>
        <p:spPr>
          <a:xfrm>
            <a:off x="5184775" y="-2901"/>
            <a:ext cx="3959225" cy="686090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7ACBDAA-3796-5973-C9F5-84F4DC6A7FD9}"/>
              </a:ext>
            </a:extLst>
          </p:cNvPr>
          <p:cNvSpPr txBox="1"/>
          <p:nvPr/>
        </p:nvSpPr>
        <p:spPr>
          <a:xfrm>
            <a:off x="709746" y="1385112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Entender, para solucionar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7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4E783B-EAFA-535B-AA5C-8905C510CFC4}"/>
              </a:ext>
            </a:extLst>
          </p:cNvPr>
          <p:cNvSpPr txBox="1"/>
          <p:nvPr/>
        </p:nvSpPr>
        <p:spPr>
          <a:xfrm>
            <a:off x="709747" y="1849153"/>
            <a:ext cx="3674965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lang="es-MX" sz="1400" kern="0" dirty="0">
                <a:solidFill>
                  <a:srgbClr val="01514A"/>
                </a:solidFill>
              </a:rPr>
              <a:t>La </a:t>
            </a:r>
            <a:r>
              <a:rPr lang="es-MX" sz="1400" b="1" kern="0" dirty="0">
                <a:solidFill>
                  <a:srgbClr val="01514A"/>
                </a:solidFill>
              </a:rPr>
              <a:t>segmentación de mercado </a:t>
            </a:r>
            <a:r>
              <a:rPr lang="es-MX" sz="1400" kern="0" dirty="0">
                <a:solidFill>
                  <a:srgbClr val="01514A"/>
                </a:solidFill>
              </a:rPr>
              <a:t>divide en </a:t>
            </a:r>
            <a:r>
              <a:rPr lang="es-MX" sz="1400" kern="0" spc="-50" dirty="0">
                <a:solidFill>
                  <a:srgbClr val="01514A"/>
                </a:solidFill>
              </a:rPr>
              <a:t>grupos pequeños de acuerdo a las características </a:t>
            </a:r>
            <a:r>
              <a:rPr lang="es-MX" sz="1400" kern="0" dirty="0">
                <a:solidFill>
                  <a:srgbClr val="01514A"/>
                </a:solidFill>
              </a:rPr>
              <a:t>que comparten entre sí. En mercadotecnia se utilizan variables para hacer esta clasificación. En empresas de bienes de consumo, por ejemplo, se utilizan una o más de las siguientes características para segmentar: geográfica, demográfica, psicográfica, tecnográfica, beneficio y tasa de uso.</a:t>
            </a:r>
          </a:p>
          <a:p>
            <a:pPr defTabSz="914400"/>
            <a:endParaRPr lang="es-MX" sz="1400" kern="0" dirty="0">
              <a:solidFill>
                <a:srgbClr val="01514A"/>
              </a:solidFill>
            </a:endParaRPr>
          </a:p>
          <a:p>
            <a:pPr defTabSz="914400"/>
            <a:r>
              <a:rPr lang="es-MX" sz="1400" kern="0" dirty="0">
                <a:solidFill>
                  <a:srgbClr val="01514A"/>
                </a:solidFill>
              </a:rPr>
              <a:t>Para realizar una segmentación de mercado se puede utilizar diferentes estrategias, pero ¿se puede hacer segmentación de clientes? ¡Si! Y no es muy distinto a segmentar al mercado, solo que en esta ocasión segmentas a </a:t>
            </a:r>
            <a:r>
              <a:rPr lang="es-MX" sz="1400" b="1" kern="0" dirty="0">
                <a:solidFill>
                  <a:srgbClr val="01514A"/>
                </a:solidFill>
              </a:rPr>
              <a:t>consumidores reales </a:t>
            </a:r>
            <a:r>
              <a:rPr lang="es-MX" sz="1400" kern="0" dirty="0">
                <a:solidFill>
                  <a:srgbClr val="01514A"/>
                </a:solidFill>
              </a:rPr>
              <a:t>y esta acción te ayuda a afinar al perfil de cliente ideal que es tu </a:t>
            </a:r>
            <a:r>
              <a:rPr lang="es-MX" sz="1400" i="1" kern="0" dirty="0" err="1">
                <a:solidFill>
                  <a:srgbClr val="01514A"/>
                </a:solidFill>
              </a:rPr>
              <a:t>buyer</a:t>
            </a:r>
            <a:r>
              <a:rPr lang="es-MX" sz="1400" i="1" kern="0" dirty="0">
                <a:solidFill>
                  <a:srgbClr val="01514A"/>
                </a:solidFill>
              </a:rPr>
              <a:t> persona.</a:t>
            </a:r>
            <a:br>
              <a:rPr lang="es-MX" sz="1400" kern="0" dirty="0">
                <a:solidFill>
                  <a:srgbClr val="01514A"/>
                </a:solidFill>
              </a:rPr>
            </a:br>
            <a:endParaRPr lang="es-MX" sz="1400" b="1" kern="0" dirty="0">
              <a:solidFill>
                <a:srgbClr val="01514A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7184966-4242-334F-153D-DA2601EC3D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28" r="34900"/>
          <a:stretch/>
        </p:blipFill>
        <p:spPr>
          <a:xfrm>
            <a:off x="5186449" y="0"/>
            <a:ext cx="3957551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402C871-278C-0B8A-CAB2-990A58A0BD90}"/>
              </a:ext>
            </a:extLst>
          </p:cNvPr>
          <p:cNvSpPr txBox="1"/>
          <p:nvPr/>
        </p:nvSpPr>
        <p:spPr>
          <a:xfrm>
            <a:off x="709746" y="1387488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+mj-lt"/>
              </a:rPr>
              <a:t>Segmentación</a:t>
            </a:r>
            <a:endParaRPr lang="es-MX" sz="3600" i="1" dirty="0">
              <a:solidFill>
                <a:srgbClr val="00524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29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4E783B-EAFA-535B-AA5C-8905C510CFC4}"/>
              </a:ext>
            </a:extLst>
          </p:cNvPr>
          <p:cNvSpPr txBox="1"/>
          <p:nvPr/>
        </p:nvSpPr>
        <p:spPr>
          <a:xfrm>
            <a:off x="709747" y="2251604"/>
            <a:ext cx="367496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lang="es-MX" sz="1400" kern="0" dirty="0">
                <a:solidFill>
                  <a:srgbClr val="01514A"/>
                </a:solidFill>
              </a:rPr>
              <a:t>La diferencia entre un </a:t>
            </a:r>
            <a:r>
              <a:rPr lang="es-MX" sz="1400" i="1" kern="0" dirty="0" err="1">
                <a:solidFill>
                  <a:srgbClr val="01514A"/>
                </a:solidFill>
              </a:rPr>
              <a:t>buyer</a:t>
            </a:r>
            <a:r>
              <a:rPr lang="es-MX" sz="1400" i="1" kern="0" dirty="0">
                <a:solidFill>
                  <a:srgbClr val="01514A"/>
                </a:solidFill>
              </a:rPr>
              <a:t> persona</a:t>
            </a:r>
            <a:r>
              <a:rPr lang="es-MX" sz="1400" kern="0" dirty="0">
                <a:solidFill>
                  <a:srgbClr val="01514A"/>
                </a:solidFill>
              </a:rPr>
              <a:t> y el público </a:t>
            </a:r>
            <a:r>
              <a:rPr lang="es-MX" sz="1400" kern="0" spc="-20" dirty="0">
                <a:solidFill>
                  <a:srgbClr val="01514A"/>
                </a:solidFill>
              </a:rPr>
              <a:t>objetivo que obtienes al realizar la segmentación </a:t>
            </a:r>
            <a:r>
              <a:rPr lang="es-MX" sz="1400" kern="0" dirty="0">
                <a:solidFill>
                  <a:srgbClr val="01514A"/>
                </a:solidFill>
              </a:rPr>
              <a:t>de mercado, es que este último abarca a la sociedad a la cual se vende el producto o servicio y el </a:t>
            </a:r>
            <a:r>
              <a:rPr lang="es-MX" sz="1400" i="1" kern="0" dirty="0" err="1">
                <a:solidFill>
                  <a:srgbClr val="01514A"/>
                </a:solidFill>
              </a:rPr>
              <a:t>buyer</a:t>
            </a:r>
            <a:r>
              <a:rPr lang="es-MX" sz="1400" i="1" kern="0" dirty="0">
                <a:solidFill>
                  <a:srgbClr val="01514A"/>
                </a:solidFill>
              </a:rPr>
              <a:t> persona </a:t>
            </a:r>
            <a:r>
              <a:rPr lang="es-MX" sz="1400" kern="0" dirty="0">
                <a:solidFill>
                  <a:srgbClr val="01514A"/>
                </a:solidFill>
              </a:rPr>
              <a:t>representa al cliente ideal de modo humanizado y personalizado.</a:t>
            </a:r>
          </a:p>
          <a:p>
            <a:pPr defTabSz="914400"/>
            <a:br>
              <a:rPr lang="es-MX" sz="1400" kern="0" dirty="0">
                <a:solidFill>
                  <a:srgbClr val="01514A"/>
                </a:solidFill>
              </a:rPr>
            </a:br>
            <a:r>
              <a:rPr lang="es-MX" sz="1400" kern="0" dirty="0">
                <a:solidFill>
                  <a:srgbClr val="01514A"/>
                </a:solidFill>
              </a:rPr>
              <a:t>El </a:t>
            </a:r>
            <a:r>
              <a:rPr lang="es-MX" sz="1400" b="1" i="1" kern="0" dirty="0" err="1">
                <a:solidFill>
                  <a:srgbClr val="01514A"/>
                </a:solidFill>
              </a:rPr>
              <a:t>buyer</a:t>
            </a:r>
            <a:r>
              <a:rPr lang="es-MX" sz="1400" b="1" i="1" kern="0" dirty="0">
                <a:solidFill>
                  <a:srgbClr val="01514A"/>
                </a:solidFill>
              </a:rPr>
              <a:t> p</a:t>
            </a:r>
            <a:r>
              <a:rPr lang="es-MX" sz="1400" b="1" kern="0" dirty="0">
                <a:solidFill>
                  <a:srgbClr val="01514A"/>
                </a:solidFill>
              </a:rPr>
              <a:t>ersona</a:t>
            </a:r>
            <a:r>
              <a:rPr lang="es-MX" sz="1400" kern="0" dirty="0">
                <a:solidFill>
                  <a:srgbClr val="01514A"/>
                </a:solidFill>
              </a:rPr>
              <a:t> es la representación ficticia del cliente ideal, basada en datos reales como </a:t>
            </a:r>
            <a:r>
              <a:rPr lang="es-MX" sz="1400" kern="0" spc="-50" dirty="0">
                <a:solidFill>
                  <a:srgbClr val="01514A"/>
                </a:solidFill>
              </a:rPr>
              <a:t>su comportamiento, características demográficas, </a:t>
            </a:r>
            <a:r>
              <a:rPr lang="es-MX" sz="1400" kern="0" dirty="0">
                <a:solidFill>
                  <a:srgbClr val="01514A"/>
                </a:solidFill>
              </a:rPr>
              <a:t>historia personal, motivaciones, objetivos, retos y preocupaciones.</a:t>
            </a:r>
            <a:endParaRPr lang="es-MX" sz="1400" b="1" kern="0" dirty="0">
              <a:solidFill>
                <a:srgbClr val="01514A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7184966-4242-334F-153D-DA2601EC3D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91" t="-27993" r="4991" b="-27993"/>
          <a:stretch/>
        </p:blipFill>
        <p:spPr>
          <a:xfrm>
            <a:off x="5186449" y="0"/>
            <a:ext cx="3957551" cy="6858000"/>
          </a:xfrm>
          <a:prstGeom prst="rect">
            <a:avLst/>
          </a:prstGeom>
          <a:solidFill>
            <a:srgbClr val="4C5EAF"/>
          </a:solidFill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402C871-278C-0B8A-CAB2-990A58A0BD90}"/>
              </a:ext>
            </a:extLst>
          </p:cNvPr>
          <p:cNvSpPr txBox="1"/>
          <p:nvPr/>
        </p:nvSpPr>
        <p:spPr>
          <a:xfrm>
            <a:off x="709746" y="1385837"/>
            <a:ext cx="3961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i="1" dirty="0" err="1">
                <a:solidFill>
                  <a:srgbClr val="00524C"/>
                </a:solidFill>
                <a:latin typeface="+mj-lt"/>
              </a:rPr>
              <a:t>Buyer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 persona </a:t>
            </a:r>
            <a:r>
              <a:rPr lang="es-MX" sz="2400" dirty="0">
                <a:solidFill>
                  <a:srgbClr val="00524C"/>
                </a:solidFill>
                <a:latin typeface="+mj-lt"/>
              </a:rPr>
              <a:t>vs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 </a:t>
            </a:r>
            <a:r>
              <a:rPr lang="es-MX" sz="2400" dirty="0">
                <a:solidFill>
                  <a:srgbClr val="00524C"/>
                </a:solidFill>
                <a:latin typeface="+mj-lt"/>
              </a:rPr>
              <a:t>público objetivo</a:t>
            </a:r>
            <a:endParaRPr lang="es-MX" sz="3600" dirty="0">
              <a:solidFill>
                <a:srgbClr val="00524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4495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95" r="36167" b="11561"/>
          <a:stretch/>
        </p:blipFill>
        <p:spPr>
          <a:xfrm>
            <a:off x="-1597" y="-2900"/>
            <a:ext cx="3784847" cy="6858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C9B0ED4-464F-8411-AAF1-D4BB8F29496C}"/>
              </a:ext>
            </a:extLst>
          </p:cNvPr>
          <p:cNvGrpSpPr/>
          <p:nvPr/>
        </p:nvGrpSpPr>
        <p:grpSpPr>
          <a:xfrm>
            <a:off x="-678873" y="0"/>
            <a:ext cx="452524" cy="3153536"/>
            <a:chOff x="-678873" y="0"/>
            <a:chExt cx="452524" cy="315353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D4AEA56E-4619-890E-6C6B-D1AB74CACBB6}"/>
                </a:ext>
              </a:extLst>
            </p:cNvPr>
            <p:cNvSpPr/>
            <p:nvPr/>
          </p:nvSpPr>
          <p:spPr>
            <a:xfrm>
              <a:off x="-678873" y="0"/>
              <a:ext cx="452524" cy="452524"/>
            </a:xfrm>
            <a:prstGeom prst="rect">
              <a:avLst/>
            </a:prstGeom>
            <a:solidFill>
              <a:srgbClr val="005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B4EC594F-804E-67DE-FA46-6DB82DAD3EDA}"/>
                </a:ext>
              </a:extLst>
            </p:cNvPr>
            <p:cNvSpPr/>
            <p:nvPr/>
          </p:nvSpPr>
          <p:spPr>
            <a:xfrm>
              <a:off x="-678873" y="568036"/>
              <a:ext cx="452524" cy="452524"/>
            </a:xfrm>
            <a:prstGeom prst="rect">
              <a:avLst/>
            </a:prstGeom>
            <a:solidFill>
              <a:srgbClr val="1EC6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D3188D6B-88C3-7A44-4EE6-E1FF09DA90CF}"/>
                </a:ext>
              </a:extLst>
            </p:cNvPr>
            <p:cNvSpPr/>
            <p:nvPr/>
          </p:nvSpPr>
          <p:spPr>
            <a:xfrm>
              <a:off x="-678873" y="1440249"/>
              <a:ext cx="452524" cy="452524"/>
            </a:xfrm>
            <a:prstGeom prst="rect">
              <a:avLst/>
            </a:prstGeom>
            <a:solidFill>
              <a:srgbClr val="A1D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C7C99C4-AADD-02CB-CF6F-FBDE1E1F917B}"/>
                </a:ext>
              </a:extLst>
            </p:cNvPr>
            <p:cNvSpPr/>
            <p:nvPr/>
          </p:nvSpPr>
          <p:spPr>
            <a:xfrm>
              <a:off x="-678873" y="2091412"/>
              <a:ext cx="452524" cy="452524"/>
            </a:xfrm>
            <a:prstGeom prst="rect">
              <a:avLst/>
            </a:prstGeom>
            <a:solidFill>
              <a:srgbClr val="008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93314D4B-EA5A-2C38-6619-C92E51B0661C}"/>
                </a:ext>
              </a:extLst>
            </p:cNvPr>
            <p:cNvSpPr/>
            <p:nvPr/>
          </p:nvSpPr>
          <p:spPr>
            <a:xfrm>
              <a:off x="-678873" y="2701012"/>
              <a:ext cx="452524" cy="452524"/>
            </a:xfrm>
            <a:prstGeom prst="rect">
              <a:avLst/>
            </a:prstGeom>
            <a:solidFill>
              <a:srgbClr val="005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ED274EA-038E-C2D8-FC72-19EA56EA058C}"/>
              </a:ext>
            </a:extLst>
          </p:cNvPr>
          <p:cNvSpPr txBox="1"/>
          <p:nvPr/>
        </p:nvSpPr>
        <p:spPr>
          <a:xfrm>
            <a:off x="4227498" y="2416150"/>
            <a:ext cx="4529044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>
                <a:solidFill>
                  <a:srgbClr val="01514A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s-MX" sz="1400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 </a:t>
            </a:r>
            <a:r>
              <a:rPr lang="es-MX" sz="1400" i="1" dirty="0" err="1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buyer</a:t>
            </a:r>
            <a:r>
              <a:rPr lang="es-MX" sz="1400" i="1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persona</a:t>
            </a:r>
            <a:r>
              <a:rPr lang="es-MX" sz="1400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es solo un tipo de persona, pero existen más, por ejemplo:</a:t>
            </a:r>
          </a:p>
          <a:p>
            <a:pPr>
              <a:buClr>
                <a:srgbClr val="03C7BE"/>
              </a:buClr>
            </a:pPr>
            <a:endParaRPr lang="es-MX" sz="1400" dirty="0">
              <a:solidFill>
                <a:srgbClr val="01514A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i="1" dirty="0" err="1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Audience</a:t>
            </a:r>
            <a:r>
              <a:rPr lang="es-MX" sz="1400" b="1" i="1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persona: </a:t>
            </a:r>
            <a:r>
              <a:rPr lang="es-MX" sz="1400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son las personas que visitan tus redes sociales o página Web, leen tu blog y es distinto al comprador.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b="1" dirty="0">
              <a:solidFill>
                <a:srgbClr val="01514A"/>
              </a:solidFill>
              <a:cs typeface="Times New Roman" panose="02020603050405020304" pitchFamily="18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i="1" dirty="0">
                <a:solidFill>
                  <a:srgbClr val="01514A"/>
                </a:solidFill>
              </a:rPr>
              <a:t>Proto persona</a:t>
            </a:r>
            <a:r>
              <a:rPr lang="es-MX" sz="1400" b="1" dirty="0">
                <a:solidFill>
                  <a:srgbClr val="01514A"/>
                </a:solidFill>
              </a:rPr>
              <a:t>: </a:t>
            </a:r>
            <a:r>
              <a:rPr lang="es-MX" sz="1400" dirty="0">
                <a:solidFill>
                  <a:srgbClr val="01514A"/>
                </a:solidFill>
              </a:rPr>
              <a:t>se genera a partir de un </a:t>
            </a:r>
            <a:r>
              <a:rPr lang="es-MX" sz="1400" dirty="0" err="1">
                <a:solidFill>
                  <a:srgbClr val="01514A"/>
                </a:solidFill>
              </a:rPr>
              <a:t>brainstorming</a:t>
            </a:r>
            <a:r>
              <a:rPr lang="es-MX" sz="1400" dirty="0">
                <a:solidFill>
                  <a:srgbClr val="01514A"/>
                </a:solidFill>
              </a:rPr>
              <a:t> de equipo y tiene las características de un cliente actual completo.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dirty="0">
              <a:solidFill>
                <a:srgbClr val="01514A"/>
              </a:solidFill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i="1" dirty="0">
                <a:solidFill>
                  <a:srgbClr val="01514A"/>
                </a:solidFill>
              </a:rPr>
              <a:t>Brand persona:  </a:t>
            </a:r>
            <a:r>
              <a:rPr lang="es-MX" sz="1400" dirty="0">
                <a:solidFill>
                  <a:srgbClr val="01514A"/>
                </a:solidFill>
              </a:rPr>
              <a:t>El objetivo es humanizar a la marca creando un perfil de una persona que represente los valores y la visión de la empresa.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dirty="0">
              <a:solidFill>
                <a:srgbClr val="01514A"/>
              </a:solidFill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i="1" dirty="0" err="1">
                <a:solidFill>
                  <a:srgbClr val="01514A"/>
                </a:solidFill>
              </a:rPr>
              <a:t>User</a:t>
            </a:r>
            <a:r>
              <a:rPr lang="es-MX" sz="1400" b="1" i="1" dirty="0">
                <a:solidFill>
                  <a:srgbClr val="01514A"/>
                </a:solidFill>
              </a:rPr>
              <a:t> persona: </a:t>
            </a:r>
            <a:r>
              <a:rPr lang="es-MX" sz="1400" dirty="0">
                <a:solidFill>
                  <a:srgbClr val="01514A"/>
                </a:solidFill>
              </a:rPr>
              <a:t>El objetivo es entender el comportamiento del usuario cuando visita una Web.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CD78558-D521-9C4A-5D53-5CD17842266E}"/>
              </a:ext>
            </a:extLst>
          </p:cNvPr>
          <p:cNvSpPr txBox="1"/>
          <p:nvPr/>
        </p:nvSpPr>
        <p:spPr>
          <a:xfrm>
            <a:off x="4231854" y="1373420"/>
            <a:ext cx="3961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i="1" dirty="0" err="1">
                <a:solidFill>
                  <a:srgbClr val="00524C"/>
                </a:solidFill>
                <a:latin typeface="+mj-lt"/>
              </a:rPr>
              <a:t>Audience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, proto, </a:t>
            </a:r>
            <a:r>
              <a:rPr lang="es-MX" sz="2400" i="1" dirty="0" err="1">
                <a:solidFill>
                  <a:srgbClr val="00524C"/>
                </a:solidFill>
                <a:latin typeface="+mj-lt"/>
              </a:rPr>
              <a:t>brand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 </a:t>
            </a:r>
          </a:p>
          <a:p>
            <a:r>
              <a:rPr lang="es-MX" sz="2400" dirty="0">
                <a:solidFill>
                  <a:srgbClr val="00524C"/>
                </a:solidFill>
                <a:latin typeface="+mj-lt"/>
              </a:rPr>
              <a:t>y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 </a:t>
            </a:r>
            <a:r>
              <a:rPr lang="es-MX" sz="2400" i="1" dirty="0" err="1">
                <a:solidFill>
                  <a:srgbClr val="00524C"/>
                </a:solidFill>
                <a:latin typeface="+mj-lt"/>
              </a:rPr>
              <a:t>user</a:t>
            </a:r>
            <a:r>
              <a:rPr lang="es-MX" sz="2400" i="1" dirty="0">
                <a:solidFill>
                  <a:srgbClr val="00524C"/>
                </a:solidFill>
                <a:latin typeface="+mj-lt"/>
              </a:rPr>
              <a:t> persona</a:t>
            </a:r>
            <a:endParaRPr lang="es-MX" sz="3600" i="1" dirty="0">
              <a:solidFill>
                <a:srgbClr val="00524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536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359352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i="1" dirty="0" err="1">
                <a:solidFill>
                  <a:srgbClr val="00524C"/>
                </a:solidFill>
                <a:latin typeface="Corbel" panose="020B0503020204020204" pitchFamily="34" charset="0"/>
              </a:rPr>
              <a:t>Buyer</a:t>
            </a:r>
            <a:r>
              <a:rPr lang="es-MX" sz="2400" i="1" dirty="0">
                <a:solidFill>
                  <a:srgbClr val="00524C"/>
                </a:solidFill>
                <a:latin typeface="Corbel" panose="020B0503020204020204" pitchFamily="34" charset="0"/>
              </a:rPr>
              <a:t> persona</a:t>
            </a:r>
            <a:endParaRPr lang="es-MX" sz="3600" i="1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5" y="1850216"/>
            <a:ext cx="3686763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endParaRPr lang="es-MX" sz="1400" kern="0" dirty="0">
              <a:solidFill>
                <a:srgbClr val="01514A"/>
              </a:solidFill>
            </a:endParaRP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Elige una marca que te inspire y que tenga presencia online. 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endParaRPr lang="es-MX" sz="1400" kern="0" dirty="0">
              <a:solidFill>
                <a:srgbClr val="01514A"/>
              </a:solidFill>
            </a:endParaRP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Analiza todos sus puntos de contacto digitales.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endParaRPr lang="es-MX" sz="1400" kern="0" dirty="0">
              <a:solidFill>
                <a:srgbClr val="01514A"/>
              </a:solidFill>
            </a:endParaRP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Crea un perfil de </a:t>
            </a:r>
            <a:r>
              <a:rPr lang="es-MX" sz="1400" i="1" kern="0" dirty="0" err="1">
                <a:solidFill>
                  <a:srgbClr val="01514A"/>
                </a:solidFill>
              </a:rPr>
              <a:t>buyer</a:t>
            </a:r>
            <a:r>
              <a:rPr lang="es-MX" sz="1400" i="1" kern="0" dirty="0">
                <a:solidFill>
                  <a:srgbClr val="01514A"/>
                </a:solidFill>
              </a:rPr>
              <a:t> persona </a:t>
            </a:r>
            <a:r>
              <a:rPr lang="es-MX" sz="1400" kern="0" dirty="0">
                <a:solidFill>
                  <a:srgbClr val="01514A"/>
                </a:solidFill>
              </a:rPr>
              <a:t>que te ayude a comprender mejor a tus clientes reales.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endParaRPr lang="es-MX" sz="1400" kern="0" dirty="0">
              <a:solidFill>
                <a:srgbClr val="01514A"/>
              </a:solidFill>
            </a:endParaRP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r>
              <a:rPr lang="es-MX" sz="1400" kern="0" dirty="0">
                <a:solidFill>
                  <a:srgbClr val="01514A"/>
                </a:solidFill>
              </a:rPr>
              <a:t>Crea un perfil para los diferentes tipos de persona: </a:t>
            </a:r>
          </a:p>
          <a:p>
            <a:pPr marL="342900" indent="-342900" defTabSz="914400">
              <a:buClr>
                <a:srgbClr val="03C7BE"/>
              </a:buClr>
              <a:buFont typeface="+mj-lt"/>
              <a:buAutoNum type="arabicPeriod"/>
            </a:pPr>
            <a:endParaRPr lang="es-MX" sz="1400" kern="0" dirty="0">
              <a:solidFill>
                <a:srgbClr val="01514A"/>
              </a:solidFill>
            </a:endParaRPr>
          </a:p>
          <a:p>
            <a:pPr marL="715963" indent="-352425" defTabSz="91440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i="1" dirty="0" err="1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Audience</a:t>
            </a:r>
            <a:r>
              <a:rPr lang="es-MX" sz="1400" i="1" dirty="0">
                <a:solidFill>
                  <a:srgbClr val="01514A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persona:</a:t>
            </a:r>
            <a:endParaRPr lang="es-MX" sz="1400" i="1" dirty="0">
              <a:solidFill>
                <a:srgbClr val="01514A"/>
              </a:solidFill>
              <a:cs typeface="Times New Roman" panose="02020603050405020304" pitchFamily="18" charset="0"/>
            </a:endParaRPr>
          </a:p>
          <a:p>
            <a:pPr marL="715963" indent="-352425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i="1" dirty="0">
                <a:solidFill>
                  <a:srgbClr val="01514A"/>
                </a:solidFill>
              </a:rPr>
              <a:t>Proto Persona:</a:t>
            </a:r>
          </a:p>
          <a:p>
            <a:pPr marL="715963" indent="-352425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i="1" dirty="0">
                <a:solidFill>
                  <a:srgbClr val="01514A"/>
                </a:solidFill>
              </a:rPr>
              <a:t>Brand Persona:</a:t>
            </a:r>
          </a:p>
          <a:p>
            <a:pPr marL="715963" indent="-352425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i="1" dirty="0" err="1">
                <a:solidFill>
                  <a:srgbClr val="01514A"/>
                </a:solidFill>
              </a:rPr>
              <a:t>User</a:t>
            </a:r>
            <a:r>
              <a:rPr lang="es-MX" sz="1400" i="1" dirty="0">
                <a:solidFill>
                  <a:srgbClr val="01514A"/>
                </a:solidFill>
              </a:rPr>
              <a:t> persona:</a:t>
            </a:r>
            <a:endParaRPr lang="es-MX" sz="1400" i="1" kern="0" dirty="0">
              <a:solidFill>
                <a:srgbClr val="01514A"/>
              </a:solidFill>
            </a:endParaRPr>
          </a:p>
          <a:p>
            <a:pPr marL="285750" indent="-285750" defTabSz="91440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kern="0" dirty="0">
              <a:solidFill>
                <a:srgbClr val="01514A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3C9C23B-9F28-794D-C77F-564F0AD7ECB4}"/>
              </a:ext>
            </a:extLst>
          </p:cNvPr>
          <p:cNvSpPr txBox="1"/>
          <p:nvPr/>
        </p:nvSpPr>
        <p:spPr>
          <a:xfrm>
            <a:off x="5436135" y="5015538"/>
            <a:ext cx="347497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chemeClr val="bg1"/>
                </a:solidFill>
                <a:latin typeface="Corbel" panose="020B0503020204020204" pitchFamily="34" charset="0"/>
              </a:rPr>
              <a:t>Al finalizar:</a:t>
            </a:r>
          </a:p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En base a tu ejercicio, reflexiona y piensa qué recomendaciones podrías dar para mejorar la estrategia de la empresa en función a  un mejor entendimiento de sus clientes.</a:t>
            </a:r>
          </a:p>
        </p:txBody>
      </p:sp>
    </p:spTree>
    <p:extLst>
      <p:ext uri="{BB962C8B-B14F-4D97-AF65-F5344CB8AC3E}">
        <p14:creationId xmlns:p14="http://schemas.microsoft.com/office/powerpoint/2010/main" val="2883172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5160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algn="ctr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sz="3200" b="1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7F3D877-693F-8990-93B7-5C3BE7D725AE}"/>
              </a:ext>
            </a:extLst>
          </p:cNvPr>
          <p:cNvSpPr txBox="1"/>
          <p:nvPr/>
        </p:nvSpPr>
        <p:spPr>
          <a:xfrm>
            <a:off x="570156" y="3429000"/>
            <a:ext cx="473336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18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Estrategia publicitaria para medios digitales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67B56F-E20F-0969-CE68-BDD3C2660151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2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7</a:t>
            </a:r>
          </a:p>
        </p:txBody>
      </p:sp>
    </p:spTree>
    <p:extLst>
      <p:ext uri="{BB962C8B-B14F-4D97-AF65-F5344CB8AC3E}">
        <p14:creationId xmlns:p14="http://schemas.microsoft.com/office/powerpoint/2010/main" val="32306815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DC">
      <a:dk1>
        <a:srgbClr val="00534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4937</TotalTime>
  <Words>1373</Words>
  <Application>Microsoft Macintosh PowerPoint</Application>
  <PresentationFormat>Presentación en pantalla (4:3)</PresentationFormat>
  <Paragraphs>108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Open Sans</vt:lpstr>
      <vt:lpstr>Corbel</vt:lpstr>
      <vt:lpstr>Courier New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YHULIANA REQUENES GUAJARDO</dc:creator>
  <cp:lastModifiedBy>IVAN ALEJANDRO ROCHA MARTINEZ</cp:lastModifiedBy>
  <cp:revision>45</cp:revision>
  <dcterms:created xsi:type="dcterms:W3CDTF">2022-12-21T17:15:58Z</dcterms:created>
  <dcterms:modified xsi:type="dcterms:W3CDTF">2023-10-20T15:59:30Z</dcterms:modified>
</cp:coreProperties>
</file>