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1"/>
  </p:sldMasterIdLst>
  <p:sldIdLst>
    <p:sldId id="256" r:id="rId2"/>
    <p:sldId id="257" r:id="rId3"/>
    <p:sldId id="259" r:id="rId4"/>
    <p:sldId id="260" r:id="rId5"/>
    <p:sldId id="309" r:id="rId6"/>
    <p:sldId id="280" r:id="rId7"/>
    <p:sldId id="275" r:id="rId8"/>
    <p:sldId id="266" r:id="rId9"/>
    <p:sldId id="310" r:id="rId10"/>
    <p:sldId id="312" r:id="rId11"/>
    <p:sldId id="313" r:id="rId12"/>
    <p:sldId id="314" r:id="rId13"/>
    <p:sldId id="303" r:id="rId14"/>
    <p:sldId id="268" r:id="rId15"/>
    <p:sldId id="315" r:id="rId16"/>
    <p:sldId id="265" r:id="rId17"/>
  </p:sldIdLst>
  <p:sldSz cx="9144000" cy="6858000" type="screen4x3"/>
  <p:notesSz cx="6858000" cy="9144000"/>
  <p:embeddedFontLst>
    <p:embeddedFont>
      <p:font typeface="Calibri" panose="020F0502020204030204" pitchFamily="34" charset="0"/>
      <p:regular r:id="rId18"/>
      <p:bold r:id="rId19"/>
      <p:italic r:id="rId20"/>
      <p:boldItalic r:id="rId21"/>
    </p:embeddedFont>
    <p:embeddedFont>
      <p:font typeface="Corbel" panose="020B0503020204020204" pitchFamily="34" charset="0"/>
      <p:regular r:id="rId22"/>
      <p:bold r:id="rId23"/>
      <p:italic r:id="rId24"/>
      <p:boldItalic r:id="rId25"/>
    </p:embeddedFont>
    <p:embeddedFont>
      <p:font typeface="Open Sans" panose="020B0606030504020204" pitchFamily="34" charset="0"/>
      <p:regular r:id="rId26"/>
      <p:bold r:id="rId27"/>
      <p:italic r:id="rId28"/>
      <p:boldItalic r:id="rId2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2880" userDrawn="1">
          <p15:clr>
            <a:srgbClr val="A4A3A4"/>
          </p15:clr>
        </p15:guide>
        <p15:guide id="3" pos="499" userDrawn="1">
          <p15:clr>
            <a:srgbClr val="A4A3A4"/>
          </p15:clr>
        </p15:guide>
        <p15:guide id="4" pos="5261" userDrawn="1">
          <p15:clr>
            <a:srgbClr val="A4A3A4"/>
          </p15:clr>
        </p15:guide>
        <p15:guide id="5" orient="horz" pos="89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514A"/>
    <a:srgbClr val="03C7BE"/>
    <a:srgbClr val="005D85"/>
    <a:srgbClr val="0084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D8DAB1-7F4B-44F7-8925-53E84D265FD5}" v="17" dt="2023-10-19T18:07:17.531"/>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64"/>
    <p:restoredTop sz="95581"/>
  </p:normalViewPr>
  <p:slideViewPr>
    <p:cSldViewPr snapToGrid="0" showGuides="1">
      <p:cViewPr>
        <p:scale>
          <a:sx n="81" d="100"/>
          <a:sy n="81" d="100"/>
        </p:scale>
        <p:origin x="2328" y="504"/>
      </p:cViewPr>
      <p:guideLst>
        <p:guide orient="horz" pos="2205"/>
        <p:guide pos="2880"/>
        <p:guide pos="499"/>
        <p:guide pos="5261"/>
        <p:guide orient="horz" pos="89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8.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BRIELA AQUINO CARDENAS" userId="6e002ff6-500f-46fc-af4c-3b420fa6dd0c" providerId="ADAL" clId="{84D8DAB1-7F4B-44F7-8925-53E84D265FD5}"/>
    <pc:docChg chg="undo redo custSel addSld delSld modSld sldOrd">
      <pc:chgData name="GABRIELA AQUINO CARDENAS" userId="6e002ff6-500f-46fc-af4c-3b420fa6dd0c" providerId="ADAL" clId="{84D8DAB1-7F4B-44F7-8925-53E84D265FD5}" dt="2023-10-19T18:07:40.264" v="763" actId="5793"/>
      <pc:docMkLst>
        <pc:docMk/>
      </pc:docMkLst>
      <pc:sldChg chg="addSp modSp mod">
        <pc:chgData name="GABRIELA AQUINO CARDENAS" userId="6e002ff6-500f-46fc-af4c-3b420fa6dd0c" providerId="ADAL" clId="{84D8DAB1-7F4B-44F7-8925-53E84D265FD5}" dt="2023-10-18T23:35:07.793" v="72" actId="14100"/>
        <pc:sldMkLst>
          <pc:docMk/>
          <pc:sldMk cId="2094374663" sldId="260"/>
        </pc:sldMkLst>
        <pc:spChg chg="mod">
          <ac:chgData name="GABRIELA AQUINO CARDENAS" userId="6e002ff6-500f-46fc-af4c-3b420fa6dd0c" providerId="ADAL" clId="{84D8DAB1-7F4B-44F7-8925-53E84D265FD5}" dt="2023-10-18T23:35:07.793" v="72" actId="14100"/>
          <ac:spMkLst>
            <pc:docMk/>
            <pc:sldMk cId="2094374663" sldId="260"/>
            <ac:spMk id="2" creationId="{4BFFA71B-3648-051A-83D1-56118886F470}"/>
          </ac:spMkLst>
        </pc:spChg>
        <pc:spChg chg="add mod">
          <ac:chgData name="GABRIELA AQUINO CARDENAS" userId="6e002ff6-500f-46fc-af4c-3b420fa6dd0c" providerId="ADAL" clId="{84D8DAB1-7F4B-44F7-8925-53E84D265FD5}" dt="2023-10-18T23:31:18.316" v="48" actId="20577"/>
          <ac:spMkLst>
            <pc:docMk/>
            <pc:sldMk cId="2094374663" sldId="260"/>
            <ac:spMk id="3" creationId="{FB66B151-7CA0-B186-4740-59C295F6B70A}"/>
          </ac:spMkLst>
        </pc:spChg>
      </pc:sldChg>
      <pc:sldChg chg="modSp mod">
        <pc:chgData name="GABRIELA AQUINO CARDENAS" userId="6e002ff6-500f-46fc-af4c-3b420fa6dd0c" providerId="ADAL" clId="{84D8DAB1-7F4B-44F7-8925-53E84D265FD5}" dt="2023-10-18T23:36:19.753" v="82" actId="3626"/>
        <pc:sldMkLst>
          <pc:docMk/>
          <pc:sldMk cId="646947356" sldId="265"/>
        </pc:sldMkLst>
        <pc:spChg chg="mod">
          <ac:chgData name="GABRIELA AQUINO CARDENAS" userId="6e002ff6-500f-46fc-af4c-3b420fa6dd0c" providerId="ADAL" clId="{84D8DAB1-7F4B-44F7-8925-53E84D265FD5}" dt="2023-10-18T23:36:19.753" v="82" actId="3626"/>
          <ac:spMkLst>
            <pc:docMk/>
            <pc:sldMk cId="646947356" sldId="265"/>
            <ac:spMk id="2" creationId="{D305A7A0-1BBA-1CE5-3ED2-164739C6DF54}"/>
          </ac:spMkLst>
        </pc:spChg>
      </pc:sldChg>
      <pc:sldChg chg="addSp modSp mod">
        <pc:chgData name="GABRIELA AQUINO CARDENAS" userId="6e002ff6-500f-46fc-af4c-3b420fa6dd0c" providerId="ADAL" clId="{84D8DAB1-7F4B-44F7-8925-53E84D265FD5}" dt="2023-10-19T17:05:39.096" v="382" actId="20577"/>
        <pc:sldMkLst>
          <pc:docMk/>
          <pc:sldMk cId="1565219931" sldId="280"/>
        </pc:sldMkLst>
        <pc:spChg chg="add mod">
          <ac:chgData name="GABRIELA AQUINO CARDENAS" userId="6e002ff6-500f-46fc-af4c-3b420fa6dd0c" providerId="ADAL" clId="{84D8DAB1-7F4B-44F7-8925-53E84D265FD5}" dt="2023-10-19T17:03:43.574" v="349" actId="14100"/>
          <ac:spMkLst>
            <pc:docMk/>
            <pc:sldMk cId="1565219931" sldId="280"/>
            <ac:spMk id="2" creationId="{62FD1A79-810B-AA84-6712-A287880E5427}"/>
          </ac:spMkLst>
        </pc:spChg>
        <pc:spChg chg="mod">
          <ac:chgData name="GABRIELA AQUINO CARDENAS" userId="6e002ff6-500f-46fc-af4c-3b420fa6dd0c" providerId="ADAL" clId="{84D8DAB1-7F4B-44F7-8925-53E84D265FD5}" dt="2023-10-19T17:05:11.782" v="367" actId="1076"/>
          <ac:spMkLst>
            <pc:docMk/>
            <pc:sldMk cId="1565219931" sldId="280"/>
            <ac:spMk id="3" creationId="{E8E6C94A-A72D-E575-C271-EB80A12F7871}"/>
          </ac:spMkLst>
        </pc:spChg>
        <pc:spChg chg="mod">
          <ac:chgData name="GABRIELA AQUINO CARDENAS" userId="6e002ff6-500f-46fc-af4c-3b420fa6dd0c" providerId="ADAL" clId="{84D8DAB1-7F4B-44F7-8925-53E84D265FD5}" dt="2023-10-19T17:05:39.096" v="382" actId="20577"/>
          <ac:spMkLst>
            <pc:docMk/>
            <pc:sldMk cId="1565219931" sldId="280"/>
            <ac:spMk id="6" creationId="{9C6AD7B0-BEBA-A18F-0ADD-AF1F710A9629}"/>
          </ac:spMkLst>
        </pc:spChg>
      </pc:sldChg>
      <pc:sldChg chg="modSp add mod">
        <pc:chgData name="GABRIELA AQUINO CARDENAS" userId="6e002ff6-500f-46fc-af4c-3b420fa6dd0c" providerId="ADAL" clId="{84D8DAB1-7F4B-44F7-8925-53E84D265FD5}" dt="2023-10-19T17:52:21.728" v="714" actId="114"/>
        <pc:sldMkLst>
          <pc:docMk/>
          <pc:sldMk cId="1654495247" sldId="303"/>
        </pc:sldMkLst>
        <pc:spChg chg="mod">
          <ac:chgData name="GABRIELA AQUINO CARDENAS" userId="6e002ff6-500f-46fc-af4c-3b420fa6dd0c" providerId="ADAL" clId="{84D8DAB1-7F4B-44F7-8925-53E84D265FD5}" dt="2023-10-19T17:51:54.434" v="713" actId="20577"/>
          <ac:spMkLst>
            <pc:docMk/>
            <pc:sldMk cId="1654495247" sldId="303"/>
            <ac:spMk id="2" creationId="{B84E783B-EAFA-535B-AA5C-8905C510CFC4}"/>
          </ac:spMkLst>
        </pc:spChg>
        <pc:spChg chg="mod">
          <ac:chgData name="GABRIELA AQUINO CARDENAS" userId="6e002ff6-500f-46fc-af4c-3b420fa6dd0c" providerId="ADAL" clId="{84D8DAB1-7F4B-44F7-8925-53E84D265FD5}" dt="2023-10-19T17:52:21.728" v="714" actId="114"/>
          <ac:spMkLst>
            <pc:docMk/>
            <pc:sldMk cId="1654495247" sldId="303"/>
            <ac:spMk id="3" creationId="{6402C871-278C-0B8A-CAB2-990A58A0BD90}"/>
          </ac:spMkLst>
        </pc:spChg>
      </pc:sldChg>
      <pc:sldChg chg="modSp add mod">
        <pc:chgData name="GABRIELA AQUINO CARDENAS" userId="6e002ff6-500f-46fc-af4c-3b420fa6dd0c" providerId="ADAL" clId="{84D8DAB1-7F4B-44F7-8925-53E84D265FD5}" dt="2023-10-19T16:54:43.275" v="326" actId="20577"/>
        <pc:sldMkLst>
          <pc:docMk/>
          <pc:sldMk cId="2887609946" sldId="309"/>
        </pc:sldMkLst>
        <pc:spChg chg="mod">
          <ac:chgData name="GABRIELA AQUINO CARDENAS" userId="6e002ff6-500f-46fc-af4c-3b420fa6dd0c" providerId="ADAL" clId="{84D8DAB1-7F4B-44F7-8925-53E84D265FD5}" dt="2023-10-19T16:45:00.957" v="89" actId="114"/>
          <ac:spMkLst>
            <pc:docMk/>
            <pc:sldMk cId="2887609946" sldId="309"/>
            <ac:spMk id="2" creationId="{2CD78558-D521-9C4A-5D53-5CD17842266E}"/>
          </ac:spMkLst>
        </pc:spChg>
        <pc:spChg chg="mod">
          <ac:chgData name="GABRIELA AQUINO CARDENAS" userId="6e002ff6-500f-46fc-af4c-3b420fa6dd0c" providerId="ADAL" clId="{84D8DAB1-7F4B-44F7-8925-53E84D265FD5}" dt="2023-10-19T16:54:43.275" v="326" actId="20577"/>
          <ac:spMkLst>
            <pc:docMk/>
            <pc:sldMk cId="2887609946" sldId="309"/>
            <ac:spMk id="16" creationId="{BED274EA-038E-C2D8-FC72-19EA56EA058C}"/>
          </ac:spMkLst>
        </pc:spChg>
      </pc:sldChg>
      <pc:sldChg chg="modSp add mod">
        <pc:chgData name="GABRIELA AQUINO CARDENAS" userId="6e002ff6-500f-46fc-af4c-3b420fa6dd0c" providerId="ADAL" clId="{84D8DAB1-7F4B-44F7-8925-53E84D265FD5}" dt="2023-10-19T17:20:09.771" v="389" actId="20577"/>
        <pc:sldMkLst>
          <pc:docMk/>
          <pc:sldMk cId="1806312193" sldId="310"/>
        </pc:sldMkLst>
        <pc:spChg chg="mod">
          <ac:chgData name="GABRIELA AQUINO CARDENAS" userId="6e002ff6-500f-46fc-af4c-3b420fa6dd0c" providerId="ADAL" clId="{84D8DAB1-7F4B-44F7-8925-53E84D265FD5}" dt="2023-10-19T17:20:09.771" v="389" actId="20577"/>
          <ac:spMkLst>
            <pc:docMk/>
            <pc:sldMk cId="1806312193" sldId="310"/>
            <ac:spMk id="4" creationId="{34FF8721-8B8A-DE7C-A373-3FB9BBBE6F63}"/>
          </ac:spMkLst>
        </pc:spChg>
      </pc:sldChg>
      <pc:sldChg chg="add del">
        <pc:chgData name="GABRIELA AQUINO CARDENAS" userId="6e002ff6-500f-46fc-af4c-3b420fa6dd0c" providerId="ADAL" clId="{84D8DAB1-7F4B-44F7-8925-53E84D265FD5}" dt="2023-10-19T17:20:00.741" v="384" actId="47"/>
        <pc:sldMkLst>
          <pc:docMk/>
          <pc:sldMk cId="1187253949" sldId="311"/>
        </pc:sldMkLst>
      </pc:sldChg>
      <pc:sldChg chg="modSp add mod">
        <pc:chgData name="GABRIELA AQUINO CARDENAS" userId="6e002ff6-500f-46fc-af4c-3b420fa6dd0c" providerId="ADAL" clId="{84D8DAB1-7F4B-44F7-8925-53E84D265FD5}" dt="2023-10-19T17:29:41.181" v="473" actId="20577"/>
        <pc:sldMkLst>
          <pc:docMk/>
          <pc:sldMk cId="1754148898" sldId="312"/>
        </pc:sldMkLst>
        <pc:spChg chg="mod">
          <ac:chgData name="GABRIELA AQUINO CARDENAS" userId="6e002ff6-500f-46fc-af4c-3b420fa6dd0c" providerId="ADAL" clId="{84D8DAB1-7F4B-44F7-8925-53E84D265FD5}" dt="2023-10-19T17:29:41.181" v="473" actId="20577"/>
          <ac:spMkLst>
            <pc:docMk/>
            <pc:sldMk cId="1754148898" sldId="312"/>
            <ac:spMk id="2" creationId="{4BFFA71B-3648-051A-83D1-56118886F470}"/>
          </ac:spMkLst>
        </pc:spChg>
        <pc:spChg chg="mod">
          <ac:chgData name="GABRIELA AQUINO CARDENAS" userId="6e002ff6-500f-46fc-af4c-3b420fa6dd0c" providerId="ADAL" clId="{84D8DAB1-7F4B-44F7-8925-53E84D265FD5}" dt="2023-10-19T17:21:34.240" v="406" actId="20577"/>
          <ac:spMkLst>
            <pc:docMk/>
            <pc:sldMk cId="1754148898" sldId="312"/>
            <ac:spMk id="3" creationId="{FB66B151-7CA0-B186-4740-59C295F6B70A}"/>
          </ac:spMkLst>
        </pc:spChg>
      </pc:sldChg>
      <pc:sldChg chg="modSp add mod">
        <pc:chgData name="GABRIELA AQUINO CARDENAS" userId="6e002ff6-500f-46fc-af4c-3b420fa6dd0c" providerId="ADAL" clId="{84D8DAB1-7F4B-44F7-8925-53E84D265FD5}" dt="2023-10-19T17:38:10.365" v="634" actId="20577"/>
        <pc:sldMkLst>
          <pc:docMk/>
          <pc:sldMk cId="1378336601" sldId="313"/>
        </pc:sldMkLst>
        <pc:spChg chg="mod">
          <ac:chgData name="GABRIELA AQUINO CARDENAS" userId="6e002ff6-500f-46fc-af4c-3b420fa6dd0c" providerId="ADAL" clId="{84D8DAB1-7F4B-44F7-8925-53E84D265FD5}" dt="2023-10-19T17:31:33.826" v="515" actId="20577"/>
          <ac:spMkLst>
            <pc:docMk/>
            <pc:sldMk cId="1378336601" sldId="313"/>
            <ac:spMk id="2" creationId="{2CD78558-D521-9C4A-5D53-5CD17842266E}"/>
          </ac:spMkLst>
        </pc:spChg>
        <pc:spChg chg="mod">
          <ac:chgData name="GABRIELA AQUINO CARDENAS" userId="6e002ff6-500f-46fc-af4c-3b420fa6dd0c" providerId="ADAL" clId="{84D8DAB1-7F4B-44F7-8925-53E84D265FD5}" dt="2023-10-19T17:38:10.365" v="634" actId="20577"/>
          <ac:spMkLst>
            <pc:docMk/>
            <pc:sldMk cId="1378336601" sldId="313"/>
            <ac:spMk id="16" creationId="{BED274EA-038E-C2D8-FC72-19EA56EA058C}"/>
          </ac:spMkLst>
        </pc:spChg>
      </pc:sldChg>
      <pc:sldChg chg="modSp add mod ord">
        <pc:chgData name="GABRIELA AQUINO CARDENAS" userId="6e002ff6-500f-46fc-af4c-3b420fa6dd0c" providerId="ADAL" clId="{84D8DAB1-7F4B-44F7-8925-53E84D265FD5}" dt="2023-10-19T18:06:34.345" v="754" actId="20577"/>
        <pc:sldMkLst>
          <pc:docMk/>
          <pc:sldMk cId="2620509554" sldId="314"/>
        </pc:sldMkLst>
        <pc:spChg chg="mod">
          <ac:chgData name="GABRIELA AQUINO CARDENAS" userId="6e002ff6-500f-46fc-af4c-3b420fa6dd0c" providerId="ADAL" clId="{84D8DAB1-7F4B-44F7-8925-53E84D265FD5}" dt="2023-10-19T18:05:45.204" v="736"/>
          <ac:spMkLst>
            <pc:docMk/>
            <pc:sldMk cId="2620509554" sldId="314"/>
            <ac:spMk id="2" creationId="{2CD78558-D521-9C4A-5D53-5CD17842266E}"/>
          </ac:spMkLst>
        </pc:spChg>
        <pc:spChg chg="mod">
          <ac:chgData name="GABRIELA AQUINO CARDENAS" userId="6e002ff6-500f-46fc-af4c-3b420fa6dd0c" providerId="ADAL" clId="{84D8DAB1-7F4B-44F7-8925-53E84D265FD5}" dt="2023-10-19T18:06:34.345" v="754" actId="20577"/>
          <ac:spMkLst>
            <pc:docMk/>
            <pc:sldMk cId="2620509554" sldId="314"/>
            <ac:spMk id="16" creationId="{BED274EA-038E-C2D8-FC72-19EA56EA058C}"/>
          </ac:spMkLst>
        </pc:spChg>
      </pc:sldChg>
      <pc:sldChg chg="modSp add mod">
        <pc:chgData name="GABRIELA AQUINO CARDENAS" userId="6e002ff6-500f-46fc-af4c-3b420fa6dd0c" providerId="ADAL" clId="{84D8DAB1-7F4B-44F7-8925-53E84D265FD5}" dt="2023-10-19T18:07:40.264" v="763" actId="5793"/>
        <pc:sldMkLst>
          <pc:docMk/>
          <pc:sldMk cId="1855406752" sldId="315"/>
        </pc:sldMkLst>
        <pc:spChg chg="mod">
          <ac:chgData name="GABRIELA AQUINO CARDENAS" userId="6e002ff6-500f-46fc-af4c-3b420fa6dd0c" providerId="ADAL" clId="{84D8DAB1-7F4B-44F7-8925-53E84D265FD5}" dt="2023-10-19T18:07:40.264" v="763" actId="5793"/>
          <ac:spMkLst>
            <pc:docMk/>
            <pc:sldMk cId="1855406752" sldId="315"/>
            <ac:spMk id="3" creationId="{01EFBF88-D350-B13C-0D47-0CA9FD1BE918}"/>
          </ac:spMkLst>
        </pc:spChg>
      </pc:sldChg>
      <pc:sldChg chg="add del">
        <pc:chgData name="GABRIELA AQUINO CARDENAS" userId="6e002ff6-500f-46fc-af4c-3b420fa6dd0c" providerId="ADAL" clId="{84D8DAB1-7F4B-44F7-8925-53E84D265FD5}" dt="2023-10-19T18:03:46.626" v="717"/>
        <pc:sldMkLst>
          <pc:docMk/>
          <pc:sldMk cId="2925805703" sldId="315"/>
        </pc:sldMkLst>
      </pc:sldChg>
      <pc:sldChg chg="add del">
        <pc:chgData name="GABRIELA AQUINO CARDENAS" userId="6e002ff6-500f-46fc-af4c-3b420fa6dd0c" providerId="ADAL" clId="{84D8DAB1-7F4B-44F7-8925-53E84D265FD5}" dt="2023-10-19T18:07:17.508" v="757"/>
        <pc:sldMkLst>
          <pc:docMk/>
          <pc:sldMk cId="1184408525" sldId="316"/>
        </pc:sldMkLst>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75527071-3483-E18E-B90F-D30601D26E55}"/>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5829965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ferencias">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BF94B17-55C9-1E83-40F0-C9348FA471A1}"/>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F5F157C8-5F66-24F7-C7FD-64E3327B1367}"/>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i="0" dirty="0">
                <a:solidFill>
                  <a:schemeClr val="bg1"/>
                </a:solidFill>
                <a:latin typeface="Corbel" panose="020B0503020204020204" pitchFamily="34" charset="0"/>
              </a:rPr>
              <a:t>Referencias</a:t>
            </a:r>
          </a:p>
          <a:p>
            <a:r>
              <a:rPr lang="es-MX" sz="2400" b="1" i="0" dirty="0">
                <a:solidFill>
                  <a:schemeClr val="bg1"/>
                </a:solidFill>
                <a:latin typeface="Corbel" panose="020B0503020204020204" pitchFamily="34" charset="0"/>
              </a:rPr>
              <a:t>bibliográficas</a:t>
            </a:r>
          </a:p>
        </p:txBody>
      </p:sp>
    </p:spTree>
    <p:extLst>
      <p:ext uri="{BB962C8B-B14F-4D97-AF65-F5344CB8AC3E}">
        <p14:creationId xmlns:p14="http://schemas.microsoft.com/office/powerpoint/2010/main" val="28387250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57A4A75-C599-6A69-FC08-95C7D17F84FA}"/>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538ECEC7-0005-6B04-82FA-1F04A066DDEB}"/>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Tree>
    <p:extLst>
      <p:ext uri="{BB962C8B-B14F-4D97-AF65-F5344CB8AC3E}">
        <p14:creationId xmlns:p14="http://schemas.microsoft.com/office/powerpoint/2010/main" val="35190083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ema">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5C23367-A83F-EDB3-7467-DFE573C1D7E3}"/>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7745926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ma">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5C23367-A83F-EDB3-7467-DFE573C1D7E3}"/>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4388863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indfulness">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F47357EC-0CDA-BD3C-1FB8-D9F56A146F90}"/>
              </a:ext>
            </a:extLst>
          </p:cNvPr>
          <p:cNvPicPr>
            <a:picLocks noChangeAspect="1"/>
          </p:cNvPicPr>
          <p:nvPr userDrawn="1"/>
        </p:nvPicPr>
        <p:blipFill>
          <a:blip r:embed="rId2"/>
          <a:srcRect/>
          <a:stretch/>
        </p:blipFill>
        <p:spPr>
          <a:xfrm>
            <a:off x="0" y="0"/>
            <a:ext cx="9144000" cy="6858000"/>
          </a:xfrm>
          <a:prstGeom prst="rect">
            <a:avLst/>
          </a:prstGeom>
        </p:spPr>
      </p:pic>
      <p:sp>
        <p:nvSpPr>
          <p:cNvPr id="7" name="CuadroTexto 6">
            <a:extLst>
              <a:ext uri="{FF2B5EF4-FFF2-40B4-BE49-F238E27FC236}">
                <a16:creationId xmlns:a16="http://schemas.microsoft.com/office/drawing/2014/main" id="{9D3CF681-E21E-EDBC-83ED-B3BE2F7503C8}"/>
              </a:ext>
            </a:extLst>
          </p:cNvPr>
          <p:cNvSpPr txBox="1"/>
          <p:nvPr userDrawn="1"/>
        </p:nvSpPr>
        <p:spPr>
          <a:xfrm>
            <a:off x="719175" y="2951946"/>
            <a:ext cx="3153238" cy="1169551"/>
          </a:xfrm>
          <a:prstGeom prst="rect">
            <a:avLst/>
          </a:prstGeom>
          <a:noFill/>
        </p:spPr>
        <p:txBody>
          <a:bodyPr wrap="square">
            <a:spAutoFit/>
          </a:bodyPr>
          <a:lstStyle/>
          <a:p>
            <a:r>
              <a:rPr lang="es-MX" sz="1400" dirty="0"/>
              <a:t>Te invitamos a que realices el siguiente ejercicio mental, el cual te tomará cinco minutos y servirá para obtener una mejor claridad en los conceptos que aprenderemos el día de hoy.</a:t>
            </a:r>
            <a:endParaRPr lang="es-MX" sz="1400" dirty="0">
              <a:solidFill>
                <a:schemeClr val="tx1"/>
              </a:solidFill>
              <a:latin typeface="Corbel" panose="020B0503020204020204" pitchFamily="34" charset="0"/>
            </a:endParaRPr>
          </a:p>
        </p:txBody>
      </p:sp>
      <p:sp>
        <p:nvSpPr>
          <p:cNvPr id="8" name="CuadroTexto 7">
            <a:extLst>
              <a:ext uri="{FF2B5EF4-FFF2-40B4-BE49-F238E27FC236}">
                <a16:creationId xmlns:a16="http://schemas.microsoft.com/office/drawing/2014/main" id="{4F91E4ED-D749-29EF-D19F-F7D4A2718AF1}"/>
              </a:ext>
            </a:extLst>
          </p:cNvPr>
          <p:cNvSpPr txBox="1"/>
          <p:nvPr userDrawn="1"/>
        </p:nvSpPr>
        <p:spPr>
          <a:xfrm>
            <a:off x="719175" y="2107181"/>
            <a:ext cx="3757132" cy="584775"/>
          </a:xfrm>
          <a:prstGeom prst="rect">
            <a:avLst/>
          </a:prstGeom>
          <a:noFill/>
        </p:spPr>
        <p:txBody>
          <a:bodyPr wrap="square" rtlCol="0">
            <a:spAutoFit/>
          </a:bodyPr>
          <a:lstStyle/>
          <a:p>
            <a:r>
              <a:rPr lang="es-MX" sz="3200" b="1" dirty="0">
                <a:solidFill>
                  <a:schemeClr val="tx1"/>
                </a:solidFill>
                <a:latin typeface="Corbel" panose="020B0503020204020204" pitchFamily="34" charset="0"/>
              </a:rPr>
              <a:t>Atención plena</a:t>
            </a:r>
          </a:p>
        </p:txBody>
      </p:sp>
      <p:sp>
        <p:nvSpPr>
          <p:cNvPr id="2" name="Rectángulo 1">
            <a:extLst>
              <a:ext uri="{FF2B5EF4-FFF2-40B4-BE49-F238E27FC236}">
                <a16:creationId xmlns:a16="http://schemas.microsoft.com/office/drawing/2014/main" id="{B9EA07BA-AD9D-48B2-149D-9F51F2B70439}"/>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Bienestar</a:t>
            </a:r>
            <a:r>
              <a:rPr lang="es-MX" sz="2400" dirty="0">
                <a:solidFill>
                  <a:srgbClr val="03C7BE"/>
                </a:solidFill>
                <a:latin typeface="Corbel" panose="020B0503020204020204" pitchFamily="34" charset="0"/>
              </a:rPr>
              <a:t> - </a:t>
            </a:r>
            <a:r>
              <a:rPr lang="es-MX" sz="2400" i="1" dirty="0">
                <a:solidFill>
                  <a:srgbClr val="03C7BE"/>
                </a:solidFill>
                <a:latin typeface="Corbel" panose="020B0503020204020204" pitchFamily="34" charset="0"/>
              </a:rPr>
              <a:t>mindfulness</a:t>
            </a:r>
          </a:p>
        </p:txBody>
      </p:sp>
    </p:spTree>
    <p:extLst>
      <p:ext uri="{BB962C8B-B14F-4D97-AF65-F5344CB8AC3E}">
        <p14:creationId xmlns:p14="http://schemas.microsoft.com/office/powerpoint/2010/main" val="12957474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ción">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87076FA-1AEF-C6FF-C53F-30AB70EA4D37}"/>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B5DFF62C-9933-9FDA-4938-D6629E7D7E31}"/>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Introducción</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4249405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plicación">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6F6AD0CB-1A15-A2DB-FD30-81A29F454F37}"/>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Explicación </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322406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plicación 2">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7418318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Explicación 2">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946F44AD-B9AE-1475-7098-65078511822E}"/>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Tree>
    <p:extLst>
      <p:ext uri="{BB962C8B-B14F-4D97-AF65-F5344CB8AC3E}">
        <p14:creationId xmlns:p14="http://schemas.microsoft.com/office/powerpoint/2010/main" val="309330215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jercicio">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B0809D6-036C-782B-5DC1-65F1FE9E74FC}"/>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84A249E2-AE5D-ACF9-2E34-AFB2875A548A}"/>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Ejercicio</a:t>
            </a:r>
            <a:endParaRPr lang="es-MX" sz="2400" b="1" i="1" dirty="0">
              <a:solidFill>
                <a:srgbClr val="03C7BE"/>
              </a:solidFill>
              <a:latin typeface="Corbel" panose="020B0503020204020204" pitchFamily="34" charset="0"/>
            </a:endParaRPr>
          </a:p>
        </p:txBody>
      </p:sp>
      <p:pic>
        <p:nvPicPr>
          <p:cNvPr id="4" name="Imagen 3">
            <a:extLst>
              <a:ext uri="{FF2B5EF4-FFF2-40B4-BE49-F238E27FC236}">
                <a16:creationId xmlns:a16="http://schemas.microsoft.com/office/drawing/2014/main" id="{672BD663-E309-C473-D42F-4B3C69670402}"/>
              </a:ext>
            </a:extLst>
          </p:cNvPr>
          <p:cNvPicPr>
            <a:picLocks noChangeAspect="1"/>
          </p:cNvPicPr>
          <p:nvPr userDrawn="1"/>
        </p:nvPicPr>
        <p:blipFill rotWithShape="1">
          <a:blip r:embed="rId3"/>
          <a:srcRect l="23027" r="32507" b="11337"/>
          <a:stretch/>
        </p:blipFill>
        <p:spPr>
          <a:xfrm>
            <a:off x="5185774" y="-3"/>
            <a:ext cx="3959902" cy="4442400"/>
          </a:xfrm>
          <a:prstGeom prst="rect">
            <a:avLst/>
          </a:prstGeom>
        </p:spPr>
      </p:pic>
    </p:spTree>
    <p:extLst>
      <p:ext uri="{BB962C8B-B14F-4D97-AF65-F5344CB8AC3E}">
        <p14:creationId xmlns:p14="http://schemas.microsoft.com/office/powerpoint/2010/main" val="26464927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382EA3E3-D05B-EAB3-1807-74ED54085057}"/>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999C96C7-6FE5-B64F-59B8-2349BA242EA9}"/>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Cierre </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424852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00284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70" r:id="rId6"/>
    <p:sldLayoutId id="2147483671" r:id="rId7"/>
    <p:sldLayoutId id="2147483667" r:id="rId8"/>
    <p:sldLayoutId id="2147483668" r:id="rId9"/>
    <p:sldLayoutId id="2147483669"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youtu.be/dq_U-RxkcFY"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svg"/><Relationship Id="rId2" Type="http://schemas.openxmlformats.org/officeDocument/2006/relationships/image" Target="../media/image17.jpg"/><Relationship Id="rId1" Type="http://schemas.openxmlformats.org/officeDocument/2006/relationships/slideLayout" Target="../slideLayouts/slideLayout6.xml"/><Relationship Id="rId6" Type="http://schemas.openxmlformats.org/officeDocument/2006/relationships/image" Target="../media/image21.sv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789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BFFA71B-3648-051A-83D1-56118886F470}"/>
              </a:ext>
            </a:extLst>
          </p:cNvPr>
          <p:cNvSpPr txBox="1"/>
          <p:nvPr/>
        </p:nvSpPr>
        <p:spPr>
          <a:xfrm>
            <a:off x="709748" y="2184207"/>
            <a:ext cx="3862252" cy="3970318"/>
          </a:xfrm>
          <a:prstGeom prst="rect">
            <a:avLst/>
          </a:prstGeom>
          <a:noFill/>
        </p:spPr>
        <p:txBody>
          <a:bodyPr wrap="square">
            <a:spAutoFit/>
          </a:bodyPr>
          <a:lstStyle/>
          <a:p>
            <a:r>
              <a:rPr lang="es-MX" sz="1400" dirty="0">
                <a:solidFill>
                  <a:srgbClr val="01514A"/>
                </a:solidFill>
                <a:effectLst/>
                <a:ea typeface="Times New Roman" panose="02020603050405020304" pitchFamily="18" charset="0"/>
                <a:cs typeface="Times New Roman" panose="02020603050405020304" pitchFamily="18" charset="0"/>
              </a:rPr>
              <a:t>Hoy no podemos imaginar un mundo sin redes sociales. </a:t>
            </a:r>
            <a:r>
              <a:rPr lang="es-MX" sz="1400" spc="-30" dirty="0">
                <a:solidFill>
                  <a:srgbClr val="01514A"/>
                </a:solidFill>
              </a:rPr>
              <a:t>¿Por qué las usamos? La principal razón es mantener contacto con familiares y amigos, para usar el tiempo libre y para estar informados.</a:t>
            </a:r>
          </a:p>
          <a:p>
            <a:endParaRPr lang="es-MX" sz="1400" spc="-30" dirty="0">
              <a:solidFill>
                <a:srgbClr val="01514A"/>
              </a:solidFill>
            </a:endParaRPr>
          </a:p>
          <a:p>
            <a:r>
              <a:rPr lang="es-MX" sz="1400" spc="-30" dirty="0">
                <a:solidFill>
                  <a:srgbClr val="01514A"/>
                </a:solidFill>
              </a:rPr>
              <a:t>En este sentido, la publicidad en Internet se ha incorporado en plataformas y mostrado nuevas oportunidades de negocio. Lo más eficaz es tratar de usar varios medios para conseguir un mayor alcance, pero si tu empresa no puede hacer un gran despliegue técnico y económico, te aconsejamos te centres en la publicidad en redes sociales, porque te permite un gran nivel de segmentación y control del presupuesto.</a:t>
            </a:r>
          </a:p>
          <a:p>
            <a:endParaRPr lang="es-MX" sz="1400" spc="-30" dirty="0">
              <a:solidFill>
                <a:srgbClr val="01514A"/>
              </a:solidFill>
            </a:endParaRPr>
          </a:p>
          <a:p>
            <a:r>
              <a:rPr lang="es-MX" sz="1400" spc="-30" dirty="0">
                <a:solidFill>
                  <a:srgbClr val="01514A"/>
                </a:solidFill>
              </a:rPr>
              <a:t>Este tipo de publicidad es más eficaz a largo plazo y crea un lazo más fuerte con los clientes porque llega a una audiencia.</a:t>
            </a:r>
          </a:p>
        </p:txBody>
      </p:sp>
      <p:pic>
        <p:nvPicPr>
          <p:cNvPr id="5" name="Imagen 4">
            <a:extLst>
              <a:ext uri="{FF2B5EF4-FFF2-40B4-BE49-F238E27FC236}">
                <a16:creationId xmlns:a16="http://schemas.microsoft.com/office/drawing/2014/main" id="{C953D0AA-1685-D991-D304-6BB2425C20E8}"/>
              </a:ext>
            </a:extLst>
          </p:cNvPr>
          <p:cNvPicPr>
            <a:picLocks noChangeAspect="1"/>
          </p:cNvPicPr>
          <p:nvPr/>
        </p:nvPicPr>
        <p:blipFill rotWithShape="1">
          <a:blip r:embed="rId2"/>
          <a:srcRect l="10485" t="14221" r="10485" b="14221"/>
          <a:stretch/>
        </p:blipFill>
        <p:spPr>
          <a:xfrm>
            <a:off x="5183938" y="-4351"/>
            <a:ext cx="3957551" cy="6858000"/>
          </a:xfrm>
          <a:prstGeom prst="rect">
            <a:avLst/>
          </a:prstGeom>
        </p:spPr>
      </p:pic>
      <p:sp>
        <p:nvSpPr>
          <p:cNvPr id="3" name="CuadroTexto 2">
            <a:extLst>
              <a:ext uri="{FF2B5EF4-FFF2-40B4-BE49-F238E27FC236}">
                <a16:creationId xmlns:a16="http://schemas.microsoft.com/office/drawing/2014/main" id="{FB66B151-7CA0-B186-4740-59C295F6B70A}"/>
              </a:ext>
            </a:extLst>
          </p:cNvPr>
          <p:cNvSpPr txBox="1"/>
          <p:nvPr/>
        </p:nvSpPr>
        <p:spPr>
          <a:xfrm>
            <a:off x="709746" y="1303901"/>
            <a:ext cx="3961405" cy="830997"/>
          </a:xfrm>
          <a:prstGeom prst="rect">
            <a:avLst/>
          </a:prstGeom>
          <a:noFill/>
        </p:spPr>
        <p:txBody>
          <a:bodyPr wrap="square" rtlCol="0">
            <a:spAutoFit/>
          </a:bodyPr>
          <a:lstStyle/>
          <a:p>
            <a:r>
              <a:rPr lang="es-MX" sz="2400" dirty="0">
                <a:solidFill>
                  <a:srgbClr val="00524C"/>
                </a:solidFill>
                <a:latin typeface="Corbel" panose="020B0503020204020204" pitchFamily="34" charset="0"/>
              </a:rPr>
              <a:t>La importancia de la publicidad en redes sociales</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17541488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21869" r="41339"/>
          <a:stretch/>
        </p:blipFill>
        <p:spPr>
          <a:xfrm>
            <a:off x="-1597" y="-2900"/>
            <a:ext cx="3784847" cy="6858000"/>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6" name="CuadroTexto 15">
            <a:extLst>
              <a:ext uri="{FF2B5EF4-FFF2-40B4-BE49-F238E27FC236}">
                <a16:creationId xmlns:a16="http://schemas.microsoft.com/office/drawing/2014/main" id="{BED274EA-038E-C2D8-FC72-19EA56EA058C}"/>
              </a:ext>
            </a:extLst>
          </p:cNvPr>
          <p:cNvSpPr txBox="1"/>
          <p:nvPr/>
        </p:nvSpPr>
        <p:spPr>
          <a:xfrm>
            <a:off x="4227498" y="1781560"/>
            <a:ext cx="4529044" cy="3539430"/>
          </a:xfrm>
          <a:prstGeom prst="rect">
            <a:avLst/>
          </a:prstGeom>
          <a:noFill/>
        </p:spPr>
        <p:txBody>
          <a:bodyPr wrap="square">
            <a:spAutoFit/>
          </a:bodyPr>
          <a:lstStyle/>
          <a:p>
            <a:pPr>
              <a:buClr>
                <a:srgbClr val="03C7BE"/>
              </a:buClr>
            </a:pPr>
            <a:r>
              <a:rPr lang="es-MX" sz="1400" spc="-30" dirty="0">
                <a:solidFill>
                  <a:srgbClr val="01514A"/>
                </a:solidFill>
              </a:rPr>
              <a:t>El video seguirá ocupando los primeros lugares en la estrategia </a:t>
            </a:r>
            <a:r>
              <a:rPr lang="es-MX" sz="1400" dirty="0">
                <a:solidFill>
                  <a:srgbClr val="01514A"/>
                </a:solidFill>
              </a:rPr>
              <a:t>de marketing, ya que ayudan a generar conexión real, auténtica y profunda con el usuario. El video marketing se ha convertido en una estrategia de contenido.</a:t>
            </a:r>
          </a:p>
          <a:p>
            <a:pPr>
              <a:buClr>
                <a:srgbClr val="03C7BE"/>
              </a:buClr>
            </a:pPr>
            <a:endParaRPr lang="es-MX" sz="1400" dirty="0">
              <a:solidFill>
                <a:srgbClr val="01514A"/>
              </a:solidFill>
            </a:endParaRPr>
          </a:p>
          <a:p>
            <a:pPr>
              <a:buClr>
                <a:srgbClr val="03C7BE"/>
              </a:buClr>
            </a:pPr>
            <a:r>
              <a:rPr lang="es-MX" sz="1400" dirty="0">
                <a:solidFill>
                  <a:srgbClr val="01514A"/>
                </a:solidFill>
              </a:rPr>
              <a:t>La tendencia son los videos cortos, ya sea para YouTube, </a:t>
            </a:r>
            <a:r>
              <a:rPr lang="es-MX" sz="1400" spc="-20" dirty="0">
                <a:solidFill>
                  <a:srgbClr val="01514A"/>
                </a:solidFill>
              </a:rPr>
              <a:t>Instagram o </a:t>
            </a:r>
            <a:r>
              <a:rPr lang="es-MX" sz="1400" spc="-20" dirty="0" err="1">
                <a:solidFill>
                  <a:srgbClr val="01514A"/>
                </a:solidFill>
              </a:rPr>
              <a:t>TikTok</a:t>
            </a:r>
            <a:r>
              <a:rPr lang="es-MX" sz="1400" spc="-20" dirty="0">
                <a:solidFill>
                  <a:srgbClr val="01514A"/>
                </a:solidFill>
              </a:rPr>
              <a:t>, ya que con ellos se puede contar historias </a:t>
            </a:r>
            <a:r>
              <a:rPr lang="es-MX" sz="1400" dirty="0">
                <a:solidFill>
                  <a:srgbClr val="01514A"/>
                </a:solidFill>
              </a:rPr>
              <a:t>y crear un vínculo con los usuarios; los videos destacados son la forma popular y efectiva de atraer audiencia.</a:t>
            </a:r>
          </a:p>
          <a:p>
            <a:pPr>
              <a:buClr>
                <a:srgbClr val="03C7BE"/>
              </a:buClr>
            </a:pPr>
            <a:endParaRPr lang="es-MX" sz="1400" dirty="0">
              <a:solidFill>
                <a:srgbClr val="01514A"/>
              </a:solidFill>
            </a:endParaRPr>
          </a:p>
          <a:p>
            <a:pPr>
              <a:buClr>
                <a:srgbClr val="03C7BE"/>
              </a:buClr>
            </a:pPr>
            <a:r>
              <a:rPr lang="es-MX" sz="1400" dirty="0">
                <a:solidFill>
                  <a:srgbClr val="01514A"/>
                </a:solidFill>
              </a:rPr>
              <a:t>En tu estrategia considera incluir lo siguiente:</a:t>
            </a:r>
          </a:p>
          <a:p>
            <a:pPr>
              <a:buClr>
                <a:srgbClr val="03C7BE"/>
              </a:buClr>
            </a:pPr>
            <a:endParaRPr lang="es-MX" sz="1400" dirty="0">
              <a:solidFill>
                <a:srgbClr val="01514A"/>
              </a:solidFill>
            </a:endParaRPr>
          </a:p>
          <a:p>
            <a:pPr marL="285750" indent="-285750">
              <a:buClr>
                <a:srgbClr val="03C7BE"/>
              </a:buClr>
              <a:buFont typeface="Arial" panose="020B0604020202020204" pitchFamily="34" charset="0"/>
              <a:buChar char="•"/>
            </a:pPr>
            <a:r>
              <a:rPr lang="es-MX" sz="1400" dirty="0">
                <a:solidFill>
                  <a:srgbClr val="01514A"/>
                </a:solidFill>
              </a:rPr>
              <a:t>Videos </a:t>
            </a:r>
            <a:r>
              <a:rPr lang="es-MX" sz="1400" i="1" dirty="0">
                <a:solidFill>
                  <a:srgbClr val="01514A"/>
                </a:solidFill>
              </a:rPr>
              <a:t>shorts </a:t>
            </a:r>
            <a:r>
              <a:rPr lang="es-MX" sz="1400" dirty="0">
                <a:solidFill>
                  <a:srgbClr val="01514A"/>
                </a:solidFill>
              </a:rPr>
              <a:t>que presentan un problema y luego plantean una solución</a:t>
            </a:r>
          </a:p>
          <a:p>
            <a:pPr marL="285750" indent="-285750">
              <a:buClr>
                <a:srgbClr val="03C7BE"/>
              </a:buClr>
              <a:buFont typeface="Arial" panose="020B0604020202020204" pitchFamily="34" charset="0"/>
              <a:buChar char="•"/>
            </a:pPr>
            <a:r>
              <a:rPr lang="es-MX" sz="1400" dirty="0">
                <a:solidFill>
                  <a:srgbClr val="01514A"/>
                </a:solidFill>
              </a:rPr>
              <a:t>Videos silenciosos</a:t>
            </a:r>
          </a:p>
          <a:p>
            <a:pPr marL="285750" indent="-285750">
              <a:buClr>
                <a:srgbClr val="03C7BE"/>
              </a:buClr>
              <a:buFont typeface="Arial" panose="020B0604020202020204" pitchFamily="34" charset="0"/>
              <a:buChar char="•"/>
            </a:pPr>
            <a:r>
              <a:rPr lang="es-MX" sz="1400" dirty="0">
                <a:solidFill>
                  <a:srgbClr val="01514A"/>
                </a:solidFill>
              </a:rPr>
              <a:t>Vídeos optimizados para búsqueda</a:t>
            </a:r>
          </a:p>
        </p:txBody>
      </p:sp>
      <p:sp>
        <p:nvSpPr>
          <p:cNvPr id="2" name="CuadroTexto 1">
            <a:extLst>
              <a:ext uri="{FF2B5EF4-FFF2-40B4-BE49-F238E27FC236}">
                <a16:creationId xmlns:a16="http://schemas.microsoft.com/office/drawing/2014/main" id="{2CD78558-D521-9C4A-5D53-5CD17842266E}"/>
              </a:ext>
            </a:extLst>
          </p:cNvPr>
          <p:cNvSpPr txBox="1"/>
          <p:nvPr/>
        </p:nvSpPr>
        <p:spPr>
          <a:xfrm>
            <a:off x="4231854" y="1301662"/>
            <a:ext cx="4524688"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La tendencia son los videos cortos</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13783366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131" t="-76823" r="131" b="-76823"/>
          <a:stretch/>
        </p:blipFill>
        <p:spPr>
          <a:xfrm>
            <a:off x="-1597" y="-2900"/>
            <a:ext cx="3784847" cy="6858000"/>
          </a:xfrm>
          <a:prstGeom prst="rect">
            <a:avLst/>
          </a:prstGeom>
          <a:solidFill>
            <a:srgbClr val="01514A"/>
          </a:solidFill>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6" name="CuadroTexto 15">
            <a:extLst>
              <a:ext uri="{FF2B5EF4-FFF2-40B4-BE49-F238E27FC236}">
                <a16:creationId xmlns:a16="http://schemas.microsoft.com/office/drawing/2014/main" id="{BED274EA-038E-C2D8-FC72-19EA56EA058C}"/>
              </a:ext>
            </a:extLst>
          </p:cNvPr>
          <p:cNvSpPr txBox="1"/>
          <p:nvPr/>
        </p:nvSpPr>
        <p:spPr>
          <a:xfrm>
            <a:off x="4227498" y="2153197"/>
            <a:ext cx="4529044" cy="3108543"/>
          </a:xfrm>
          <a:prstGeom prst="rect">
            <a:avLst/>
          </a:prstGeom>
          <a:noFill/>
        </p:spPr>
        <p:txBody>
          <a:bodyPr wrap="square">
            <a:spAutoFit/>
          </a:bodyPr>
          <a:lstStyle/>
          <a:p>
            <a:pPr>
              <a:buClr>
                <a:srgbClr val="03C7BE"/>
              </a:buClr>
            </a:pPr>
            <a:r>
              <a:rPr lang="es-MX" sz="1400" dirty="0">
                <a:solidFill>
                  <a:srgbClr val="01514A"/>
                </a:solidFill>
              </a:rPr>
              <a:t>Google ahora está colocando fragmentos de videos junto al 26% de los resultados de búsqueda y es más probable que se dé clic en un video que en una página Web.</a:t>
            </a:r>
          </a:p>
          <a:p>
            <a:pPr>
              <a:buClr>
                <a:srgbClr val="03C7BE"/>
              </a:buClr>
            </a:pPr>
            <a:endParaRPr lang="es-MX" sz="1400" dirty="0">
              <a:solidFill>
                <a:srgbClr val="01514A"/>
              </a:solidFill>
            </a:endParaRPr>
          </a:p>
          <a:p>
            <a:pPr>
              <a:buClr>
                <a:srgbClr val="03C7BE"/>
              </a:buClr>
            </a:pPr>
            <a:r>
              <a:rPr lang="es-MX" sz="1400" dirty="0">
                <a:solidFill>
                  <a:srgbClr val="01514A"/>
                </a:solidFill>
              </a:rPr>
              <a:t>Lo importante es concentrarse en tres áreas: relevancia, consistencia y optimización, es decir, que los videos tengan un objetivo claro, crear videos con frecuencia y publícalos en tu sitio Web, lo que ayudará a aumentar el tráfico de visitas y, por último, los pasos técnicos de optimización, </a:t>
            </a:r>
            <a:r>
              <a:rPr lang="es-MX" sz="1400" spc="-20" dirty="0">
                <a:solidFill>
                  <a:srgbClr val="01514A"/>
                </a:solidFill>
              </a:rPr>
              <a:t>coloca las etiquetas de título, palabras clave en la descripción.</a:t>
            </a:r>
          </a:p>
          <a:p>
            <a:pPr>
              <a:buClr>
                <a:srgbClr val="03C7BE"/>
              </a:buClr>
            </a:pPr>
            <a:endParaRPr lang="es-MX" sz="1400" dirty="0">
              <a:solidFill>
                <a:srgbClr val="01514A"/>
              </a:solidFill>
            </a:endParaRPr>
          </a:p>
          <a:p>
            <a:pPr>
              <a:buClr>
                <a:srgbClr val="03C7BE"/>
              </a:buClr>
            </a:pPr>
            <a:r>
              <a:rPr lang="es-MX" sz="1400" dirty="0">
                <a:solidFill>
                  <a:srgbClr val="01514A"/>
                </a:solidFill>
              </a:rPr>
              <a:t>Considera que una campaña de video exitosa debe incluir la segmentación, una oferta y el presupuesto y los anuncios adecuados para alcanzar el objetivo deseado.</a:t>
            </a:r>
          </a:p>
        </p:txBody>
      </p:sp>
      <p:sp>
        <p:nvSpPr>
          <p:cNvPr id="2" name="CuadroTexto 1">
            <a:extLst>
              <a:ext uri="{FF2B5EF4-FFF2-40B4-BE49-F238E27FC236}">
                <a16:creationId xmlns:a16="http://schemas.microsoft.com/office/drawing/2014/main" id="{2CD78558-D521-9C4A-5D53-5CD17842266E}"/>
              </a:ext>
            </a:extLst>
          </p:cNvPr>
          <p:cNvSpPr txBox="1"/>
          <p:nvPr/>
        </p:nvSpPr>
        <p:spPr>
          <a:xfrm>
            <a:off x="4231854" y="1322200"/>
            <a:ext cx="4524688" cy="830997"/>
          </a:xfrm>
          <a:prstGeom prst="rect">
            <a:avLst/>
          </a:prstGeom>
          <a:noFill/>
        </p:spPr>
        <p:txBody>
          <a:bodyPr wrap="square" rtlCol="0">
            <a:spAutoFit/>
          </a:bodyPr>
          <a:lstStyle/>
          <a:p>
            <a:r>
              <a:rPr lang="es-MX" sz="2400" dirty="0">
                <a:solidFill>
                  <a:srgbClr val="00524C"/>
                </a:solidFill>
                <a:latin typeface="Corbel" panose="020B0503020204020204" pitchFamily="34" charset="0"/>
              </a:rPr>
              <a:t>Vídeos optimizados para búsqueda</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26205095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4E783B-EAFA-535B-AA5C-8905C510CFC4}"/>
              </a:ext>
            </a:extLst>
          </p:cNvPr>
          <p:cNvSpPr txBox="1"/>
          <p:nvPr/>
        </p:nvSpPr>
        <p:spPr>
          <a:xfrm>
            <a:off x="709747" y="1763327"/>
            <a:ext cx="3674965" cy="3323987"/>
          </a:xfrm>
          <a:prstGeom prst="rect">
            <a:avLst/>
          </a:prstGeom>
          <a:noFill/>
        </p:spPr>
        <p:txBody>
          <a:bodyPr wrap="square">
            <a:spAutoFit/>
          </a:bodyPr>
          <a:lstStyle/>
          <a:p>
            <a:pPr defTabSz="914400"/>
            <a:r>
              <a:rPr lang="es-MX" sz="1400" kern="0" dirty="0">
                <a:solidFill>
                  <a:srgbClr val="01514A"/>
                </a:solidFill>
              </a:rPr>
              <a:t>LinkedIn es una red social que busca fortalecer </a:t>
            </a:r>
            <a:r>
              <a:rPr lang="es-MX" sz="1400" kern="0" spc="-20" dirty="0">
                <a:solidFill>
                  <a:srgbClr val="01514A"/>
                </a:solidFill>
              </a:rPr>
              <a:t>las redes profesionales, es un lugar para obtener </a:t>
            </a:r>
            <a:r>
              <a:rPr lang="es-MX" sz="1400" kern="0" dirty="0">
                <a:solidFill>
                  <a:srgbClr val="01514A"/>
                </a:solidFill>
              </a:rPr>
              <a:t>referencias de nuevos negocios, buscar empleo o tener contacto con colegas. Usa esta red social solamente como canal de comunicación para que te conozcan las empresas; no compartas o la uses con un contexto social.</a:t>
            </a:r>
          </a:p>
          <a:p>
            <a:pPr defTabSz="914400"/>
            <a:endParaRPr lang="es-MX" sz="1400" kern="0" dirty="0">
              <a:solidFill>
                <a:srgbClr val="01514A"/>
              </a:solidFill>
            </a:endParaRPr>
          </a:p>
          <a:p>
            <a:pPr marL="285750" indent="-285750" defTabSz="914400">
              <a:buClr>
                <a:srgbClr val="03C7BE"/>
              </a:buClr>
              <a:buFont typeface="Arial" panose="020B0604020202020204" pitchFamily="34" charset="0"/>
              <a:buChar char="•"/>
            </a:pPr>
            <a:r>
              <a:rPr lang="es-MX" sz="1400" kern="0" dirty="0">
                <a:solidFill>
                  <a:srgbClr val="01514A"/>
                </a:solidFill>
              </a:rPr>
              <a:t>Actualiza tu perfil constantemente</a:t>
            </a:r>
          </a:p>
          <a:p>
            <a:pPr marL="285750" indent="-285750" defTabSz="914400">
              <a:buClr>
                <a:srgbClr val="03C7BE"/>
              </a:buClr>
              <a:buFont typeface="Arial" panose="020B0604020202020204" pitchFamily="34" charset="0"/>
              <a:buChar char="•"/>
            </a:pPr>
            <a:r>
              <a:rPr lang="es-MX" sz="1400" kern="0" dirty="0">
                <a:solidFill>
                  <a:srgbClr val="01514A"/>
                </a:solidFill>
              </a:rPr>
              <a:t>Publica noticias de interés</a:t>
            </a:r>
          </a:p>
          <a:p>
            <a:pPr marL="285750" indent="-285750" defTabSz="914400">
              <a:buClr>
                <a:srgbClr val="03C7BE"/>
              </a:buClr>
              <a:buFont typeface="Arial" panose="020B0604020202020204" pitchFamily="34" charset="0"/>
              <a:buChar char="•"/>
            </a:pPr>
            <a:r>
              <a:rPr lang="es-MX" sz="1400" kern="0" dirty="0">
                <a:solidFill>
                  <a:srgbClr val="01514A"/>
                </a:solidFill>
              </a:rPr>
              <a:t>Haz y responde preguntas; comparte el conocimiento que tienes.</a:t>
            </a:r>
          </a:p>
          <a:p>
            <a:pPr defTabSz="914400"/>
            <a:endParaRPr lang="es-MX" sz="1400" kern="0" dirty="0">
              <a:solidFill>
                <a:srgbClr val="01514A"/>
              </a:solidFill>
            </a:endParaRPr>
          </a:p>
          <a:p>
            <a:pPr defTabSz="914400"/>
            <a:r>
              <a:rPr lang="es-MX" sz="1400" kern="0" dirty="0">
                <a:solidFill>
                  <a:srgbClr val="01514A"/>
                </a:solidFill>
              </a:rPr>
              <a:t>Considera que usar LinkedIn para empresas </a:t>
            </a:r>
            <a:r>
              <a:rPr lang="es-MX" sz="1400" kern="0" spc="-50" dirty="0">
                <a:solidFill>
                  <a:srgbClr val="01514A"/>
                </a:solidFill>
              </a:rPr>
              <a:t>genera </a:t>
            </a:r>
            <a:r>
              <a:rPr lang="es-MX" sz="1400" b="1" kern="0" spc="-50" dirty="0">
                <a:solidFill>
                  <a:srgbClr val="01514A"/>
                </a:solidFill>
              </a:rPr>
              <a:t>credibilidad</a:t>
            </a:r>
            <a:r>
              <a:rPr lang="es-MX" sz="1400" kern="0" spc="-50" dirty="0">
                <a:solidFill>
                  <a:srgbClr val="01514A"/>
                </a:solidFill>
              </a:rPr>
              <a:t> entre los usuarios y las marcas.</a:t>
            </a:r>
          </a:p>
        </p:txBody>
      </p:sp>
      <p:pic>
        <p:nvPicPr>
          <p:cNvPr id="4" name="Imagen 3">
            <a:extLst>
              <a:ext uri="{FF2B5EF4-FFF2-40B4-BE49-F238E27FC236}">
                <a16:creationId xmlns:a16="http://schemas.microsoft.com/office/drawing/2014/main" id="{77184966-4242-334F-153D-DA2601EC3DCD}"/>
              </a:ext>
            </a:extLst>
          </p:cNvPr>
          <p:cNvPicPr>
            <a:picLocks noChangeAspect="1"/>
          </p:cNvPicPr>
          <p:nvPr/>
        </p:nvPicPr>
        <p:blipFill rotWithShape="1">
          <a:blip r:embed="rId2"/>
          <a:srcRect l="21950" r="39680"/>
          <a:stretch/>
        </p:blipFill>
        <p:spPr>
          <a:xfrm>
            <a:off x="5186449" y="0"/>
            <a:ext cx="3957551" cy="6858000"/>
          </a:xfrm>
          <a:prstGeom prst="rect">
            <a:avLst/>
          </a:prstGeom>
        </p:spPr>
      </p:pic>
      <p:sp>
        <p:nvSpPr>
          <p:cNvPr id="3" name="CuadroTexto 2">
            <a:extLst>
              <a:ext uri="{FF2B5EF4-FFF2-40B4-BE49-F238E27FC236}">
                <a16:creationId xmlns:a16="http://schemas.microsoft.com/office/drawing/2014/main" id="{6402C871-278C-0B8A-CAB2-990A58A0BD90}"/>
              </a:ext>
            </a:extLst>
          </p:cNvPr>
          <p:cNvSpPr txBox="1"/>
          <p:nvPr/>
        </p:nvSpPr>
        <p:spPr>
          <a:xfrm>
            <a:off x="709746" y="1301662"/>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Red profesional: LinkedIn</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16544952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0B68545-14BC-822C-C280-C61659A30C2A}"/>
              </a:ext>
            </a:extLst>
          </p:cNvPr>
          <p:cNvPicPr>
            <a:picLocks noChangeAspect="1"/>
          </p:cNvPicPr>
          <p:nvPr/>
        </p:nvPicPr>
        <p:blipFill rotWithShape="1">
          <a:blip r:embed="rId2"/>
          <a:srcRect l="34623" r="32909"/>
          <a:stretch/>
        </p:blipFill>
        <p:spPr>
          <a:xfrm>
            <a:off x="5184775" y="0"/>
            <a:ext cx="3959225" cy="6860901"/>
          </a:xfrm>
          <a:prstGeom prst="rect">
            <a:avLst/>
          </a:prstGeom>
        </p:spPr>
      </p:pic>
      <p:sp>
        <p:nvSpPr>
          <p:cNvPr id="3" name="CuadroTexto 2">
            <a:extLst>
              <a:ext uri="{FF2B5EF4-FFF2-40B4-BE49-F238E27FC236}">
                <a16:creationId xmlns:a16="http://schemas.microsoft.com/office/drawing/2014/main" id="{6A69173D-65B6-CDF6-A1E6-BBFA7173D1B1}"/>
              </a:ext>
            </a:extLst>
          </p:cNvPr>
          <p:cNvSpPr txBox="1"/>
          <p:nvPr/>
        </p:nvSpPr>
        <p:spPr>
          <a:xfrm>
            <a:off x="709748" y="2062462"/>
            <a:ext cx="3474978" cy="2677656"/>
          </a:xfrm>
          <a:prstGeom prst="rect">
            <a:avLst/>
          </a:prstGeom>
          <a:noFill/>
        </p:spPr>
        <p:txBody>
          <a:bodyPr wrap="square">
            <a:spAutoFit/>
          </a:bodyPr>
          <a:lstStyle/>
          <a:p>
            <a:r>
              <a:rPr lang="es-419" sz="1400" dirty="0">
                <a:solidFill>
                  <a:srgbClr val="01514A"/>
                </a:solidFill>
                <a:effectLst/>
                <a:ea typeface="Calibri" panose="020F0502020204030204" pitchFamily="34" charset="0"/>
                <a:cs typeface="Times New Roman" panose="02020603050405020304" pitchFamily="18" charset="0"/>
              </a:rPr>
              <a:t>Es importante contar con una estrategia de marketing de contenidos, ya que ayuda a pasar de la creación caótica de contenidos a una organizada y con objetivos específicos, </a:t>
            </a:r>
            <a:r>
              <a:rPr lang="es-419" sz="1400" spc="-30" dirty="0">
                <a:solidFill>
                  <a:srgbClr val="01514A"/>
                </a:solidFill>
                <a:effectLst/>
                <a:ea typeface="Calibri" panose="020F0502020204030204" pitchFamily="34" charset="0"/>
                <a:cs typeface="Times New Roman" panose="02020603050405020304" pitchFamily="18" charset="0"/>
              </a:rPr>
              <a:t>obtener métricas de éxito y procesos definidos.</a:t>
            </a:r>
            <a:br>
              <a:rPr lang="es-MX" sz="1400" dirty="0">
                <a:solidFill>
                  <a:srgbClr val="01514A"/>
                </a:solidFill>
                <a:effectLst/>
                <a:ea typeface="Calibri" panose="020F0502020204030204" pitchFamily="34" charset="0"/>
                <a:cs typeface="Times New Roman" panose="02020603050405020304" pitchFamily="18" charset="0"/>
              </a:rPr>
            </a:br>
            <a:r>
              <a:rPr lang="es-419" sz="1400" dirty="0">
                <a:solidFill>
                  <a:srgbClr val="01514A"/>
                </a:solidFill>
                <a:effectLst/>
                <a:ea typeface="Calibri" panose="020F0502020204030204" pitchFamily="34" charset="0"/>
                <a:cs typeface="Times New Roman" panose="02020603050405020304" pitchFamily="18" charset="0"/>
              </a:rPr>
              <a:t> </a:t>
            </a:r>
            <a:br>
              <a:rPr lang="es-MX" sz="1400" dirty="0">
                <a:solidFill>
                  <a:srgbClr val="01514A"/>
                </a:solidFill>
                <a:effectLst/>
                <a:ea typeface="Calibri" panose="020F0502020204030204" pitchFamily="34" charset="0"/>
                <a:cs typeface="Times New Roman" panose="02020603050405020304" pitchFamily="18" charset="0"/>
              </a:rPr>
            </a:br>
            <a:r>
              <a:rPr lang="es-419" sz="1400" dirty="0">
                <a:solidFill>
                  <a:srgbClr val="01514A"/>
                </a:solidFill>
                <a:effectLst/>
                <a:ea typeface="Calibri" panose="020F0502020204030204" pitchFamily="34" charset="0"/>
                <a:cs typeface="Times New Roman" panose="02020603050405020304" pitchFamily="18" charset="0"/>
              </a:rPr>
              <a:t>Para tener una estrategia de marketing eficaz, se debe tener un perfil de audiencia, es decir, tener definido al público meta por medio de la segmentación y la puedes obtener a través de las estadísticas que cada una de las redes sociales te proporciona. </a:t>
            </a:r>
            <a:endParaRPr lang="es-MX" sz="1400" dirty="0">
              <a:solidFill>
                <a:srgbClr val="01514A"/>
              </a:solidFill>
            </a:endParaRPr>
          </a:p>
        </p:txBody>
      </p:sp>
    </p:spTree>
    <p:extLst>
      <p:ext uri="{BB962C8B-B14F-4D97-AF65-F5344CB8AC3E}">
        <p14:creationId xmlns:p14="http://schemas.microsoft.com/office/powerpoint/2010/main" val="4043517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1EFBF88-D350-B13C-0D47-0CA9FD1BE918}"/>
              </a:ext>
            </a:extLst>
          </p:cNvPr>
          <p:cNvSpPr txBox="1"/>
          <p:nvPr/>
        </p:nvSpPr>
        <p:spPr>
          <a:xfrm>
            <a:off x="709748" y="2359162"/>
            <a:ext cx="3474978" cy="1815882"/>
          </a:xfrm>
          <a:prstGeom prst="rect">
            <a:avLst/>
          </a:prstGeom>
          <a:noFill/>
        </p:spPr>
        <p:txBody>
          <a:bodyPr wrap="square">
            <a:spAutoFit/>
          </a:bodyPr>
          <a:lstStyle/>
          <a:p>
            <a:pPr marL="285750" indent="-285750">
              <a:buClr>
                <a:srgbClr val="03C7BE"/>
              </a:buClr>
              <a:buFont typeface="Arial" panose="020B0604020202020204" pitchFamily="34" charset="0"/>
              <a:buChar char="•"/>
            </a:pPr>
            <a:r>
              <a:rPr lang="es-MX" sz="1400" dirty="0">
                <a:solidFill>
                  <a:srgbClr val="01514A"/>
                </a:solidFill>
              </a:rPr>
              <a:t>Realiza un plan y programa de publicaciones de una marca para cada red social abordadas en el tema.</a:t>
            </a:r>
          </a:p>
          <a:p>
            <a:pPr>
              <a:buClr>
                <a:srgbClr val="03C7BE"/>
              </a:buClr>
            </a:pPr>
            <a:endParaRPr lang="es-MX" sz="1400" dirty="0">
              <a:solidFill>
                <a:srgbClr val="01514A"/>
              </a:solidFill>
            </a:endParaRPr>
          </a:p>
          <a:p>
            <a:pPr marL="285750" indent="-285750">
              <a:buClr>
                <a:srgbClr val="03C7BE"/>
              </a:buClr>
              <a:buFont typeface="Arial" panose="020B0604020202020204" pitchFamily="34" charset="0"/>
              <a:buChar char="•"/>
            </a:pPr>
            <a:r>
              <a:rPr lang="es-MX" sz="1400" dirty="0">
                <a:solidFill>
                  <a:srgbClr val="01514A"/>
                </a:solidFill>
              </a:rPr>
              <a:t> Menciona cuáles son las palabras clave, temas y cuentas relevantes que seguirías para lograr una estrategia de marca en redes sociales.</a:t>
            </a:r>
            <a:endParaRPr lang="es-MX" sz="1400" dirty="0">
              <a:solidFill>
                <a:srgbClr val="01514A"/>
              </a:solidFill>
              <a:latin typeface="Corbel" panose="020B0503020204020204" pitchFamily="34" charset="0"/>
            </a:endParaRPr>
          </a:p>
        </p:txBody>
      </p:sp>
    </p:spTree>
    <p:extLst>
      <p:ext uri="{BB962C8B-B14F-4D97-AF65-F5344CB8AC3E}">
        <p14:creationId xmlns:p14="http://schemas.microsoft.com/office/powerpoint/2010/main" val="18554067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D305A7A0-1BBA-1CE5-3ED2-164739C6DF54}"/>
              </a:ext>
            </a:extLst>
          </p:cNvPr>
          <p:cNvSpPr txBox="1"/>
          <p:nvPr/>
        </p:nvSpPr>
        <p:spPr>
          <a:xfrm>
            <a:off x="602428" y="2992606"/>
            <a:ext cx="4475181" cy="2492990"/>
          </a:xfrm>
          <a:prstGeom prst="rect">
            <a:avLst/>
          </a:prstGeom>
          <a:noFill/>
        </p:spPr>
        <p:txBody>
          <a:bodyPr wrap="square">
            <a:spAutoFit/>
          </a:bodyPr>
          <a:lstStyle/>
          <a:p>
            <a:pPr marL="171450" indent="-171450">
              <a:buClr>
                <a:srgbClr val="03C7BE"/>
              </a:buClr>
              <a:buFont typeface="Courier New" panose="02070309020205020404" pitchFamily="49" charset="0"/>
              <a:buChar char="o"/>
            </a:pPr>
            <a:r>
              <a:rPr lang="es-MX" sz="1200" dirty="0">
                <a:solidFill>
                  <a:schemeClr val="bg1"/>
                </a:solidFill>
                <a:effectLst/>
                <a:ea typeface="Calibri" panose="020F0502020204030204" pitchFamily="34" charset="0"/>
                <a:cs typeface="Times New Roman" panose="02020603050405020304" pitchFamily="18" charset="0"/>
              </a:rPr>
              <a:t>Núñez, V. (2020). </a:t>
            </a:r>
            <a:r>
              <a:rPr lang="es-MX" sz="1200" i="1" dirty="0">
                <a:solidFill>
                  <a:schemeClr val="bg1"/>
                </a:solidFill>
                <a:effectLst/>
                <a:ea typeface="Calibri" panose="020F0502020204030204" pitchFamily="34" charset="0"/>
                <a:cs typeface="Times New Roman" panose="02020603050405020304" pitchFamily="18" charset="0"/>
              </a:rPr>
              <a:t>Crear la mejor estrategia de contenido paso a paso. </a:t>
            </a:r>
            <a:r>
              <a:rPr lang="es-MX" sz="1200" dirty="0">
                <a:solidFill>
                  <a:schemeClr val="bg1"/>
                </a:solidFill>
                <a:effectLst/>
                <a:ea typeface="Calibri" panose="020F0502020204030204" pitchFamily="34" charset="0"/>
                <a:cs typeface="Times New Roman" panose="02020603050405020304" pitchFamily="18" charset="0"/>
              </a:rPr>
              <a:t>Recuperado de https://vilmanunez.com/crear-estrategia-de-contenidos/</a:t>
            </a:r>
          </a:p>
          <a:p>
            <a:pPr marL="171450" indent="-171450">
              <a:buClr>
                <a:srgbClr val="03C7BE"/>
              </a:buClr>
              <a:buFont typeface="Courier New" panose="02070309020205020404" pitchFamily="49" charset="0"/>
              <a:buChar char="o"/>
            </a:pPr>
            <a:endParaRPr lang="es-MX" sz="1200" dirty="0">
              <a:solidFill>
                <a:schemeClr val="bg1"/>
              </a:solidFill>
              <a:effectLst/>
              <a:ea typeface="Calibri" panose="020F0502020204030204" pitchFamily="34" charset="0"/>
              <a:cs typeface="Times New Roman" panose="02020603050405020304" pitchFamily="18" charset="0"/>
            </a:endParaRPr>
          </a:p>
          <a:p>
            <a:pPr marL="171450" indent="-171450">
              <a:buClr>
                <a:srgbClr val="03C7BE"/>
              </a:buClr>
              <a:buFont typeface="Courier New" panose="02070309020205020404" pitchFamily="49" charset="0"/>
              <a:buChar char="o"/>
            </a:pPr>
            <a:r>
              <a:rPr lang="es-MX" sz="1200" dirty="0" err="1">
                <a:solidFill>
                  <a:schemeClr val="bg1"/>
                </a:solidFill>
                <a:effectLst/>
                <a:ea typeface="Calibri" panose="020F0502020204030204" pitchFamily="34" charset="0"/>
                <a:cs typeface="Times New Roman" panose="02020603050405020304" pitchFamily="18" charset="0"/>
              </a:rPr>
              <a:t>Oberlo</a:t>
            </a:r>
            <a:r>
              <a:rPr lang="es-MX" sz="1200" dirty="0">
                <a:solidFill>
                  <a:schemeClr val="bg1"/>
                </a:solidFill>
                <a:effectLst/>
                <a:ea typeface="Calibri" panose="020F0502020204030204" pitchFamily="34" charset="0"/>
                <a:cs typeface="Times New Roman" panose="02020603050405020304" pitchFamily="18" charset="0"/>
              </a:rPr>
              <a:t>. (2023). ¿CUÁNTAS PERSONAS USAN LAS REDES SOCIALES EN 2023? Recuperado de https://www.oberlo.com/statistics/how-many-people-use-social-media</a:t>
            </a:r>
          </a:p>
          <a:p>
            <a:pPr marL="171450" indent="-171450">
              <a:buClr>
                <a:srgbClr val="03C7BE"/>
              </a:buClr>
              <a:buFont typeface="Courier New" panose="02070309020205020404" pitchFamily="49" charset="0"/>
              <a:buChar char="o"/>
            </a:pPr>
            <a:endParaRPr lang="es-MX" sz="1200" dirty="0">
              <a:solidFill>
                <a:schemeClr val="bg1"/>
              </a:solidFill>
              <a:effectLst/>
              <a:ea typeface="Calibri" panose="020F0502020204030204" pitchFamily="34" charset="0"/>
              <a:cs typeface="Times New Roman" panose="02020603050405020304" pitchFamily="18" charset="0"/>
            </a:endParaRPr>
          </a:p>
          <a:p>
            <a:pPr marL="171450" indent="-171450">
              <a:buClr>
                <a:srgbClr val="03C7BE"/>
              </a:buClr>
              <a:buFont typeface="Courier New" panose="02070309020205020404" pitchFamily="49" charset="0"/>
              <a:buChar char="o"/>
            </a:pPr>
            <a:r>
              <a:rPr lang="es-MX" sz="1200" dirty="0">
                <a:solidFill>
                  <a:schemeClr val="bg1"/>
                </a:solidFill>
                <a:effectLst/>
                <a:ea typeface="Calibri" panose="020F0502020204030204" pitchFamily="34" charset="0"/>
                <a:cs typeface="Times New Roman" panose="02020603050405020304" pitchFamily="18" charset="0"/>
              </a:rPr>
              <a:t>Petrova, A. (2023).</a:t>
            </a:r>
            <a:r>
              <a:rPr lang="es-MX" sz="1200" i="1" dirty="0">
                <a:solidFill>
                  <a:schemeClr val="bg1"/>
                </a:solidFill>
                <a:effectLst/>
                <a:ea typeface="Calibri" panose="020F0502020204030204" pitchFamily="34" charset="0"/>
                <a:cs typeface="Times New Roman" panose="02020603050405020304" pitchFamily="18" charset="0"/>
              </a:rPr>
              <a:t> </a:t>
            </a:r>
            <a:r>
              <a:rPr lang="es-ES" sz="1200" i="1" dirty="0">
                <a:solidFill>
                  <a:schemeClr val="bg1"/>
                </a:solidFill>
                <a:effectLst/>
                <a:ea typeface="Calibri" panose="020F0502020204030204" pitchFamily="34" charset="0"/>
                <a:cs typeface="Times New Roman" panose="02020603050405020304" pitchFamily="18" charset="0"/>
              </a:rPr>
              <a:t>Guía Definitiva para Crear una Estrategia de Marketing de Contenidos. </a:t>
            </a:r>
            <a:r>
              <a:rPr lang="es-MX" sz="1200" dirty="0">
                <a:solidFill>
                  <a:schemeClr val="bg1"/>
                </a:solidFill>
                <a:effectLst/>
                <a:ea typeface="Calibri" panose="020F0502020204030204" pitchFamily="34" charset="0"/>
                <a:cs typeface="Times New Roman" panose="02020603050405020304" pitchFamily="18" charset="0"/>
              </a:rPr>
              <a:t>Recuperado de https://es.semrush.com/blog/estrategia-marketing-contenidos-guia-semrush/</a:t>
            </a:r>
            <a:endParaRPr lang="es-MX" sz="1200" dirty="0">
              <a:solidFill>
                <a:schemeClr val="bg1"/>
              </a:solidFill>
            </a:endParaRPr>
          </a:p>
        </p:txBody>
      </p:sp>
    </p:spTree>
    <p:extLst>
      <p:ext uri="{BB962C8B-B14F-4D97-AF65-F5344CB8AC3E}">
        <p14:creationId xmlns:p14="http://schemas.microsoft.com/office/powerpoint/2010/main" val="6469473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45">
            <a:extLst>
              <a:ext uri="{FF2B5EF4-FFF2-40B4-BE49-F238E27FC236}">
                <a16:creationId xmlns:a16="http://schemas.microsoft.com/office/drawing/2014/main" id="{46C2AF73-4099-6F37-4959-1666D7E5E052}"/>
              </a:ext>
            </a:extLst>
          </p:cNvPr>
          <p:cNvSpPr txBox="1">
            <a:spLocks/>
          </p:cNvSpPr>
          <p:nvPr/>
        </p:nvSpPr>
        <p:spPr>
          <a:xfrm>
            <a:off x="570156" y="2770506"/>
            <a:ext cx="4733364" cy="968514"/>
          </a:xfrm>
          <a:prstGeom prst="rect">
            <a:avLst/>
          </a:prstGeom>
        </p:spPr>
        <p:txBody>
          <a:bodyPr lIns="0" tIns="0" rIns="0" bIns="0"/>
          <a:lstStyle>
            <a:lvl1pPr algn="ctr">
              <a:defRPr sz="3177" b="1" i="0">
                <a:solidFill>
                  <a:schemeClr val="bg1"/>
                </a:solidFill>
                <a:latin typeface="Montserrat"/>
                <a:ea typeface="+mj-ea"/>
                <a:cs typeface="Montserrat"/>
              </a:defRPr>
            </a:lvl1pPr>
          </a:lstStyle>
          <a:p>
            <a:pPr algn="ctr"/>
            <a:r>
              <a:rPr lang="es-MX" sz="3200" dirty="0">
                <a:solidFill>
                  <a:srgbClr val="01514A"/>
                </a:solidFill>
                <a:latin typeface="+mj-lt"/>
              </a:rPr>
              <a:t>Marketing digital</a:t>
            </a:r>
            <a:endParaRPr lang="es-MX" sz="3200" b="1" dirty="0">
              <a:solidFill>
                <a:srgbClr val="01514A"/>
              </a:solidFill>
              <a:latin typeface="+mj-lt"/>
            </a:endParaRPr>
          </a:p>
        </p:txBody>
      </p:sp>
      <p:sp>
        <p:nvSpPr>
          <p:cNvPr id="4" name="CuadroTexto 3">
            <a:extLst>
              <a:ext uri="{FF2B5EF4-FFF2-40B4-BE49-F238E27FC236}">
                <a16:creationId xmlns:a16="http://schemas.microsoft.com/office/drawing/2014/main" id="{34FF8721-8B8A-DE7C-A373-3FB9BBBE6F63}"/>
              </a:ext>
            </a:extLst>
          </p:cNvPr>
          <p:cNvSpPr txBox="1"/>
          <p:nvPr/>
        </p:nvSpPr>
        <p:spPr>
          <a:xfrm>
            <a:off x="570156" y="3429000"/>
            <a:ext cx="4733364" cy="1323439"/>
          </a:xfrm>
          <a:prstGeom prst="rect">
            <a:avLst/>
          </a:prstGeom>
          <a:noFill/>
        </p:spPr>
        <p:txBody>
          <a:bodyPr wrap="square" lIns="91440" tIns="45720" rIns="91440" bIns="45720" rtlCol="0" anchor="t">
            <a:spAutoFit/>
          </a:bodyPr>
          <a:lstStyle/>
          <a:p>
            <a:pPr algn="ctr"/>
            <a:r>
              <a:rPr lang="es-MX" sz="2000" dirty="0">
                <a:solidFill>
                  <a:srgbClr val="03C7BE"/>
                </a:solidFill>
                <a:latin typeface="+mj-lt"/>
              </a:rPr>
              <a:t>Tema 19 </a:t>
            </a:r>
            <a:endParaRPr lang="es-MX" sz="2000" b="1" dirty="0">
              <a:solidFill>
                <a:srgbClr val="03C7BE"/>
              </a:solidFill>
              <a:latin typeface="+mj-lt"/>
            </a:endParaRPr>
          </a:p>
          <a:p>
            <a:pPr algn="ctr"/>
            <a:r>
              <a:rPr lang="es-MX" sz="2000" dirty="0">
                <a:solidFill>
                  <a:srgbClr val="03C7BE"/>
                </a:solidFill>
                <a:latin typeface="+mj-lt"/>
              </a:rPr>
              <a:t>Estrategia </a:t>
            </a:r>
            <a:r>
              <a:rPr lang="es-ES_tradnl" sz="2000" dirty="0">
                <a:solidFill>
                  <a:srgbClr val="03C7BE"/>
                </a:solidFill>
                <a:latin typeface="+mj-lt"/>
              </a:rPr>
              <a:t>y análisis en </a:t>
            </a:r>
          </a:p>
          <a:p>
            <a:pPr algn="ctr"/>
            <a:r>
              <a:rPr lang="es-ES_tradnl" sz="2000" dirty="0">
                <a:solidFill>
                  <a:srgbClr val="03C7BE"/>
                </a:solidFill>
                <a:latin typeface="+mj-lt"/>
              </a:rPr>
              <a:t>redes sociales (Parte I)</a:t>
            </a:r>
            <a:endParaRPr lang="es-MX" sz="2000" dirty="0">
              <a:solidFill>
                <a:srgbClr val="03C7BE"/>
              </a:solidFill>
              <a:latin typeface="+mj-lt"/>
            </a:endParaRPr>
          </a:p>
          <a:p>
            <a:pPr algn="ctr"/>
            <a:endParaRPr lang="es-MX" sz="2000" dirty="0">
              <a:solidFill>
                <a:srgbClr val="03C7BE"/>
              </a:solidFill>
              <a:latin typeface="Corbel" panose="020B0503020204020204" pitchFamily="34" charset="0"/>
            </a:endParaRPr>
          </a:p>
        </p:txBody>
      </p:sp>
      <p:sp>
        <p:nvSpPr>
          <p:cNvPr id="5" name="CuadroTexto 4">
            <a:extLst>
              <a:ext uri="{FF2B5EF4-FFF2-40B4-BE49-F238E27FC236}">
                <a16:creationId xmlns:a16="http://schemas.microsoft.com/office/drawing/2014/main" id="{50A15050-0C1C-6439-062E-D7F8E5DB1294}"/>
              </a:ext>
            </a:extLst>
          </p:cNvPr>
          <p:cNvSpPr txBox="1"/>
          <p:nvPr/>
        </p:nvSpPr>
        <p:spPr>
          <a:xfrm>
            <a:off x="2947595" y="5118599"/>
            <a:ext cx="2893807" cy="400110"/>
          </a:xfrm>
          <a:prstGeom prst="rect">
            <a:avLst/>
          </a:prstGeom>
          <a:noFill/>
        </p:spPr>
        <p:txBody>
          <a:bodyPr wrap="square" rtlCol="0">
            <a:spAutoFit/>
          </a:bodyPr>
          <a:lstStyle/>
          <a:p>
            <a:pPr algn="ctr"/>
            <a:r>
              <a:rPr lang="es-MX" sz="2000" b="1" dirty="0">
                <a:solidFill>
                  <a:schemeClr val="bg1"/>
                </a:solidFill>
                <a:latin typeface="Corbel" panose="020B0503020204020204" pitchFamily="34" charset="0"/>
              </a:rPr>
              <a:t>Módulo 2 </a:t>
            </a:r>
            <a:r>
              <a:rPr lang="es-MX" sz="2000" dirty="0">
                <a:solidFill>
                  <a:schemeClr val="bg1"/>
                </a:solidFill>
                <a:latin typeface="Corbel" panose="020B0503020204020204" pitchFamily="34" charset="0"/>
              </a:rPr>
              <a:t>/ Semana 8</a:t>
            </a:r>
          </a:p>
        </p:txBody>
      </p:sp>
    </p:spTree>
    <p:extLst>
      <p:ext uri="{BB962C8B-B14F-4D97-AF65-F5344CB8AC3E}">
        <p14:creationId xmlns:p14="http://schemas.microsoft.com/office/powerpoint/2010/main" val="17063651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8">
            <a:extLst>
              <a:ext uri="{FF2B5EF4-FFF2-40B4-BE49-F238E27FC236}">
                <a16:creationId xmlns:a16="http://schemas.microsoft.com/office/drawing/2014/main" id="{B9BF964E-23EF-E933-2D3F-8D66D432B0E6}"/>
              </a:ext>
            </a:extLst>
          </p:cNvPr>
          <p:cNvSpPr txBox="1"/>
          <p:nvPr/>
        </p:nvSpPr>
        <p:spPr>
          <a:xfrm>
            <a:off x="822024" y="4852342"/>
            <a:ext cx="4041913" cy="584775"/>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a:r>
              <a:rPr lang="es-MX" sz="1600" b="1" dirty="0">
                <a:solidFill>
                  <a:schemeClr val="bg1"/>
                </a:solidFill>
              </a:rPr>
              <a:t>Respiración contando:</a:t>
            </a:r>
          </a:p>
          <a:p>
            <a:pPr defTabSz="914400"/>
            <a:r>
              <a:rPr lang="es-MX" sz="1600" b="1" dirty="0">
                <a:solidFill>
                  <a:schemeClr val="bg1"/>
                </a:solidFill>
                <a:hlinkClick r:id="rId2">
                  <a:extLst>
                    <a:ext uri="{A12FA001-AC4F-418D-AE19-62706E023703}">
                      <ahyp:hlinkClr xmlns:ahyp="http://schemas.microsoft.com/office/drawing/2018/hyperlinkcolor" val="tx"/>
                    </a:ext>
                  </a:extLst>
                </a:hlinkClick>
              </a:rPr>
              <a:t>https://youtu.be/dq_U-RxkcFY</a:t>
            </a:r>
            <a:endParaRPr lang="es-MX" sz="1600" b="1" kern="0" dirty="0">
              <a:solidFill>
                <a:schemeClr val="bg1"/>
              </a:solidFill>
              <a:ea typeface="Times New Roman" panose="02020603050405020304" pitchFamily="18" charset="0"/>
              <a:cs typeface="Times New Roman" panose="02020603050405020304" pitchFamily="18" charset="0"/>
            </a:endParaRPr>
          </a:p>
        </p:txBody>
      </p:sp>
      <p:pic>
        <p:nvPicPr>
          <p:cNvPr id="4" name="Imagen 3">
            <a:hlinkClick r:id="rId2"/>
            <a:extLst>
              <a:ext uri="{FF2B5EF4-FFF2-40B4-BE49-F238E27FC236}">
                <a16:creationId xmlns:a16="http://schemas.microsoft.com/office/drawing/2014/main" id="{A87D3733-3C9B-2CAB-F567-63908501E8C0}"/>
              </a:ext>
            </a:extLst>
          </p:cNvPr>
          <p:cNvPicPr>
            <a:picLocks noChangeAspect="1"/>
          </p:cNvPicPr>
          <p:nvPr/>
        </p:nvPicPr>
        <p:blipFill>
          <a:blip r:embed="rId3"/>
          <a:srcRect/>
          <a:stretch/>
        </p:blipFill>
        <p:spPr>
          <a:xfrm>
            <a:off x="5435055" y="4770179"/>
            <a:ext cx="749102" cy="749102"/>
          </a:xfrm>
          <a:prstGeom prst="rect">
            <a:avLst/>
          </a:prstGeom>
        </p:spPr>
      </p:pic>
    </p:spTree>
    <p:extLst>
      <p:ext uri="{BB962C8B-B14F-4D97-AF65-F5344CB8AC3E}">
        <p14:creationId xmlns:p14="http://schemas.microsoft.com/office/powerpoint/2010/main" val="1759728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BFFA71B-3648-051A-83D1-56118886F470}"/>
              </a:ext>
            </a:extLst>
          </p:cNvPr>
          <p:cNvSpPr txBox="1"/>
          <p:nvPr/>
        </p:nvSpPr>
        <p:spPr>
          <a:xfrm>
            <a:off x="709748" y="2184207"/>
            <a:ext cx="3862252" cy="4185761"/>
          </a:xfrm>
          <a:prstGeom prst="rect">
            <a:avLst/>
          </a:prstGeom>
          <a:noFill/>
        </p:spPr>
        <p:txBody>
          <a:bodyPr wrap="square">
            <a:spAutoFit/>
          </a:bodyPr>
          <a:lstStyle/>
          <a:p>
            <a:r>
              <a:rPr lang="es-419" sz="1400" spc="-30" dirty="0">
                <a:solidFill>
                  <a:srgbClr val="01514A"/>
                </a:solidFill>
                <a:effectLst/>
                <a:ea typeface="Times New Roman" panose="02020603050405020304" pitchFamily="18" charset="0"/>
                <a:cs typeface="Times New Roman" panose="02020603050405020304" pitchFamily="18" charset="0"/>
              </a:rPr>
              <a:t>Hoy en día, las redes sociales forman parte de la vida </a:t>
            </a:r>
            <a:r>
              <a:rPr lang="es-419" sz="1400" dirty="0">
                <a:solidFill>
                  <a:srgbClr val="01514A"/>
                </a:solidFill>
                <a:effectLst/>
                <a:ea typeface="Times New Roman" panose="02020603050405020304" pitchFamily="18" charset="0"/>
                <a:cs typeface="Times New Roman" panose="02020603050405020304" pitchFamily="18" charset="0"/>
              </a:rPr>
              <a:t>de los usuarios de internet, con un estimado de 4890 millones de usuarios en todo el mundo</a:t>
            </a:r>
            <a:r>
              <a:rPr lang="es-419" sz="1400" dirty="0">
                <a:solidFill>
                  <a:srgbClr val="01514A"/>
                </a:solidFill>
                <a:ea typeface="Times New Roman" panose="02020603050405020304" pitchFamily="18" charset="0"/>
                <a:cs typeface="Times New Roman" panose="02020603050405020304" pitchFamily="18" charset="0"/>
              </a:rPr>
              <a:t>, y d</a:t>
            </a:r>
            <a:r>
              <a:rPr lang="es-419" sz="1400" dirty="0">
                <a:solidFill>
                  <a:srgbClr val="01514A"/>
                </a:solidFill>
                <a:effectLst/>
                <a:ea typeface="Times New Roman" panose="02020603050405020304" pitchFamily="18" charset="0"/>
                <a:cs typeface="Times New Roman" panose="02020603050405020304" pitchFamily="18" charset="0"/>
              </a:rPr>
              <a:t>e acuerdo con </a:t>
            </a:r>
            <a:r>
              <a:rPr lang="es-419" sz="1400" spc="-30" dirty="0">
                <a:solidFill>
                  <a:srgbClr val="01514A"/>
                </a:solidFill>
                <a:effectLst/>
                <a:ea typeface="Times New Roman" panose="02020603050405020304" pitchFamily="18" charset="0"/>
                <a:cs typeface="Times New Roman" panose="02020603050405020304" pitchFamily="18" charset="0"/>
              </a:rPr>
              <a:t>Oberlo (2023), estas cifras van a ir en aumento.</a:t>
            </a:r>
          </a:p>
          <a:p>
            <a:endParaRPr lang="es-419" sz="1400" spc="-30" dirty="0">
              <a:solidFill>
                <a:srgbClr val="01514A"/>
              </a:solidFill>
              <a:ea typeface="Times New Roman" panose="02020603050405020304" pitchFamily="18" charset="0"/>
              <a:cs typeface="Times New Roman" panose="02020603050405020304" pitchFamily="18" charset="0"/>
            </a:endParaRPr>
          </a:p>
          <a:p>
            <a:r>
              <a:rPr lang="es-MX" sz="1400" spc="-30" dirty="0">
                <a:solidFill>
                  <a:srgbClr val="01514A"/>
                </a:solidFill>
                <a:effectLst/>
                <a:ea typeface="Times New Roman" panose="02020603050405020304" pitchFamily="18" charset="0"/>
                <a:cs typeface="Times New Roman" panose="02020603050405020304" pitchFamily="18" charset="0"/>
              </a:rPr>
              <a:t>Las redes sociales con mayor porcentaje de usuarios en México son Facebook y WhatsApp. Casi un 93% </a:t>
            </a:r>
            <a:r>
              <a:rPr lang="es-MX" sz="1400" spc="-40" dirty="0">
                <a:solidFill>
                  <a:srgbClr val="01514A"/>
                </a:solidFill>
                <a:effectLst/>
                <a:ea typeface="Times New Roman" panose="02020603050405020304" pitchFamily="18" charset="0"/>
                <a:cs typeface="Times New Roman" panose="02020603050405020304" pitchFamily="18" charset="0"/>
              </a:rPr>
              <a:t>de la población mexicana utilizan dichas plataformas, </a:t>
            </a:r>
            <a:r>
              <a:rPr lang="es-MX" sz="1400" spc="-30" dirty="0">
                <a:solidFill>
                  <a:srgbClr val="01514A"/>
                </a:solidFill>
                <a:effectLst/>
                <a:ea typeface="Times New Roman" panose="02020603050405020304" pitchFamily="18" charset="0"/>
                <a:cs typeface="Times New Roman" panose="02020603050405020304" pitchFamily="18" charset="0"/>
              </a:rPr>
              <a:t>seguidas por Facebook Messenger e Instagram, de acuerdo con las estadísticas de Statista (2023).  Es importante mencionar que las cuatro pertenecen a Meta </a:t>
            </a:r>
            <a:r>
              <a:rPr lang="es-MX" sz="1400" spc="-30" dirty="0" err="1">
                <a:solidFill>
                  <a:srgbClr val="01514A"/>
                </a:solidFill>
                <a:effectLst/>
                <a:ea typeface="Times New Roman" panose="02020603050405020304" pitchFamily="18" charset="0"/>
                <a:cs typeface="Times New Roman" panose="02020603050405020304" pitchFamily="18" charset="0"/>
              </a:rPr>
              <a:t>Platform</a:t>
            </a:r>
            <a:r>
              <a:rPr lang="es-MX" sz="1400" spc="-30" dirty="0">
                <a:solidFill>
                  <a:srgbClr val="01514A"/>
                </a:solidFill>
                <a:ea typeface="Times New Roman" panose="02020603050405020304" pitchFamily="18" charset="0"/>
                <a:cs typeface="Times New Roman" panose="02020603050405020304" pitchFamily="18" charset="0"/>
              </a:rPr>
              <a:t>. </a:t>
            </a:r>
          </a:p>
          <a:p>
            <a:endParaRPr lang="es-419" sz="1400" spc="-30" dirty="0">
              <a:solidFill>
                <a:srgbClr val="01514A"/>
              </a:solidFill>
              <a:cs typeface="Times New Roman" panose="02020603050405020304" pitchFamily="18" charset="0"/>
            </a:endParaRPr>
          </a:p>
          <a:p>
            <a:r>
              <a:rPr lang="es-MX" sz="1400" spc="-30" dirty="0">
                <a:solidFill>
                  <a:srgbClr val="01514A"/>
                </a:solidFill>
              </a:rPr>
              <a:t>Se espera que en el futuro la cantidad de usuarios siga en aumento, dejando claro que las redes sociales seguirán siendo parte de la vida diaria de los consumidores, con teléfonos inteligentes y dispositivos móviles como principal motor. </a:t>
            </a:r>
          </a:p>
        </p:txBody>
      </p:sp>
      <p:pic>
        <p:nvPicPr>
          <p:cNvPr id="5" name="Imagen 4">
            <a:extLst>
              <a:ext uri="{FF2B5EF4-FFF2-40B4-BE49-F238E27FC236}">
                <a16:creationId xmlns:a16="http://schemas.microsoft.com/office/drawing/2014/main" id="{C953D0AA-1685-D991-D304-6BB2425C20E8}"/>
              </a:ext>
            </a:extLst>
          </p:cNvPr>
          <p:cNvPicPr>
            <a:picLocks noChangeAspect="1"/>
          </p:cNvPicPr>
          <p:nvPr/>
        </p:nvPicPr>
        <p:blipFill>
          <a:blip r:embed="rId2"/>
          <a:srcRect l="30780" r="30780"/>
          <a:stretch/>
        </p:blipFill>
        <p:spPr>
          <a:xfrm>
            <a:off x="5184775" y="-2901"/>
            <a:ext cx="3959225" cy="6860901"/>
          </a:xfrm>
          <a:prstGeom prst="rect">
            <a:avLst/>
          </a:prstGeom>
        </p:spPr>
      </p:pic>
      <p:sp>
        <p:nvSpPr>
          <p:cNvPr id="3" name="CuadroTexto 2">
            <a:extLst>
              <a:ext uri="{FF2B5EF4-FFF2-40B4-BE49-F238E27FC236}">
                <a16:creationId xmlns:a16="http://schemas.microsoft.com/office/drawing/2014/main" id="{FB66B151-7CA0-B186-4740-59C295F6B70A}"/>
              </a:ext>
            </a:extLst>
          </p:cNvPr>
          <p:cNvSpPr txBox="1"/>
          <p:nvPr/>
        </p:nvSpPr>
        <p:spPr>
          <a:xfrm>
            <a:off x="709746" y="1303901"/>
            <a:ext cx="3961405" cy="830997"/>
          </a:xfrm>
          <a:prstGeom prst="rect">
            <a:avLst/>
          </a:prstGeom>
          <a:noFill/>
        </p:spPr>
        <p:txBody>
          <a:bodyPr wrap="square" rtlCol="0">
            <a:spAutoFit/>
          </a:bodyPr>
          <a:lstStyle/>
          <a:p>
            <a:r>
              <a:rPr lang="es-MX" sz="2400" dirty="0">
                <a:solidFill>
                  <a:srgbClr val="00524C"/>
                </a:solidFill>
                <a:latin typeface="Corbel" panose="020B0503020204020204" pitchFamily="34" charset="0"/>
              </a:rPr>
              <a:t>La importancia de las redes sociales</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2094374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11097" r="52111"/>
          <a:stretch/>
        </p:blipFill>
        <p:spPr>
          <a:xfrm>
            <a:off x="-1597" y="-2900"/>
            <a:ext cx="3784847" cy="6858000"/>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6" name="CuadroTexto 15">
            <a:extLst>
              <a:ext uri="{FF2B5EF4-FFF2-40B4-BE49-F238E27FC236}">
                <a16:creationId xmlns:a16="http://schemas.microsoft.com/office/drawing/2014/main" id="{BED274EA-038E-C2D8-FC72-19EA56EA058C}"/>
              </a:ext>
            </a:extLst>
          </p:cNvPr>
          <p:cNvSpPr txBox="1"/>
          <p:nvPr/>
        </p:nvSpPr>
        <p:spPr>
          <a:xfrm>
            <a:off x="4227498" y="2067480"/>
            <a:ext cx="4529044" cy="3754874"/>
          </a:xfrm>
          <a:prstGeom prst="rect">
            <a:avLst/>
          </a:prstGeom>
          <a:noFill/>
        </p:spPr>
        <p:txBody>
          <a:bodyPr wrap="square">
            <a:spAutoFit/>
          </a:bodyPr>
          <a:lstStyle/>
          <a:p>
            <a:pPr>
              <a:buClr>
                <a:srgbClr val="03C7BE"/>
              </a:buClr>
            </a:pPr>
            <a:r>
              <a:rPr lang="es-MX" sz="1400" dirty="0">
                <a:solidFill>
                  <a:srgbClr val="01514A"/>
                </a:solidFill>
              </a:rPr>
              <a:t>Para crear una estrategia en las redes sociales, es necesario estar presentes en las más importantes </a:t>
            </a:r>
            <a:r>
              <a:rPr lang="es-MX" sz="1400" b="1" dirty="0">
                <a:solidFill>
                  <a:srgbClr val="01514A"/>
                </a:solidFill>
              </a:rPr>
              <a:t>para tu audiencia meta</a:t>
            </a:r>
            <a:r>
              <a:rPr lang="es-MX" sz="1400" dirty="0">
                <a:solidFill>
                  <a:srgbClr val="01514A"/>
                </a:solidFill>
              </a:rPr>
              <a:t>, llamar su atención y ser parte de su día a día.</a:t>
            </a:r>
          </a:p>
          <a:p>
            <a:pPr>
              <a:buClr>
                <a:srgbClr val="03C7BE"/>
              </a:buClr>
            </a:pPr>
            <a:endParaRPr lang="es-MX" sz="1400" dirty="0">
              <a:solidFill>
                <a:srgbClr val="01514A"/>
              </a:solidFill>
            </a:endParaRPr>
          </a:p>
          <a:p>
            <a:pPr>
              <a:buClr>
                <a:srgbClr val="03C7BE"/>
              </a:buClr>
            </a:pPr>
            <a:r>
              <a:rPr lang="es-MX" sz="1400" dirty="0">
                <a:solidFill>
                  <a:srgbClr val="01514A"/>
                </a:solidFill>
              </a:rPr>
              <a:t>El </a:t>
            </a:r>
            <a:r>
              <a:rPr lang="es-MX" sz="1400" b="1" i="1" dirty="0">
                <a:solidFill>
                  <a:srgbClr val="01514A"/>
                </a:solidFill>
              </a:rPr>
              <a:t>branding </a:t>
            </a:r>
            <a:r>
              <a:rPr lang="es-MX" sz="1400" dirty="0">
                <a:solidFill>
                  <a:srgbClr val="01514A"/>
                </a:solidFill>
              </a:rPr>
              <a:t>tiene un gran potencial en las redes sociales ya que los usuarios investigan nuevas marcas o productos que llamen su atención o sean afines con ellos.</a:t>
            </a:r>
          </a:p>
          <a:p>
            <a:pPr>
              <a:buClr>
                <a:srgbClr val="03C7BE"/>
              </a:buClr>
            </a:pPr>
            <a:endParaRPr lang="es-MX" sz="1400" dirty="0">
              <a:solidFill>
                <a:srgbClr val="01514A"/>
              </a:solidFill>
            </a:endParaRPr>
          </a:p>
          <a:p>
            <a:pPr>
              <a:buClr>
                <a:srgbClr val="03C7BE"/>
              </a:buClr>
            </a:pPr>
            <a:r>
              <a:rPr lang="es-MX" sz="1400" dirty="0">
                <a:solidFill>
                  <a:srgbClr val="01514A"/>
                </a:solidFill>
              </a:rPr>
              <a:t>Para comenzar con la planeación de la estrategia, será necesario hacer un análisis teniendo como base los objetivos que se quieren alcanzar. Para hacer este análisis se deben tomar en cuenta los siguientes cuatro factores:</a:t>
            </a:r>
          </a:p>
          <a:p>
            <a:pPr>
              <a:buClr>
                <a:srgbClr val="03C7BE"/>
              </a:buClr>
            </a:pPr>
            <a:endParaRPr lang="es-MX" sz="1400" dirty="0">
              <a:solidFill>
                <a:srgbClr val="01514A"/>
              </a:solidFill>
            </a:endParaRPr>
          </a:p>
          <a:p>
            <a:pPr marL="342900" indent="-342900">
              <a:buClr>
                <a:srgbClr val="03C7BE"/>
              </a:buClr>
              <a:buAutoNum type="arabicPeriod"/>
            </a:pPr>
            <a:r>
              <a:rPr lang="es-MX" sz="1400" dirty="0">
                <a:solidFill>
                  <a:srgbClr val="01514A"/>
                </a:solidFill>
              </a:rPr>
              <a:t>La marca y qué hace</a:t>
            </a:r>
          </a:p>
          <a:p>
            <a:pPr marL="342900" indent="-342900">
              <a:buClr>
                <a:srgbClr val="03C7BE"/>
              </a:buClr>
              <a:buAutoNum type="arabicPeriod"/>
            </a:pPr>
            <a:r>
              <a:rPr lang="es-MX" sz="1400" dirty="0">
                <a:solidFill>
                  <a:srgbClr val="01514A"/>
                </a:solidFill>
              </a:rPr>
              <a:t>Análisis FODA</a:t>
            </a:r>
          </a:p>
          <a:p>
            <a:pPr marL="342900" indent="-342900">
              <a:buClr>
                <a:srgbClr val="03C7BE"/>
              </a:buClr>
              <a:buAutoNum type="arabicPeriod"/>
            </a:pPr>
            <a:r>
              <a:rPr lang="es-MX" sz="1400" dirty="0">
                <a:solidFill>
                  <a:srgbClr val="01514A"/>
                </a:solidFill>
              </a:rPr>
              <a:t>Competencia en redes sociales</a:t>
            </a:r>
          </a:p>
          <a:p>
            <a:pPr marL="342900" indent="-342900">
              <a:buClr>
                <a:srgbClr val="03C7BE"/>
              </a:buClr>
              <a:buAutoNum type="arabicPeriod"/>
            </a:pPr>
            <a:r>
              <a:rPr lang="es-MX" sz="1400" dirty="0">
                <a:solidFill>
                  <a:srgbClr val="01514A"/>
                </a:solidFill>
              </a:rPr>
              <a:t>Objetivos para la estrategia de contenidos.</a:t>
            </a:r>
          </a:p>
        </p:txBody>
      </p:sp>
      <p:sp>
        <p:nvSpPr>
          <p:cNvPr id="2" name="CuadroTexto 1">
            <a:extLst>
              <a:ext uri="{FF2B5EF4-FFF2-40B4-BE49-F238E27FC236}">
                <a16:creationId xmlns:a16="http://schemas.microsoft.com/office/drawing/2014/main" id="{2CD78558-D521-9C4A-5D53-5CD17842266E}"/>
              </a:ext>
            </a:extLst>
          </p:cNvPr>
          <p:cNvSpPr txBox="1"/>
          <p:nvPr/>
        </p:nvSpPr>
        <p:spPr>
          <a:xfrm>
            <a:off x="4231854" y="1024750"/>
            <a:ext cx="3961405" cy="830997"/>
          </a:xfrm>
          <a:prstGeom prst="rect">
            <a:avLst/>
          </a:prstGeom>
          <a:noFill/>
        </p:spPr>
        <p:txBody>
          <a:bodyPr wrap="square" rtlCol="0">
            <a:spAutoFit/>
          </a:bodyPr>
          <a:lstStyle/>
          <a:p>
            <a:r>
              <a:rPr lang="es-MX" sz="2400" dirty="0">
                <a:solidFill>
                  <a:srgbClr val="00524C"/>
                </a:solidFill>
                <a:latin typeface="Corbel" panose="020B0503020204020204" pitchFamily="34" charset="0"/>
              </a:rPr>
              <a:t>Cómo generar estrategias en redes sociales</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28876099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22432" r="46540"/>
          <a:stretch/>
        </p:blipFill>
        <p:spPr>
          <a:xfrm>
            <a:off x="-1598" y="-2900"/>
            <a:ext cx="3786448" cy="6860901"/>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7" name="Rectángulo 6">
            <a:extLst>
              <a:ext uri="{FF2B5EF4-FFF2-40B4-BE49-F238E27FC236}">
                <a16:creationId xmlns:a16="http://schemas.microsoft.com/office/drawing/2014/main" id="{38806D6F-2495-DE67-E2D0-54BB0597905B}"/>
              </a:ext>
            </a:extLst>
          </p:cNvPr>
          <p:cNvSpPr/>
          <p:nvPr/>
        </p:nvSpPr>
        <p:spPr>
          <a:xfrm>
            <a:off x="3784850" y="0"/>
            <a:ext cx="5359150" cy="1680882"/>
          </a:xfrm>
          <a:prstGeom prst="rect">
            <a:avLst/>
          </a:prstGeom>
          <a:solidFill>
            <a:srgbClr val="005D8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6" name="CuadroTexto 5">
            <a:extLst>
              <a:ext uri="{FF2B5EF4-FFF2-40B4-BE49-F238E27FC236}">
                <a16:creationId xmlns:a16="http://schemas.microsoft.com/office/drawing/2014/main" id="{9C6AD7B0-BEBA-A18F-0ADD-AF1F710A9629}"/>
              </a:ext>
            </a:extLst>
          </p:cNvPr>
          <p:cNvSpPr txBox="1"/>
          <p:nvPr/>
        </p:nvSpPr>
        <p:spPr>
          <a:xfrm>
            <a:off x="4876799" y="1852353"/>
            <a:ext cx="3517047" cy="4616648"/>
          </a:xfrm>
          <a:prstGeom prst="rect">
            <a:avLst/>
          </a:prstGeom>
          <a:noFill/>
        </p:spPr>
        <p:txBody>
          <a:bodyPr wrap="square">
            <a:spAutoFit/>
          </a:bodyPr>
          <a:lstStyle/>
          <a:p>
            <a:pPr defTabSz="914400">
              <a:buClr>
                <a:srgbClr val="03C7BE"/>
              </a:buClr>
            </a:pPr>
            <a:r>
              <a:rPr lang="es-419" sz="1400" b="1" dirty="0">
                <a:solidFill>
                  <a:srgbClr val="01514A"/>
                </a:solidFill>
                <a:effectLst/>
                <a:ea typeface="Calibri" panose="020F0502020204030204" pitchFamily="34" charset="0"/>
                <a:cs typeface="Times New Roman" panose="02020603050405020304" pitchFamily="18" charset="0"/>
              </a:rPr>
              <a:t>1. Perfiles de audiencia: </a:t>
            </a:r>
            <a:r>
              <a:rPr lang="es-419" sz="1400" dirty="0">
                <a:solidFill>
                  <a:srgbClr val="01514A"/>
                </a:solidFill>
                <a:effectLst/>
                <a:ea typeface="Calibri" panose="020F0502020204030204" pitchFamily="34" charset="0"/>
                <a:cs typeface="Times New Roman" panose="02020603050405020304" pitchFamily="18" charset="0"/>
              </a:rPr>
              <a:t>identificar a quién se habla (la audiencia). </a:t>
            </a:r>
            <a:br>
              <a:rPr lang="es-MX" sz="1400" dirty="0">
                <a:solidFill>
                  <a:srgbClr val="01514A"/>
                </a:solidFill>
                <a:effectLst/>
                <a:ea typeface="Calibri" panose="020F0502020204030204" pitchFamily="34" charset="0"/>
                <a:cs typeface="Times New Roman" panose="02020603050405020304" pitchFamily="18" charset="0"/>
              </a:rPr>
            </a:br>
            <a:endParaRPr lang="es-MX" sz="1400" dirty="0">
              <a:solidFill>
                <a:srgbClr val="01514A"/>
              </a:solidFill>
              <a:effectLst/>
              <a:ea typeface="Calibri" panose="020F0502020204030204" pitchFamily="34" charset="0"/>
              <a:cs typeface="Times New Roman" panose="02020603050405020304" pitchFamily="18" charset="0"/>
            </a:endParaRPr>
          </a:p>
          <a:p>
            <a:pPr defTabSz="914400">
              <a:buClr>
                <a:srgbClr val="03C7BE"/>
              </a:buClr>
            </a:pPr>
            <a:r>
              <a:rPr lang="es-419" sz="1400" b="1" dirty="0">
                <a:solidFill>
                  <a:srgbClr val="01514A"/>
                </a:solidFill>
                <a:effectLst/>
                <a:ea typeface="Calibri" panose="020F0502020204030204" pitchFamily="34" charset="0"/>
                <a:cs typeface="Times New Roman" panose="02020603050405020304" pitchFamily="18" charset="0"/>
              </a:rPr>
              <a:t>2. Posicionamiento de marca e historia:</a:t>
            </a:r>
            <a:r>
              <a:rPr lang="es-419" sz="1400" dirty="0">
                <a:solidFill>
                  <a:srgbClr val="01514A"/>
                </a:solidFill>
                <a:effectLst/>
                <a:ea typeface="Calibri" panose="020F0502020204030204" pitchFamily="34" charset="0"/>
                <a:cs typeface="Times New Roman" panose="02020603050405020304" pitchFamily="18" charset="0"/>
              </a:rPr>
              <a:t> te ayudará a crear una experiencia consistente para la audiencia. </a:t>
            </a:r>
            <a:br>
              <a:rPr lang="es-MX" sz="1400" dirty="0">
                <a:solidFill>
                  <a:srgbClr val="01514A"/>
                </a:solidFill>
                <a:effectLst/>
                <a:ea typeface="Calibri" panose="020F0502020204030204" pitchFamily="34" charset="0"/>
                <a:cs typeface="Times New Roman" panose="02020603050405020304" pitchFamily="18" charset="0"/>
              </a:rPr>
            </a:br>
            <a:endParaRPr lang="es-MX" sz="1400" dirty="0">
              <a:solidFill>
                <a:srgbClr val="01514A"/>
              </a:solidFill>
              <a:effectLst/>
              <a:ea typeface="Calibri" panose="020F0502020204030204" pitchFamily="34" charset="0"/>
              <a:cs typeface="Times New Roman" panose="02020603050405020304" pitchFamily="18" charset="0"/>
            </a:endParaRPr>
          </a:p>
          <a:p>
            <a:pPr defTabSz="914400">
              <a:buClr>
                <a:srgbClr val="03C7BE"/>
              </a:buClr>
            </a:pPr>
            <a:r>
              <a:rPr lang="es-419" sz="1400" b="1" dirty="0">
                <a:solidFill>
                  <a:srgbClr val="01514A"/>
                </a:solidFill>
                <a:effectLst/>
                <a:ea typeface="Calibri" panose="020F0502020204030204" pitchFamily="34" charset="0"/>
                <a:cs typeface="Times New Roman" panose="02020603050405020304" pitchFamily="18" charset="0"/>
              </a:rPr>
              <a:t>3. Misión de marketing de contenido: </a:t>
            </a:r>
            <a:r>
              <a:rPr lang="es-419" sz="1400" dirty="0">
                <a:solidFill>
                  <a:srgbClr val="01514A"/>
                </a:solidFill>
                <a:effectLst/>
                <a:ea typeface="Calibri" panose="020F0502020204030204" pitchFamily="34" charset="0"/>
                <a:cs typeface="Times New Roman" panose="02020603050405020304" pitchFamily="18" charset="0"/>
              </a:rPr>
              <a:t>definir la propuesta de valor de medios propios ayudará a encontrar el punto diferencial y competir de forma eficaz.</a:t>
            </a:r>
            <a:br>
              <a:rPr lang="es-MX" sz="1400" dirty="0">
                <a:solidFill>
                  <a:srgbClr val="01514A"/>
                </a:solidFill>
                <a:effectLst/>
                <a:ea typeface="Calibri" panose="020F0502020204030204" pitchFamily="34" charset="0"/>
                <a:cs typeface="Times New Roman" panose="02020603050405020304" pitchFamily="18" charset="0"/>
              </a:rPr>
            </a:br>
            <a:endParaRPr lang="es-MX" sz="1400" dirty="0">
              <a:solidFill>
                <a:srgbClr val="01514A"/>
              </a:solidFill>
              <a:effectLst/>
              <a:ea typeface="Calibri" panose="020F0502020204030204" pitchFamily="34" charset="0"/>
              <a:cs typeface="Times New Roman" panose="02020603050405020304" pitchFamily="18" charset="0"/>
            </a:endParaRPr>
          </a:p>
          <a:p>
            <a:pPr defTabSz="914400">
              <a:buClr>
                <a:srgbClr val="03C7BE"/>
              </a:buClr>
            </a:pPr>
            <a:r>
              <a:rPr lang="es-419" sz="1400" b="1" dirty="0">
                <a:solidFill>
                  <a:srgbClr val="01514A"/>
                </a:solidFill>
                <a:effectLst/>
                <a:ea typeface="Calibri" panose="020F0502020204030204" pitchFamily="34" charset="0"/>
                <a:cs typeface="Times New Roman" panose="02020603050405020304" pitchFamily="18" charset="0"/>
              </a:rPr>
              <a:t>4. Casos de estudio y objetivos de marketing de contenidos</a:t>
            </a:r>
            <a:r>
              <a:rPr lang="es-419" sz="1400" dirty="0">
                <a:solidFill>
                  <a:srgbClr val="01514A"/>
                </a:solidFill>
                <a:effectLst/>
                <a:ea typeface="Calibri" panose="020F0502020204030204" pitchFamily="34" charset="0"/>
                <a:cs typeface="Times New Roman" panose="02020603050405020304" pitchFamily="18" charset="0"/>
              </a:rPr>
              <a:t>: un caso de estudio te ayudará a entender los beneficios, costos y riesgos, generando valor para la empresa, al igual que identificar los objetivos que se buscan alcanzar.</a:t>
            </a:r>
            <a:br>
              <a:rPr lang="es-MX" sz="1400" dirty="0">
                <a:solidFill>
                  <a:srgbClr val="01514A"/>
                </a:solidFill>
                <a:effectLst/>
                <a:ea typeface="Calibri" panose="020F0502020204030204" pitchFamily="34" charset="0"/>
                <a:cs typeface="Times New Roman" panose="02020603050405020304" pitchFamily="18" charset="0"/>
              </a:rPr>
            </a:br>
            <a:endParaRPr lang="es-MX" sz="1400" dirty="0">
              <a:solidFill>
                <a:srgbClr val="01514A"/>
              </a:solidFill>
              <a:effectLst/>
              <a:ea typeface="Calibri" panose="020F0502020204030204" pitchFamily="34" charset="0"/>
              <a:cs typeface="Times New Roman" panose="02020603050405020304" pitchFamily="18" charset="0"/>
            </a:endParaRPr>
          </a:p>
          <a:p>
            <a:pPr defTabSz="914400">
              <a:buClr>
                <a:srgbClr val="03C7BE"/>
              </a:buClr>
            </a:pPr>
            <a:r>
              <a:rPr lang="es-419" sz="1400" b="1" dirty="0">
                <a:solidFill>
                  <a:srgbClr val="01514A"/>
                </a:solidFill>
                <a:effectLst/>
                <a:ea typeface="Calibri" panose="020F0502020204030204" pitchFamily="34" charset="0"/>
                <a:cs typeface="Times New Roman" panose="02020603050405020304" pitchFamily="18" charset="0"/>
              </a:rPr>
              <a:t>5. Plan de acción:</a:t>
            </a:r>
            <a:r>
              <a:rPr lang="es-419" sz="1400" dirty="0">
                <a:solidFill>
                  <a:srgbClr val="01514A"/>
                </a:solidFill>
                <a:effectLst/>
                <a:ea typeface="Calibri" panose="020F0502020204030204" pitchFamily="34" charset="0"/>
                <a:cs typeface="Times New Roman" panose="02020603050405020304" pitchFamily="18" charset="0"/>
              </a:rPr>
              <a:t> enumerar las campañas y proyectos de todo el año</a:t>
            </a:r>
            <a:r>
              <a:rPr lang="es-MX" sz="1400" dirty="0">
                <a:solidFill>
                  <a:srgbClr val="01514A"/>
                </a:solidFill>
                <a:ea typeface="Calibri" panose="020F0502020204030204" pitchFamily="34" charset="0"/>
                <a:cs typeface="Times New Roman" panose="02020603050405020304" pitchFamily="18" charset="0"/>
              </a:rPr>
              <a:t>.</a:t>
            </a:r>
            <a:endParaRPr lang="es-MX" sz="1400" b="1" kern="0" dirty="0">
              <a:solidFill>
                <a:srgbClr val="01514A"/>
              </a:solidFill>
            </a:endParaRPr>
          </a:p>
        </p:txBody>
      </p:sp>
      <p:sp>
        <p:nvSpPr>
          <p:cNvPr id="3" name="CuadroTexto 2">
            <a:extLst>
              <a:ext uri="{FF2B5EF4-FFF2-40B4-BE49-F238E27FC236}">
                <a16:creationId xmlns:a16="http://schemas.microsoft.com/office/drawing/2014/main" id="{E8E6C94A-A72D-E575-C271-EB80A12F7871}"/>
              </a:ext>
            </a:extLst>
          </p:cNvPr>
          <p:cNvSpPr txBox="1"/>
          <p:nvPr/>
        </p:nvSpPr>
        <p:spPr>
          <a:xfrm>
            <a:off x="4250737" y="1047447"/>
            <a:ext cx="3936081" cy="523220"/>
          </a:xfrm>
          <a:prstGeom prst="rect">
            <a:avLst/>
          </a:prstGeom>
          <a:noFill/>
        </p:spPr>
        <p:txBody>
          <a:bodyPr wrap="square">
            <a:spAutoFit/>
          </a:bodyPr>
          <a:lstStyle/>
          <a:p>
            <a:pPr defTabSz="914400"/>
            <a:r>
              <a:rPr lang="es-419" sz="1400" dirty="0">
                <a:solidFill>
                  <a:schemeClr val="bg1"/>
                </a:solidFill>
                <a:effectLst/>
                <a:ea typeface="Calibri" panose="020F0502020204030204" pitchFamily="34" charset="0"/>
                <a:cs typeface="Times New Roman" panose="02020603050405020304" pitchFamily="18" charset="0"/>
              </a:rPr>
              <a:t>De acuerdo con Petrova (2022), una estrategia de contenido exitosa debe tener cinco elementos.</a:t>
            </a:r>
            <a:endParaRPr lang="es-MX" sz="1400" b="1" kern="0" dirty="0">
              <a:solidFill>
                <a:schemeClr val="bg1"/>
              </a:solidFill>
            </a:endParaRPr>
          </a:p>
        </p:txBody>
      </p:sp>
      <p:pic>
        <p:nvPicPr>
          <p:cNvPr id="10" name="Gráfico 9">
            <a:extLst>
              <a:ext uri="{FF2B5EF4-FFF2-40B4-BE49-F238E27FC236}">
                <a16:creationId xmlns:a16="http://schemas.microsoft.com/office/drawing/2014/main" id="{B8B70E20-5369-D1AF-B326-93255A4D252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50737" y="1883232"/>
            <a:ext cx="439200" cy="495461"/>
          </a:xfrm>
          <a:prstGeom prst="rect">
            <a:avLst/>
          </a:prstGeom>
        </p:spPr>
      </p:pic>
      <p:pic>
        <p:nvPicPr>
          <p:cNvPr id="12" name="Gráfico 11">
            <a:extLst>
              <a:ext uri="{FF2B5EF4-FFF2-40B4-BE49-F238E27FC236}">
                <a16:creationId xmlns:a16="http://schemas.microsoft.com/office/drawing/2014/main" id="{80446960-9E14-A5D9-4F35-38CED8B0CB5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50737" y="2580260"/>
            <a:ext cx="439200" cy="495461"/>
          </a:xfrm>
          <a:prstGeom prst="rect">
            <a:avLst/>
          </a:prstGeom>
        </p:spPr>
      </p:pic>
      <p:pic>
        <p:nvPicPr>
          <p:cNvPr id="14" name="Gráfico 13">
            <a:extLst>
              <a:ext uri="{FF2B5EF4-FFF2-40B4-BE49-F238E27FC236}">
                <a16:creationId xmlns:a16="http://schemas.microsoft.com/office/drawing/2014/main" id="{E0AC2BDD-2065-7D1D-40BF-6B3F486E0D3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250737" y="3401594"/>
            <a:ext cx="439200" cy="445635"/>
          </a:xfrm>
          <a:prstGeom prst="rect">
            <a:avLst/>
          </a:prstGeom>
        </p:spPr>
      </p:pic>
      <p:pic>
        <p:nvPicPr>
          <p:cNvPr id="16" name="Gráfico 15">
            <a:extLst>
              <a:ext uri="{FF2B5EF4-FFF2-40B4-BE49-F238E27FC236}">
                <a16:creationId xmlns:a16="http://schemas.microsoft.com/office/drawing/2014/main" id="{1BC52D7E-D6CD-EA1A-446C-E8780D01FA9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250737" y="4473227"/>
            <a:ext cx="439200" cy="371155"/>
          </a:xfrm>
          <a:prstGeom prst="rect">
            <a:avLst/>
          </a:prstGeom>
        </p:spPr>
      </p:pic>
      <p:pic>
        <p:nvPicPr>
          <p:cNvPr id="18" name="Gráfico 17">
            <a:extLst>
              <a:ext uri="{FF2B5EF4-FFF2-40B4-BE49-F238E27FC236}">
                <a16:creationId xmlns:a16="http://schemas.microsoft.com/office/drawing/2014/main" id="{613B7A20-25DF-9C64-A86D-305EFD00E6EF}"/>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250737" y="5970706"/>
            <a:ext cx="439200" cy="371155"/>
          </a:xfrm>
          <a:prstGeom prst="rect">
            <a:avLst/>
          </a:prstGeom>
        </p:spPr>
      </p:pic>
      <p:sp>
        <p:nvSpPr>
          <p:cNvPr id="2" name="CuadroTexto 1">
            <a:extLst>
              <a:ext uri="{FF2B5EF4-FFF2-40B4-BE49-F238E27FC236}">
                <a16:creationId xmlns:a16="http://schemas.microsoft.com/office/drawing/2014/main" id="{62FD1A79-810B-AA84-6712-A287880E5427}"/>
              </a:ext>
            </a:extLst>
          </p:cNvPr>
          <p:cNvSpPr txBox="1"/>
          <p:nvPr/>
        </p:nvSpPr>
        <p:spPr>
          <a:xfrm>
            <a:off x="4250737" y="239957"/>
            <a:ext cx="4573774" cy="830997"/>
          </a:xfrm>
          <a:prstGeom prst="rect">
            <a:avLst/>
          </a:prstGeom>
          <a:noFill/>
        </p:spPr>
        <p:txBody>
          <a:bodyPr wrap="square" rtlCol="0">
            <a:spAutoFit/>
          </a:bodyPr>
          <a:lstStyle/>
          <a:p>
            <a:r>
              <a:rPr lang="es-MX" sz="2400" dirty="0">
                <a:solidFill>
                  <a:schemeClr val="bg1"/>
                </a:solidFill>
                <a:latin typeface="Corbel" panose="020B0503020204020204" pitchFamily="34" charset="0"/>
              </a:rPr>
              <a:t>Definición de objetivos para la estrategia de contenidos</a:t>
            </a:r>
            <a:endParaRPr lang="es-MX" sz="3600" dirty="0">
              <a:solidFill>
                <a:schemeClr val="bg1"/>
              </a:solidFill>
              <a:latin typeface="Corbel" panose="020B0503020204020204" pitchFamily="34" charset="0"/>
            </a:endParaRPr>
          </a:p>
        </p:txBody>
      </p:sp>
    </p:spTree>
    <p:extLst>
      <p:ext uri="{BB962C8B-B14F-4D97-AF65-F5344CB8AC3E}">
        <p14:creationId xmlns:p14="http://schemas.microsoft.com/office/powerpoint/2010/main" val="15652199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ángulo 9">
            <a:extLst>
              <a:ext uri="{FF2B5EF4-FFF2-40B4-BE49-F238E27FC236}">
                <a16:creationId xmlns:a16="http://schemas.microsoft.com/office/drawing/2014/main" id="{E9B34BF2-E937-3771-5915-F55850A016D8}"/>
              </a:ext>
            </a:extLst>
          </p:cNvPr>
          <p:cNvSpPr/>
          <p:nvPr/>
        </p:nvSpPr>
        <p:spPr>
          <a:xfrm>
            <a:off x="4764840" y="0"/>
            <a:ext cx="4371088" cy="68580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 name="CuadroTexto 1">
            <a:extLst>
              <a:ext uri="{FF2B5EF4-FFF2-40B4-BE49-F238E27FC236}">
                <a16:creationId xmlns:a16="http://schemas.microsoft.com/office/drawing/2014/main" id="{B84E783B-EAFA-535B-AA5C-8905C510CFC4}"/>
              </a:ext>
            </a:extLst>
          </p:cNvPr>
          <p:cNvSpPr txBox="1"/>
          <p:nvPr/>
        </p:nvSpPr>
        <p:spPr>
          <a:xfrm>
            <a:off x="709748" y="1045628"/>
            <a:ext cx="7911738" cy="523220"/>
          </a:xfrm>
          <a:prstGeom prst="rect">
            <a:avLst/>
          </a:prstGeom>
          <a:noFill/>
        </p:spPr>
        <p:txBody>
          <a:bodyPr wrap="square">
            <a:spAutoFit/>
          </a:bodyPr>
          <a:lstStyle/>
          <a:p>
            <a:pPr defTabSz="914400"/>
            <a:r>
              <a:rPr lang="es-ES" sz="1400" b="1" dirty="0">
                <a:effectLst/>
                <a:ea typeface="Calibri" panose="020F0502020204030204" pitchFamily="34" charset="0"/>
                <a:cs typeface="Times New Roman" panose="02020603050405020304" pitchFamily="18" charset="0"/>
              </a:rPr>
              <a:t>Para crear una estrategia de contenido para las redes sociales como </a:t>
            </a:r>
            <a:r>
              <a:rPr lang="es-ES_tradnl" sz="1400" dirty="0"/>
              <a:t>Facebook, Instagram, Twitter, YouTube, WhatsApp y LinkedIn, debes tomar en cuenta los siguientes siete pasos.</a:t>
            </a:r>
            <a:endParaRPr lang="es-MX" sz="1400" b="1" kern="0" dirty="0">
              <a:solidFill>
                <a:srgbClr val="01514A"/>
              </a:solidFill>
            </a:endParaRPr>
          </a:p>
        </p:txBody>
      </p:sp>
      <p:sp>
        <p:nvSpPr>
          <p:cNvPr id="5" name="CuadroTexto 4">
            <a:extLst>
              <a:ext uri="{FF2B5EF4-FFF2-40B4-BE49-F238E27FC236}">
                <a16:creationId xmlns:a16="http://schemas.microsoft.com/office/drawing/2014/main" id="{62C6F2AF-0DD9-6D85-A2C9-4F759C723010}"/>
              </a:ext>
            </a:extLst>
          </p:cNvPr>
          <p:cNvSpPr txBox="1"/>
          <p:nvPr/>
        </p:nvSpPr>
        <p:spPr>
          <a:xfrm>
            <a:off x="3064197" y="6111930"/>
            <a:ext cx="3474978" cy="338554"/>
          </a:xfrm>
          <a:prstGeom prst="rect">
            <a:avLst/>
          </a:prstGeom>
          <a:noFill/>
        </p:spPr>
        <p:txBody>
          <a:bodyPr wrap="square">
            <a:spAutoFit/>
          </a:bodyPr>
          <a:lstStyle/>
          <a:p>
            <a:pPr algn="ctr"/>
            <a:r>
              <a:rPr lang="es-MX" sz="800" dirty="0">
                <a:effectLst/>
                <a:latin typeface="Calibri" panose="020F0502020204030204" pitchFamily="34" charset="0"/>
                <a:ea typeface="Calibri" panose="020F0502020204030204" pitchFamily="34" charset="0"/>
                <a:cs typeface="Times New Roman" panose="02020603050405020304" pitchFamily="18" charset="0"/>
              </a:rPr>
              <a:t>Núñez, V. (2020). </a:t>
            </a:r>
            <a:r>
              <a:rPr lang="es-MX" sz="800" i="1" dirty="0">
                <a:effectLst/>
                <a:latin typeface="Calibri" panose="020F0502020204030204" pitchFamily="34" charset="0"/>
                <a:ea typeface="Calibri" panose="020F0502020204030204" pitchFamily="34" charset="0"/>
                <a:cs typeface="Times New Roman" panose="02020603050405020304" pitchFamily="18" charset="0"/>
              </a:rPr>
              <a:t>Crear la mejor estrategia de contenido paso a paso. </a:t>
            </a:r>
            <a:r>
              <a:rPr lang="es-MX" sz="800" dirty="0">
                <a:effectLst/>
                <a:latin typeface="Calibri" panose="020F0502020204030204" pitchFamily="34" charset="0"/>
                <a:ea typeface="Calibri" panose="020F0502020204030204" pitchFamily="34" charset="0"/>
                <a:cs typeface="Times New Roman" panose="02020603050405020304" pitchFamily="18" charset="0"/>
              </a:rPr>
              <a:t>Recuperado de https://vilmanunez.com/crear-estrategia-de-contenidos/ </a:t>
            </a:r>
            <a:endParaRPr lang="es-ES_tradnl" sz="800" dirty="0"/>
          </a:p>
        </p:txBody>
      </p:sp>
      <p:grpSp>
        <p:nvGrpSpPr>
          <p:cNvPr id="21" name="Grupo 20">
            <a:extLst>
              <a:ext uri="{FF2B5EF4-FFF2-40B4-BE49-F238E27FC236}">
                <a16:creationId xmlns:a16="http://schemas.microsoft.com/office/drawing/2014/main" id="{400C0BC6-930E-2399-6182-50312FB5AC53}"/>
              </a:ext>
            </a:extLst>
          </p:cNvPr>
          <p:cNvGrpSpPr/>
          <p:nvPr/>
        </p:nvGrpSpPr>
        <p:grpSpPr>
          <a:xfrm>
            <a:off x="1300917" y="1304624"/>
            <a:ext cx="7032076" cy="5274055"/>
            <a:chOff x="4284239" y="1160283"/>
            <a:chExt cx="5761970" cy="4321476"/>
          </a:xfrm>
        </p:grpSpPr>
        <p:pic>
          <p:nvPicPr>
            <p:cNvPr id="9" name="Gráfico 8">
              <a:extLst>
                <a:ext uri="{FF2B5EF4-FFF2-40B4-BE49-F238E27FC236}">
                  <a16:creationId xmlns:a16="http://schemas.microsoft.com/office/drawing/2014/main" id="{D586D360-6A75-F631-BF66-CDB72FEB9E9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284239" y="1160283"/>
              <a:ext cx="5761970" cy="4321476"/>
            </a:xfrm>
            <a:prstGeom prst="rect">
              <a:avLst/>
            </a:prstGeom>
            <a:effectLst>
              <a:outerShdw blurRad="388234" sx="90000" sy="-19000" rotWithShape="0">
                <a:prstClr val="black">
                  <a:alpha val="10245"/>
                </a:prstClr>
              </a:outerShdw>
            </a:effectLst>
          </p:spPr>
        </p:pic>
        <p:sp>
          <p:nvSpPr>
            <p:cNvPr id="11" name="CuadroTexto 10">
              <a:extLst>
                <a:ext uri="{FF2B5EF4-FFF2-40B4-BE49-F238E27FC236}">
                  <a16:creationId xmlns:a16="http://schemas.microsoft.com/office/drawing/2014/main" id="{0DF9CE6C-B7DE-4CFA-2F59-81D35989690F}"/>
                </a:ext>
              </a:extLst>
            </p:cNvPr>
            <p:cNvSpPr txBox="1"/>
            <p:nvPr/>
          </p:nvSpPr>
          <p:spPr>
            <a:xfrm>
              <a:off x="6318812" y="3059411"/>
              <a:ext cx="1687764" cy="523220"/>
            </a:xfrm>
            <a:prstGeom prst="rect">
              <a:avLst/>
            </a:prstGeom>
            <a:noFill/>
          </p:spPr>
          <p:txBody>
            <a:bodyPr wrap="square">
              <a:spAutoFit/>
            </a:bodyPr>
            <a:lstStyle/>
            <a:p>
              <a:pPr algn="ctr" defTabSz="914400"/>
              <a:r>
                <a:rPr lang="es-ES" sz="1400" b="1" dirty="0">
                  <a:effectLst/>
                  <a:latin typeface="Open Sans" panose="020B0606030504020204" pitchFamily="34" charset="0"/>
                  <a:ea typeface="Open Sans" panose="020B0606030504020204" pitchFamily="34" charset="0"/>
                  <a:cs typeface="Open Sans" panose="020B0606030504020204" pitchFamily="34" charset="0"/>
                </a:rPr>
                <a:t>ESTRATEGIA</a:t>
              </a:r>
            </a:p>
            <a:p>
              <a:pPr algn="ctr" defTabSz="914400"/>
              <a:r>
                <a:rPr lang="es-ES" sz="1400" b="1" kern="0" dirty="0">
                  <a:solidFill>
                    <a:srgbClr val="01514A"/>
                  </a:solidFill>
                  <a:latin typeface="Open Sans" panose="020B0606030504020204" pitchFamily="34" charset="0"/>
                  <a:ea typeface="Open Sans" panose="020B0606030504020204" pitchFamily="34" charset="0"/>
                  <a:cs typeface="Open Sans" panose="020B0606030504020204" pitchFamily="34" charset="0"/>
                </a:rPr>
                <a:t>DE COTENIDOS</a:t>
              </a:r>
              <a:endParaRPr lang="es-MX" sz="1400" b="1" kern="0" dirty="0">
                <a:solidFill>
                  <a:srgbClr val="01514A"/>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CuadroTexto 12">
              <a:extLst>
                <a:ext uri="{FF2B5EF4-FFF2-40B4-BE49-F238E27FC236}">
                  <a16:creationId xmlns:a16="http://schemas.microsoft.com/office/drawing/2014/main" id="{BA0DFBCD-9C2F-9005-2D9D-D535F3708D2E}"/>
                </a:ext>
              </a:extLst>
            </p:cNvPr>
            <p:cNvSpPr txBox="1"/>
            <p:nvPr/>
          </p:nvSpPr>
          <p:spPr>
            <a:xfrm>
              <a:off x="7157151" y="2202270"/>
              <a:ext cx="824877" cy="277406"/>
            </a:xfrm>
            <a:prstGeom prst="rect">
              <a:avLst/>
            </a:prstGeom>
            <a:noFill/>
          </p:spPr>
          <p:txBody>
            <a:bodyPr wrap="square">
              <a:spAutoFit/>
            </a:bodyPr>
            <a:lstStyle/>
            <a:p>
              <a:pPr algn="ctr" defTabSz="914400"/>
              <a:r>
                <a:rPr lang="es-ES" sz="800" b="1" dirty="0">
                  <a:solidFill>
                    <a:schemeClr val="bg2">
                      <a:lumMod val="10000"/>
                    </a:schemeClr>
                  </a:solidFill>
                  <a:effectLst/>
                  <a:latin typeface="Open Sans" panose="020B0606030504020204" pitchFamily="34" charset="0"/>
                  <a:ea typeface="Open Sans" panose="020B0606030504020204" pitchFamily="34" charset="0"/>
                  <a:cs typeface="Open Sans" panose="020B0606030504020204" pitchFamily="34" charset="0"/>
                </a:rPr>
                <a:t>Situación </a:t>
              </a:r>
            </a:p>
            <a:p>
              <a:pPr algn="ctr" defTabSz="914400"/>
              <a:r>
                <a:rPr lang="es-ES" sz="800" b="1" kern="0" dirty="0">
                  <a:solidFill>
                    <a:schemeClr val="bg2">
                      <a:lumMod val="10000"/>
                    </a:schemeClr>
                  </a:solidFill>
                  <a:latin typeface="Open Sans" panose="020B0606030504020204" pitchFamily="34" charset="0"/>
                  <a:ea typeface="Open Sans" panose="020B0606030504020204" pitchFamily="34" charset="0"/>
                  <a:cs typeface="Open Sans" panose="020B0606030504020204" pitchFamily="34" charset="0"/>
                </a:rPr>
                <a:t>Actual</a:t>
              </a:r>
              <a:endParaRPr lang="es-MX" sz="800" b="1" kern="0" dirty="0">
                <a:solidFill>
                  <a:schemeClr val="bg2">
                    <a:lumMod val="1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 name="CuadroTexto 13">
              <a:extLst>
                <a:ext uri="{FF2B5EF4-FFF2-40B4-BE49-F238E27FC236}">
                  <a16:creationId xmlns:a16="http://schemas.microsoft.com/office/drawing/2014/main" id="{8E2E064B-8203-449A-97E2-DB3593BA35AA}"/>
                </a:ext>
              </a:extLst>
            </p:cNvPr>
            <p:cNvSpPr txBox="1"/>
            <p:nvPr/>
          </p:nvSpPr>
          <p:spPr>
            <a:xfrm>
              <a:off x="7699318" y="2832134"/>
              <a:ext cx="824877" cy="176531"/>
            </a:xfrm>
            <a:prstGeom prst="rect">
              <a:avLst/>
            </a:prstGeom>
            <a:noFill/>
          </p:spPr>
          <p:txBody>
            <a:bodyPr wrap="square">
              <a:spAutoFit/>
            </a:bodyPr>
            <a:lstStyle/>
            <a:p>
              <a:pPr algn="ctr" defTabSz="914400"/>
              <a:r>
                <a:rPr lang="es-ES" sz="800" b="1" dirty="0">
                  <a:solidFill>
                    <a:schemeClr val="bg2">
                      <a:lumMod val="10000"/>
                    </a:schemeClr>
                  </a:solidFill>
                  <a:effectLst/>
                  <a:latin typeface="Open Sans" panose="020B0606030504020204" pitchFamily="34" charset="0"/>
                  <a:ea typeface="Open Sans" panose="020B0606030504020204" pitchFamily="34" charset="0"/>
                  <a:cs typeface="Open Sans" panose="020B0606030504020204" pitchFamily="34" charset="0"/>
                </a:rPr>
                <a:t>Objetivos</a:t>
              </a:r>
              <a:endParaRPr lang="es-MX" sz="800" b="1" kern="0" dirty="0">
                <a:solidFill>
                  <a:schemeClr val="bg2">
                    <a:lumMod val="1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CuadroTexto 14">
              <a:extLst>
                <a:ext uri="{FF2B5EF4-FFF2-40B4-BE49-F238E27FC236}">
                  <a16:creationId xmlns:a16="http://schemas.microsoft.com/office/drawing/2014/main" id="{14AB000D-CBFC-B00C-8558-774AE5E5B5EB}"/>
                </a:ext>
              </a:extLst>
            </p:cNvPr>
            <p:cNvSpPr txBox="1"/>
            <p:nvPr/>
          </p:nvSpPr>
          <p:spPr>
            <a:xfrm>
              <a:off x="7652140" y="3638851"/>
              <a:ext cx="824877" cy="176531"/>
            </a:xfrm>
            <a:prstGeom prst="rect">
              <a:avLst/>
            </a:prstGeom>
            <a:noFill/>
          </p:spPr>
          <p:txBody>
            <a:bodyPr wrap="square">
              <a:spAutoFit/>
            </a:bodyPr>
            <a:lstStyle/>
            <a:p>
              <a:pPr algn="ctr" defTabSz="914400"/>
              <a:r>
                <a:rPr lang="es-ES" sz="800" b="1" dirty="0">
                  <a:solidFill>
                    <a:schemeClr val="bg2">
                      <a:lumMod val="10000"/>
                    </a:schemeClr>
                  </a:solidFill>
                  <a:effectLst/>
                  <a:latin typeface="Open Sans" panose="020B0606030504020204" pitchFamily="34" charset="0"/>
                  <a:ea typeface="Open Sans" panose="020B0606030504020204" pitchFamily="34" charset="0"/>
                  <a:cs typeface="Open Sans" panose="020B0606030504020204" pitchFamily="34" charset="0"/>
                </a:rPr>
                <a:t>Audiencia</a:t>
              </a:r>
              <a:endParaRPr lang="es-MX" sz="800" b="1" kern="0" dirty="0">
                <a:solidFill>
                  <a:schemeClr val="bg2">
                    <a:lumMod val="1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6" name="CuadroTexto 15">
              <a:extLst>
                <a:ext uri="{FF2B5EF4-FFF2-40B4-BE49-F238E27FC236}">
                  <a16:creationId xmlns:a16="http://schemas.microsoft.com/office/drawing/2014/main" id="{A8D62906-C452-11D1-1061-36EBB1079C04}"/>
                </a:ext>
              </a:extLst>
            </p:cNvPr>
            <p:cNvSpPr txBox="1"/>
            <p:nvPr/>
          </p:nvSpPr>
          <p:spPr>
            <a:xfrm>
              <a:off x="7084323" y="4161662"/>
              <a:ext cx="824877" cy="176531"/>
            </a:xfrm>
            <a:prstGeom prst="rect">
              <a:avLst/>
            </a:prstGeom>
            <a:noFill/>
          </p:spPr>
          <p:txBody>
            <a:bodyPr wrap="square">
              <a:spAutoFit/>
            </a:bodyPr>
            <a:lstStyle/>
            <a:p>
              <a:pPr algn="ctr" defTabSz="914400"/>
              <a:r>
                <a:rPr lang="es-ES" sz="800" b="1" dirty="0">
                  <a:solidFill>
                    <a:schemeClr val="bg2">
                      <a:lumMod val="10000"/>
                    </a:schemeClr>
                  </a:solidFill>
                  <a:effectLst/>
                  <a:latin typeface="Open Sans" panose="020B0606030504020204" pitchFamily="34" charset="0"/>
                  <a:ea typeface="Open Sans" panose="020B0606030504020204" pitchFamily="34" charset="0"/>
                  <a:cs typeface="Open Sans" panose="020B0606030504020204" pitchFamily="34" charset="0"/>
                </a:rPr>
                <a:t>Estrategia</a:t>
              </a:r>
              <a:endParaRPr lang="es-MX" sz="800" b="1" kern="0" dirty="0">
                <a:solidFill>
                  <a:schemeClr val="bg2">
                    <a:lumMod val="1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CuadroTexto 16">
              <a:extLst>
                <a:ext uri="{FF2B5EF4-FFF2-40B4-BE49-F238E27FC236}">
                  <a16:creationId xmlns:a16="http://schemas.microsoft.com/office/drawing/2014/main" id="{E5F5EE08-255F-1983-8A80-90741A29C026}"/>
                </a:ext>
              </a:extLst>
            </p:cNvPr>
            <p:cNvSpPr txBox="1"/>
            <p:nvPr/>
          </p:nvSpPr>
          <p:spPr>
            <a:xfrm>
              <a:off x="6372224" y="4161662"/>
              <a:ext cx="824877" cy="176531"/>
            </a:xfrm>
            <a:prstGeom prst="rect">
              <a:avLst/>
            </a:prstGeom>
            <a:noFill/>
          </p:spPr>
          <p:txBody>
            <a:bodyPr wrap="square">
              <a:spAutoFit/>
            </a:bodyPr>
            <a:lstStyle/>
            <a:p>
              <a:pPr algn="ctr" defTabSz="914400"/>
              <a:r>
                <a:rPr lang="es-ES" sz="800" b="1" dirty="0">
                  <a:solidFill>
                    <a:schemeClr val="bg2">
                      <a:lumMod val="10000"/>
                    </a:schemeClr>
                  </a:solidFill>
                  <a:effectLst/>
                  <a:latin typeface="Open Sans" panose="020B0606030504020204" pitchFamily="34" charset="0"/>
                  <a:ea typeface="Open Sans" panose="020B0606030504020204" pitchFamily="34" charset="0"/>
                  <a:cs typeface="Open Sans" panose="020B0606030504020204" pitchFamily="34" charset="0"/>
                </a:rPr>
                <a:t>Tácticas</a:t>
              </a:r>
              <a:endParaRPr lang="es-MX" sz="800" b="1" kern="0" dirty="0">
                <a:solidFill>
                  <a:schemeClr val="bg2">
                    <a:lumMod val="1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CuadroTexto 17">
              <a:extLst>
                <a:ext uri="{FF2B5EF4-FFF2-40B4-BE49-F238E27FC236}">
                  <a16:creationId xmlns:a16="http://schemas.microsoft.com/office/drawing/2014/main" id="{DA764D9D-C47F-9565-11B3-3D9C1D21B364}"/>
                </a:ext>
              </a:extLst>
            </p:cNvPr>
            <p:cNvSpPr txBox="1"/>
            <p:nvPr/>
          </p:nvSpPr>
          <p:spPr>
            <a:xfrm>
              <a:off x="5805782" y="3646125"/>
              <a:ext cx="824877" cy="176531"/>
            </a:xfrm>
            <a:prstGeom prst="rect">
              <a:avLst/>
            </a:prstGeom>
            <a:noFill/>
          </p:spPr>
          <p:txBody>
            <a:bodyPr wrap="square">
              <a:spAutoFit/>
            </a:bodyPr>
            <a:lstStyle/>
            <a:p>
              <a:pPr algn="ctr" defTabSz="914400"/>
              <a:r>
                <a:rPr lang="es-ES" sz="800" b="1" dirty="0">
                  <a:solidFill>
                    <a:schemeClr val="bg1"/>
                  </a:solidFill>
                  <a:effectLst/>
                  <a:latin typeface="Open Sans" panose="020B0606030504020204" pitchFamily="34" charset="0"/>
                  <a:ea typeface="Open Sans" panose="020B0606030504020204" pitchFamily="34" charset="0"/>
                  <a:cs typeface="Open Sans" panose="020B0606030504020204" pitchFamily="34" charset="0"/>
                </a:rPr>
                <a:t>Contenidos</a:t>
              </a:r>
              <a:endParaRPr lang="es-MX" sz="800" b="1" kern="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CuadroTexto 18">
              <a:extLst>
                <a:ext uri="{FF2B5EF4-FFF2-40B4-BE49-F238E27FC236}">
                  <a16:creationId xmlns:a16="http://schemas.microsoft.com/office/drawing/2014/main" id="{01DC151D-2699-F0A2-0AED-5C6420FD89C3}"/>
                </a:ext>
              </a:extLst>
            </p:cNvPr>
            <p:cNvSpPr txBox="1"/>
            <p:nvPr/>
          </p:nvSpPr>
          <p:spPr>
            <a:xfrm>
              <a:off x="5756025" y="2832134"/>
              <a:ext cx="824877" cy="176531"/>
            </a:xfrm>
            <a:prstGeom prst="rect">
              <a:avLst/>
            </a:prstGeom>
            <a:noFill/>
          </p:spPr>
          <p:txBody>
            <a:bodyPr wrap="square">
              <a:spAutoFit/>
            </a:bodyPr>
            <a:lstStyle/>
            <a:p>
              <a:pPr algn="ctr" defTabSz="914400"/>
              <a:r>
                <a:rPr lang="es-ES" sz="800" b="1" dirty="0">
                  <a:solidFill>
                    <a:schemeClr val="bg1"/>
                  </a:solidFill>
                  <a:effectLst/>
                  <a:latin typeface="Open Sans" panose="020B0606030504020204" pitchFamily="34" charset="0"/>
                  <a:ea typeface="Open Sans" panose="020B0606030504020204" pitchFamily="34" charset="0"/>
                  <a:cs typeface="Open Sans" panose="020B0606030504020204" pitchFamily="34" charset="0"/>
                </a:rPr>
                <a:t>Promoción</a:t>
              </a:r>
              <a:endParaRPr lang="es-MX" sz="800" b="1" kern="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CuadroTexto 19">
              <a:extLst>
                <a:ext uri="{FF2B5EF4-FFF2-40B4-BE49-F238E27FC236}">
                  <a16:creationId xmlns:a16="http://schemas.microsoft.com/office/drawing/2014/main" id="{D011A6CE-D4D4-F913-B32A-EA2261824361}"/>
                </a:ext>
              </a:extLst>
            </p:cNvPr>
            <p:cNvSpPr txBox="1"/>
            <p:nvPr/>
          </p:nvSpPr>
          <p:spPr>
            <a:xfrm>
              <a:off x="6297644" y="2230913"/>
              <a:ext cx="824877" cy="176531"/>
            </a:xfrm>
            <a:prstGeom prst="rect">
              <a:avLst/>
            </a:prstGeom>
            <a:noFill/>
          </p:spPr>
          <p:txBody>
            <a:bodyPr wrap="square">
              <a:spAutoFit/>
            </a:bodyPr>
            <a:lstStyle/>
            <a:p>
              <a:pPr algn="ctr" defTabSz="914400"/>
              <a:r>
                <a:rPr lang="es-ES" sz="800" b="1" dirty="0">
                  <a:solidFill>
                    <a:schemeClr val="bg1"/>
                  </a:solidFill>
                  <a:effectLst/>
                  <a:latin typeface="Open Sans" panose="020B0606030504020204" pitchFamily="34" charset="0"/>
                  <a:ea typeface="Open Sans" panose="020B0606030504020204" pitchFamily="34" charset="0"/>
                  <a:cs typeface="Open Sans" panose="020B0606030504020204" pitchFamily="34" charset="0"/>
                </a:rPr>
                <a:t>Análisis</a:t>
              </a:r>
              <a:endParaRPr lang="es-MX" sz="800" b="1" kern="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22" name="CuadroTexto 21">
            <a:extLst>
              <a:ext uri="{FF2B5EF4-FFF2-40B4-BE49-F238E27FC236}">
                <a16:creationId xmlns:a16="http://schemas.microsoft.com/office/drawing/2014/main" id="{E0FE5AA0-D205-AB5F-A24E-EF091B6F371C}"/>
              </a:ext>
            </a:extLst>
          </p:cNvPr>
          <p:cNvSpPr txBox="1"/>
          <p:nvPr/>
        </p:nvSpPr>
        <p:spPr>
          <a:xfrm>
            <a:off x="6501995" y="1747311"/>
            <a:ext cx="1857510" cy="523220"/>
          </a:xfrm>
          <a:prstGeom prst="rect">
            <a:avLst/>
          </a:prstGeom>
          <a:noFill/>
        </p:spPr>
        <p:txBody>
          <a:bodyPr wrap="square">
            <a:spAutoFit/>
          </a:bodyPr>
          <a:lstStyle/>
          <a:p>
            <a:pPr defTabSz="914400"/>
            <a:r>
              <a:rPr lang="es-ES" sz="1400" b="1" dirty="0">
                <a:solidFill>
                  <a:srgbClr val="01514A"/>
                </a:solidFill>
                <a:effectLst/>
                <a:ea typeface="Calibri" panose="020F0502020204030204" pitchFamily="34" charset="0"/>
                <a:cs typeface="Times New Roman" panose="02020603050405020304" pitchFamily="18" charset="0"/>
              </a:rPr>
              <a:t>¿Qué está pasando?</a:t>
            </a:r>
          </a:p>
          <a:p>
            <a:pPr defTabSz="914400"/>
            <a:r>
              <a:rPr lang="es-ES_tradnl" sz="1400" dirty="0">
                <a:solidFill>
                  <a:srgbClr val="01514A"/>
                </a:solidFill>
              </a:rPr>
              <a:t>¿En qué punto estoy?</a:t>
            </a:r>
            <a:endParaRPr lang="es-MX" sz="1400" b="1" kern="0" dirty="0">
              <a:solidFill>
                <a:srgbClr val="01514A"/>
              </a:solidFill>
            </a:endParaRPr>
          </a:p>
        </p:txBody>
      </p:sp>
      <p:sp>
        <p:nvSpPr>
          <p:cNvPr id="23" name="CuadroTexto 22">
            <a:extLst>
              <a:ext uri="{FF2B5EF4-FFF2-40B4-BE49-F238E27FC236}">
                <a16:creationId xmlns:a16="http://schemas.microsoft.com/office/drawing/2014/main" id="{B6C74C3A-40B4-CDF0-A219-6D13B6B508A4}"/>
              </a:ext>
            </a:extLst>
          </p:cNvPr>
          <p:cNvSpPr txBox="1"/>
          <p:nvPr/>
        </p:nvSpPr>
        <p:spPr>
          <a:xfrm>
            <a:off x="7018189" y="2634226"/>
            <a:ext cx="1857510" cy="523220"/>
          </a:xfrm>
          <a:prstGeom prst="rect">
            <a:avLst/>
          </a:prstGeom>
          <a:noFill/>
        </p:spPr>
        <p:txBody>
          <a:bodyPr wrap="square">
            <a:spAutoFit/>
          </a:bodyPr>
          <a:lstStyle/>
          <a:p>
            <a:pPr defTabSz="914400"/>
            <a:r>
              <a:rPr lang="es-ES" sz="1400" b="1" dirty="0">
                <a:solidFill>
                  <a:srgbClr val="01514A"/>
                </a:solidFill>
                <a:effectLst/>
                <a:ea typeface="Calibri" panose="020F0502020204030204" pitchFamily="34" charset="0"/>
                <a:cs typeface="Times New Roman" panose="02020603050405020304" pitchFamily="18" charset="0"/>
              </a:rPr>
              <a:t>¿Qué quiero?</a:t>
            </a:r>
          </a:p>
          <a:p>
            <a:pPr defTabSz="914400"/>
            <a:r>
              <a:rPr lang="es-ES_tradnl" sz="1400" dirty="0">
                <a:solidFill>
                  <a:srgbClr val="01514A"/>
                </a:solidFill>
              </a:rPr>
              <a:t>¿Dónde quiero estar?</a:t>
            </a:r>
            <a:endParaRPr lang="es-MX" sz="1400" b="1" kern="0" dirty="0">
              <a:solidFill>
                <a:srgbClr val="01514A"/>
              </a:solidFill>
            </a:endParaRPr>
          </a:p>
        </p:txBody>
      </p:sp>
      <p:sp>
        <p:nvSpPr>
          <p:cNvPr id="24" name="CuadroTexto 23">
            <a:extLst>
              <a:ext uri="{FF2B5EF4-FFF2-40B4-BE49-F238E27FC236}">
                <a16:creationId xmlns:a16="http://schemas.microsoft.com/office/drawing/2014/main" id="{60619369-F749-F5CC-4C8A-4EA3C9595BCB}"/>
              </a:ext>
            </a:extLst>
          </p:cNvPr>
          <p:cNvSpPr txBox="1"/>
          <p:nvPr/>
        </p:nvSpPr>
        <p:spPr>
          <a:xfrm>
            <a:off x="7051495" y="4693098"/>
            <a:ext cx="1857510" cy="523220"/>
          </a:xfrm>
          <a:prstGeom prst="rect">
            <a:avLst/>
          </a:prstGeom>
          <a:noFill/>
        </p:spPr>
        <p:txBody>
          <a:bodyPr wrap="square">
            <a:spAutoFit/>
          </a:bodyPr>
          <a:lstStyle/>
          <a:p>
            <a:pPr defTabSz="914400"/>
            <a:r>
              <a:rPr lang="es-ES" sz="1400" b="1" dirty="0">
                <a:solidFill>
                  <a:srgbClr val="01514A"/>
                </a:solidFill>
                <a:effectLst/>
                <a:ea typeface="Calibri" panose="020F0502020204030204" pitchFamily="34" charset="0"/>
                <a:cs typeface="Times New Roman" panose="02020603050405020304" pitchFamily="18" charset="0"/>
              </a:rPr>
              <a:t>¿Para quién?</a:t>
            </a:r>
          </a:p>
          <a:p>
            <a:pPr defTabSz="914400"/>
            <a:r>
              <a:rPr lang="es-ES_tradnl" sz="1400" dirty="0">
                <a:solidFill>
                  <a:srgbClr val="01514A"/>
                </a:solidFill>
              </a:rPr>
              <a:t>¿A quién quiero llegar?</a:t>
            </a:r>
            <a:endParaRPr lang="es-MX" sz="1400" b="1" kern="0" dirty="0">
              <a:solidFill>
                <a:srgbClr val="01514A"/>
              </a:solidFill>
            </a:endParaRPr>
          </a:p>
        </p:txBody>
      </p:sp>
      <p:sp>
        <p:nvSpPr>
          <p:cNvPr id="25" name="CuadroTexto 24">
            <a:extLst>
              <a:ext uri="{FF2B5EF4-FFF2-40B4-BE49-F238E27FC236}">
                <a16:creationId xmlns:a16="http://schemas.microsoft.com/office/drawing/2014/main" id="{D0F10F90-5174-E98F-2B31-1883ECB8DA71}"/>
              </a:ext>
            </a:extLst>
          </p:cNvPr>
          <p:cNvSpPr txBox="1"/>
          <p:nvPr/>
        </p:nvSpPr>
        <p:spPr>
          <a:xfrm>
            <a:off x="6515244" y="5574981"/>
            <a:ext cx="2105019" cy="523220"/>
          </a:xfrm>
          <a:prstGeom prst="rect">
            <a:avLst/>
          </a:prstGeom>
          <a:noFill/>
        </p:spPr>
        <p:txBody>
          <a:bodyPr wrap="square">
            <a:spAutoFit/>
          </a:bodyPr>
          <a:lstStyle/>
          <a:p>
            <a:pPr defTabSz="914400"/>
            <a:r>
              <a:rPr lang="es-ES" sz="1400" b="1" dirty="0">
                <a:solidFill>
                  <a:srgbClr val="01514A"/>
                </a:solidFill>
                <a:effectLst/>
                <a:ea typeface="Calibri" panose="020F0502020204030204" pitchFamily="34" charset="0"/>
                <a:cs typeface="Times New Roman" panose="02020603050405020304" pitchFamily="18" charset="0"/>
              </a:rPr>
              <a:t>¿Cómo lo conseguiré?</a:t>
            </a:r>
          </a:p>
          <a:p>
            <a:pPr defTabSz="914400"/>
            <a:r>
              <a:rPr lang="es-ES_tradnl" sz="1400" dirty="0">
                <a:solidFill>
                  <a:srgbClr val="01514A"/>
                </a:solidFill>
              </a:rPr>
              <a:t>¿Qué tengo hacer?</a:t>
            </a:r>
            <a:endParaRPr lang="es-MX" sz="1400" b="1" kern="0" dirty="0">
              <a:solidFill>
                <a:srgbClr val="01514A"/>
              </a:solidFill>
            </a:endParaRPr>
          </a:p>
        </p:txBody>
      </p:sp>
      <p:sp>
        <p:nvSpPr>
          <p:cNvPr id="26" name="CuadroTexto 25">
            <a:extLst>
              <a:ext uri="{FF2B5EF4-FFF2-40B4-BE49-F238E27FC236}">
                <a16:creationId xmlns:a16="http://schemas.microsoft.com/office/drawing/2014/main" id="{08E02F1D-8314-69DF-7498-342AE2298529}"/>
              </a:ext>
            </a:extLst>
          </p:cNvPr>
          <p:cNvSpPr txBox="1"/>
          <p:nvPr/>
        </p:nvSpPr>
        <p:spPr>
          <a:xfrm>
            <a:off x="1352103" y="1882288"/>
            <a:ext cx="1857510" cy="523220"/>
          </a:xfrm>
          <a:prstGeom prst="rect">
            <a:avLst/>
          </a:prstGeom>
          <a:noFill/>
        </p:spPr>
        <p:txBody>
          <a:bodyPr wrap="square">
            <a:spAutoFit/>
          </a:bodyPr>
          <a:lstStyle/>
          <a:p>
            <a:pPr defTabSz="914400"/>
            <a:r>
              <a:rPr lang="es-ES" sz="1400" b="1" dirty="0">
                <a:solidFill>
                  <a:srgbClr val="01514A"/>
                </a:solidFill>
                <a:effectLst/>
                <a:ea typeface="Calibri" panose="020F0502020204030204" pitchFamily="34" charset="0"/>
                <a:cs typeface="Times New Roman" panose="02020603050405020304" pitchFamily="18" charset="0"/>
              </a:rPr>
              <a:t>¿Cómo lo mido?</a:t>
            </a:r>
          </a:p>
          <a:p>
            <a:pPr defTabSz="914400"/>
            <a:r>
              <a:rPr lang="es-ES_tradnl" sz="1400" dirty="0">
                <a:solidFill>
                  <a:srgbClr val="01514A"/>
                </a:solidFill>
              </a:rPr>
              <a:t>¿Qué métricas uso?</a:t>
            </a:r>
            <a:endParaRPr lang="es-MX" sz="1400" b="1" kern="0" dirty="0">
              <a:solidFill>
                <a:srgbClr val="01514A"/>
              </a:solidFill>
            </a:endParaRPr>
          </a:p>
        </p:txBody>
      </p:sp>
      <p:sp>
        <p:nvSpPr>
          <p:cNvPr id="27" name="CuadroTexto 26">
            <a:extLst>
              <a:ext uri="{FF2B5EF4-FFF2-40B4-BE49-F238E27FC236}">
                <a16:creationId xmlns:a16="http://schemas.microsoft.com/office/drawing/2014/main" id="{65B69804-7F2B-002D-AA46-BD6E5C532C43}"/>
              </a:ext>
            </a:extLst>
          </p:cNvPr>
          <p:cNvSpPr txBox="1"/>
          <p:nvPr/>
        </p:nvSpPr>
        <p:spPr>
          <a:xfrm>
            <a:off x="676382" y="2634226"/>
            <a:ext cx="2105019" cy="523220"/>
          </a:xfrm>
          <a:prstGeom prst="rect">
            <a:avLst/>
          </a:prstGeom>
          <a:noFill/>
        </p:spPr>
        <p:txBody>
          <a:bodyPr wrap="square">
            <a:spAutoFit/>
          </a:bodyPr>
          <a:lstStyle/>
          <a:p>
            <a:pPr defTabSz="914400"/>
            <a:r>
              <a:rPr lang="es-ES" sz="1400" b="1" dirty="0">
                <a:solidFill>
                  <a:srgbClr val="01514A"/>
                </a:solidFill>
                <a:effectLst/>
                <a:ea typeface="Calibri" panose="020F0502020204030204" pitchFamily="34" charset="0"/>
                <a:cs typeface="Times New Roman" panose="02020603050405020304" pitchFamily="18" charset="0"/>
              </a:rPr>
              <a:t>¿Cómo lo implemento?</a:t>
            </a:r>
          </a:p>
          <a:p>
            <a:pPr defTabSz="914400"/>
            <a:r>
              <a:rPr lang="es-ES_tradnl" sz="1400" dirty="0">
                <a:solidFill>
                  <a:srgbClr val="01514A"/>
                </a:solidFill>
              </a:rPr>
              <a:t>¿Dónde lo distribuyo?</a:t>
            </a:r>
            <a:endParaRPr lang="es-MX" sz="1400" b="1" kern="0" dirty="0">
              <a:solidFill>
                <a:srgbClr val="01514A"/>
              </a:solidFill>
            </a:endParaRPr>
          </a:p>
        </p:txBody>
      </p:sp>
      <p:sp>
        <p:nvSpPr>
          <p:cNvPr id="28" name="CuadroTexto 27">
            <a:extLst>
              <a:ext uri="{FF2B5EF4-FFF2-40B4-BE49-F238E27FC236}">
                <a16:creationId xmlns:a16="http://schemas.microsoft.com/office/drawing/2014/main" id="{04625FFD-F45E-8FD2-3577-8AAA5A4B4FD2}"/>
              </a:ext>
            </a:extLst>
          </p:cNvPr>
          <p:cNvSpPr txBox="1"/>
          <p:nvPr/>
        </p:nvSpPr>
        <p:spPr>
          <a:xfrm>
            <a:off x="709689" y="4693098"/>
            <a:ext cx="1987118" cy="523220"/>
          </a:xfrm>
          <a:prstGeom prst="rect">
            <a:avLst/>
          </a:prstGeom>
          <a:noFill/>
        </p:spPr>
        <p:txBody>
          <a:bodyPr wrap="square">
            <a:spAutoFit/>
          </a:bodyPr>
          <a:lstStyle/>
          <a:p>
            <a:pPr defTabSz="914400"/>
            <a:r>
              <a:rPr lang="es-ES" sz="1400" b="1" dirty="0">
                <a:solidFill>
                  <a:srgbClr val="01514A"/>
                </a:solidFill>
                <a:effectLst/>
                <a:ea typeface="Calibri" panose="020F0502020204030204" pitchFamily="34" charset="0"/>
                <a:cs typeface="Times New Roman" panose="02020603050405020304" pitchFamily="18" charset="0"/>
              </a:rPr>
              <a:t>¿Qué voy a crear?</a:t>
            </a:r>
          </a:p>
          <a:p>
            <a:pPr defTabSz="914400"/>
            <a:r>
              <a:rPr lang="es-ES_tradnl" sz="1400" dirty="0">
                <a:solidFill>
                  <a:srgbClr val="01514A"/>
                </a:solidFill>
              </a:rPr>
              <a:t>¿Qué tipo de contenido?</a:t>
            </a:r>
            <a:endParaRPr lang="es-MX" sz="1400" b="1" kern="0" dirty="0">
              <a:solidFill>
                <a:srgbClr val="01514A"/>
              </a:solidFill>
            </a:endParaRPr>
          </a:p>
        </p:txBody>
      </p:sp>
      <p:sp>
        <p:nvSpPr>
          <p:cNvPr id="29" name="CuadroTexto 28">
            <a:extLst>
              <a:ext uri="{FF2B5EF4-FFF2-40B4-BE49-F238E27FC236}">
                <a16:creationId xmlns:a16="http://schemas.microsoft.com/office/drawing/2014/main" id="{22AA983C-0402-54B0-3D9C-D763260D70AD}"/>
              </a:ext>
            </a:extLst>
          </p:cNvPr>
          <p:cNvSpPr txBox="1"/>
          <p:nvPr/>
        </p:nvSpPr>
        <p:spPr>
          <a:xfrm>
            <a:off x="1012425" y="5482754"/>
            <a:ext cx="2192641" cy="523220"/>
          </a:xfrm>
          <a:prstGeom prst="rect">
            <a:avLst/>
          </a:prstGeom>
          <a:noFill/>
        </p:spPr>
        <p:txBody>
          <a:bodyPr wrap="square">
            <a:spAutoFit/>
          </a:bodyPr>
          <a:lstStyle/>
          <a:p>
            <a:pPr defTabSz="914400"/>
            <a:r>
              <a:rPr lang="es-ES" sz="1400" b="1" dirty="0">
                <a:solidFill>
                  <a:srgbClr val="01514A"/>
                </a:solidFill>
                <a:effectLst/>
                <a:ea typeface="Calibri" panose="020F0502020204030204" pitchFamily="34" charset="0"/>
                <a:cs typeface="Times New Roman" panose="02020603050405020304" pitchFamily="18" charset="0"/>
              </a:rPr>
              <a:t>¿Cómo acciones necesito?</a:t>
            </a:r>
          </a:p>
          <a:p>
            <a:pPr defTabSz="914400"/>
            <a:r>
              <a:rPr lang="es-ES_tradnl" sz="1400" dirty="0">
                <a:solidFill>
                  <a:srgbClr val="01514A"/>
                </a:solidFill>
              </a:rPr>
              <a:t>¿Cómo lo tengo que hacer?</a:t>
            </a:r>
            <a:endParaRPr lang="es-MX" sz="1400" b="1" kern="0" dirty="0">
              <a:solidFill>
                <a:srgbClr val="01514A"/>
              </a:solidFill>
            </a:endParaRPr>
          </a:p>
        </p:txBody>
      </p:sp>
      <p:cxnSp>
        <p:nvCxnSpPr>
          <p:cNvPr id="31" name="Conector recto de flecha 30">
            <a:extLst>
              <a:ext uri="{FF2B5EF4-FFF2-40B4-BE49-F238E27FC236}">
                <a16:creationId xmlns:a16="http://schemas.microsoft.com/office/drawing/2014/main" id="{CD787239-C594-5A64-A153-1CE22CD5D71F}"/>
              </a:ext>
            </a:extLst>
          </p:cNvPr>
          <p:cNvCxnSpPr>
            <a:cxnSpLocks/>
          </p:cNvCxnSpPr>
          <p:nvPr/>
        </p:nvCxnSpPr>
        <p:spPr>
          <a:xfrm flipV="1">
            <a:off x="5277646" y="1998999"/>
            <a:ext cx="935856" cy="556476"/>
          </a:xfrm>
          <a:prstGeom prst="straightConnector1">
            <a:avLst/>
          </a:prstGeom>
          <a:ln w="3810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ector recto de flecha 31">
            <a:extLst>
              <a:ext uri="{FF2B5EF4-FFF2-40B4-BE49-F238E27FC236}">
                <a16:creationId xmlns:a16="http://schemas.microsoft.com/office/drawing/2014/main" id="{EC837099-3C71-C0DF-D1E5-8BDBF640C272}"/>
              </a:ext>
            </a:extLst>
          </p:cNvPr>
          <p:cNvCxnSpPr>
            <a:cxnSpLocks/>
          </p:cNvCxnSpPr>
          <p:nvPr/>
        </p:nvCxnSpPr>
        <p:spPr>
          <a:xfrm flipV="1">
            <a:off x="6013859" y="3153304"/>
            <a:ext cx="1553895" cy="645267"/>
          </a:xfrm>
          <a:prstGeom prst="straightConnector1">
            <a:avLst/>
          </a:prstGeom>
          <a:ln w="3810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onector recto de flecha 39">
            <a:extLst>
              <a:ext uri="{FF2B5EF4-FFF2-40B4-BE49-F238E27FC236}">
                <a16:creationId xmlns:a16="http://schemas.microsoft.com/office/drawing/2014/main" id="{8CA5E344-D2CC-EEAE-2923-6F72264346C0}"/>
              </a:ext>
            </a:extLst>
          </p:cNvPr>
          <p:cNvCxnSpPr>
            <a:cxnSpLocks/>
          </p:cNvCxnSpPr>
          <p:nvPr/>
        </p:nvCxnSpPr>
        <p:spPr>
          <a:xfrm>
            <a:off x="6013859" y="4097373"/>
            <a:ext cx="1553895" cy="645267"/>
          </a:xfrm>
          <a:prstGeom prst="straightConnector1">
            <a:avLst/>
          </a:prstGeom>
          <a:ln w="3810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1" name="Conector recto de flecha 40">
            <a:extLst>
              <a:ext uri="{FF2B5EF4-FFF2-40B4-BE49-F238E27FC236}">
                <a16:creationId xmlns:a16="http://schemas.microsoft.com/office/drawing/2014/main" id="{955617BD-933C-9411-F19C-2414C1489DB3}"/>
              </a:ext>
            </a:extLst>
          </p:cNvPr>
          <p:cNvCxnSpPr>
            <a:cxnSpLocks/>
          </p:cNvCxnSpPr>
          <p:nvPr/>
        </p:nvCxnSpPr>
        <p:spPr>
          <a:xfrm>
            <a:off x="5277646" y="5191974"/>
            <a:ext cx="1038933" cy="620398"/>
          </a:xfrm>
          <a:prstGeom prst="straightConnector1">
            <a:avLst/>
          </a:prstGeom>
          <a:ln w="3810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6" name="Conector recto de flecha 45">
            <a:extLst>
              <a:ext uri="{FF2B5EF4-FFF2-40B4-BE49-F238E27FC236}">
                <a16:creationId xmlns:a16="http://schemas.microsoft.com/office/drawing/2014/main" id="{CFB1FB09-BCCD-1149-7137-8F9AF1DF0567}"/>
              </a:ext>
            </a:extLst>
          </p:cNvPr>
          <p:cNvCxnSpPr>
            <a:cxnSpLocks/>
          </p:cNvCxnSpPr>
          <p:nvPr/>
        </p:nvCxnSpPr>
        <p:spPr>
          <a:xfrm flipH="1" flipV="1">
            <a:off x="3275245" y="1998999"/>
            <a:ext cx="935856" cy="556476"/>
          </a:xfrm>
          <a:prstGeom prst="straightConnector1">
            <a:avLst/>
          </a:prstGeom>
          <a:ln w="3810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7" name="Conector recto de flecha 46">
            <a:extLst>
              <a:ext uri="{FF2B5EF4-FFF2-40B4-BE49-F238E27FC236}">
                <a16:creationId xmlns:a16="http://schemas.microsoft.com/office/drawing/2014/main" id="{9A708064-51EC-6F84-3B4A-513FDED71D8A}"/>
              </a:ext>
            </a:extLst>
          </p:cNvPr>
          <p:cNvCxnSpPr>
            <a:cxnSpLocks/>
          </p:cNvCxnSpPr>
          <p:nvPr/>
        </p:nvCxnSpPr>
        <p:spPr>
          <a:xfrm flipH="1" flipV="1">
            <a:off x="2005526" y="3153304"/>
            <a:ext cx="1553895" cy="645267"/>
          </a:xfrm>
          <a:prstGeom prst="straightConnector1">
            <a:avLst/>
          </a:prstGeom>
          <a:ln w="3810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8" name="Conector recto de flecha 47">
            <a:extLst>
              <a:ext uri="{FF2B5EF4-FFF2-40B4-BE49-F238E27FC236}">
                <a16:creationId xmlns:a16="http://schemas.microsoft.com/office/drawing/2014/main" id="{BF1D703F-036F-A231-EE02-87D7151283DE}"/>
              </a:ext>
            </a:extLst>
          </p:cNvPr>
          <p:cNvCxnSpPr>
            <a:cxnSpLocks/>
          </p:cNvCxnSpPr>
          <p:nvPr/>
        </p:nvCxnSpPr>
        <p:spPr>
          <a:xfrm flipH="1">
            <a:off x="2005526" y="4097373"/>
            <a:ext cx="1553895" cy="645267"/>
          </a:xfrm>
          <a:prstGeom prst="straightConnector1">
            <a:avLst/>
          </a:prstGeom>
          <a:ln w="3810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9" name="Conector recto de flecha 48">
            <a:extLst>
              <a:ext uri="{FF2B5EF4-FFF2-40B4-BE49-F238E27FC236}">
                <a16:creationId xmlns:a16="http://schemas.microsoft.com/office/drawing/2014/main" id="{61EFFF7B-783C-DBFD-8068-3FBBB7EE48CF}"/>
              </a:ext>
            </a:extLst>
          </p:cNvPr>
          <p:cNvCxnSpPr>
            <a:cxnSpLocks/>
          </p:cNvCxnSpPr>
          <p:nvPr/>
        </p:nvCxnSpPr>
        <p:spPr>
          <a:xfrm flipH="1">
            <a:off x="3275245" y="5191974"/>
            <a:ext cx="1038933" cy="620398"/>
          </a:xfrm>
          <a:prstGeom prst="straightConnector1">
            <a:avLst/>
          </a:prstGeom>
          <a:ln w="3810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1295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1EFBF88-D350-B13C-0D47-0CA9FD1BE918}"/>
              </a:ext>
            </a:extLst>
          </p:cNvPr>
          <p:cNvSpPr txBox="1"/>
          <p:nvPr/>
        </p:nvSpPr>
        <p:spPr>
          <a:xfrm>
            <a:off x="709748" y="2359162"/>
            <a:ext cx="3474978" cy="1815882"/>
          </a:xfrm>
          <a:prstGeom prst="rect">
            <a:avLst/>
          </a:prstGeom>
          <a:noFill/>
        </p:spPr>
        <p:txBody>
          <a:bodyPr wrap="square">
            <a:spAutoFit/>
          </a:bodyPr>
          <a:lstStyle/>
          <a:p>
            <a:pPr marL="285750" indent="-285750">
              <a:buClr>
                <a:srgbClr val="03C7BE"/>
              </a:buClr>
              <a:buFont typeface="Arial" panose="020B0604020202020204" pitchFamily="34" charset="0"/>
              <a:buChar char="•"/>
            </a:pPr>
            <a:r>
              <a:rPr lang="es-ES_tradnl" sz="1400" dirty="0">
                <a:solidFill>
                  <a:srgbClr val="01514A"/>
                </a:solidFill>
              </a:rPr>
              <a:t>Realiza un cuadro comparativo con Facebook, Instagram, Twitter, YouTube, WhatsApp y LinkedIn.</a:t>
            </a:r>
            <a:br>
              <a:rPr lang="es-ES_tradnl" sz="1400" dirty="0">
                <a:solidFill>
                  <a:srgbClr val="01514A"/>
                </a:solidFill>
              </a:rPr>
            </a:br>
            <a:endParaRPr lang="es-ES_tradnl" sz="1400" dirty="0">
              <a:solidFill>
                <a:srgbClr val="01514A"/>
              </a:solidFill>
            </a:endParaRPr>
          </a:p>
          <a:p>
            <a:pPr marL="285750" indent="-285750">
              <a:buClr>
                <a:srgbClr val="03C7BE"/>
              </a:buClr>
              <a:buFont typeface="Arial" panose="020B0604020202020204" pitchFamily="34" charset="0"/>
              <a:buChar char="•"/>
            </a:pPr>
            <a:r>
              <a:rPr lang="es-ES_tradnl" sz="1400" dirty="0">
                <a:solidFill>
                  <a:srgbClr val="01514A"/>
                </a:solidFill>
              </a:rPr>
              <a:t>Al finalizar, realiza un análisis de las diferencias y semejanzas que tienen entre sí y cuáles te sirven para obtener un objetivo en común. </a:t>
            </a:r>
            <a:endParaRPr lang="es-MX" sz="1400" dirty="0">
              <a:solidFill>
                <a:srgbClr val="01514A"/>
              </a:solidFill>
              <a:latin typeface="Corbel" panose="020B0503020204020204" pitchFamily="34" charset="0"/>
            </a:endParaRPr>
          </a:p>
        </p:txBody>
      </p:sp>
    </p:spTree>
    <p:extLst>
      <p:ext uri="{BB962C8B-B14F-4D97-AF65-F5344CB8AC3E}">
        <p14:creationId xmlns:p14="http://schemas.microsoft.com/office/powerpoint/2010/main" val="1520441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45">
            <a:extLst>
              <a:ext uri="{FF2B5EF4-FFF2-40B4-BE49-F238E27FC236}">
                <a16:creationId xmlns:a16="http://schemas.microsoft.com/office/drawing/2014/main" id="{46C2AF73-4099-6F37-4959-1666D7E5E052}"/>
              </a:ext>
            </a:extLst>
          </p:cNvPr>
          <p:cNvSpPr txBox="1">
            <a:spLocks/>
          </p:cNvSpPr>
          <p:nvPr/>
        </p:nvSpPr>
        <p:spPr>
          <a:xfrm>
            <a:off x="570156" y="2770506"/>
            <a:ext cx="4733364" cy="968514"/>
          </a:xfrm>
          <a:prstGeom prst="rect">
            <a:avLst/>
          </a:prstGeom>
        </p:spPr>
        <p:txBody>
          <a:bodyPr lIns="0" tIns="0" rIns="0" bIns="0"/>
          <a:lstStyle>
            <a:lvl1pPr algn="ctr">
              <a:defRPr sz="3177" b="1" i="0">
                <a:solidFill>
                  <a:schemeClr val="bg1"/>
                </a:solidFill>
                <a:latin typeface="Montserrat"/>
                <a:ea typeface="+mj-ea"/>
                <a:cs typeface="Montserrat"/>
              </a:defRPr>
            </a:lvl1pPr>
          </a:lstStyle>
          <a:p>
            <a:pPr algn="ctr"/>
            <a:r>
              <a:rPr lang="es-MX" sz="3200" dirty="0">
                <a:solidFill>
                  <a:srgbClr val="01514A"/>
                </a:solidFill>
                <a:latin typeface="+mj-lt"/>
              </a:rPr>
              <a:t>Marketing digital</a:t>
            </a:r>
            <a:endParaRPr lang="es-MX" sz="3200" b="1" dirty="0">
              <a:solidFill>
                <a:srgbClr val="01514A"/>
              </a:solidFill>
              <a:latin typeface="+mj-lt"/>
            </a:endParaRPr>
          </a:p>
        </p:txBody>
      </p:sp>
      <p:sp>
        <p:nvSpPr>
          <p:cNvPr id="4" name="CuadroTexto 3">
            <a:extLst>
              <a:ext uri="{FF2B5EF4-FFF2-40B4-BE49-F238E27FC236}">
                <a16:creationId xmlns:a16="http://schemas.microsoft.com/office/drawing/2014/main" id="{34FF8721-8B8A-DE7C-A373-3FB9BBBE6F63}"/>
              </a:ext>
            </a:extLst>
          </p:cNvPr>
          <p:cNvSpPr txBox="1"/>
          <p:nvPr/>
        </p:nvSpPr>
        <p:spPr>
          <a:xfrm>
            <a:off x="570156" y="3429000"/>
            <a:ext cx="4733364" cy="1015663"/>
          </a:xfrm>
          <a:prstGeom prst="rect">
            <a:avLst/>
          </a:prstGeom>
          <a:noFill/>
        </p:spPr>
        <p:txBody>
          <a:bodyPr wrap="square" lIns="91440" tIns="45720" rIns="91440" bIns="45720" rtlCol="0" anchor="t">
            <a:spAutoFit/>
          </a:bodyPr>
          <a:lstStyle/>
          <a:p>
            <a:pPr algn="ctr"/>
            <a:r>
              <a:rPr lang="es-MX" sz="2000" dirty="0">
                <a:solidFill>
                  <a:srgbClr val="03C7BE"/>
                </a:solidFill>
                <a:latin typeface="Corbel" panose="020B0503020204020204" pitchFamily="34" charset="0"/>
              </a:rPr>
              <a:t>Tema 2o </a:t>
            </a:r>
            <a:endParaRPr lang="es-MX" sz="2000" b="1" dirty="0">
              <a:solidFill>
                <a:srgbClr val="03C7BE"/>
              </a:solidFill>
              <a:latin typeface="+mj-lt"/>
            </a:endParaRPr>
          </a:p>
          <a:p>
            <a:pPr algn="ctr"/>
            <a:r>
              <a:rPr lang="es-MX" sz="2000" dirty="0">
                <a:solidFill>
                  <a:srgbClr val="03C7BE"/>
                </a:solidFill>
                <a:latin typeface="+mj-lt"/>
              </a:rPr>
              <a:t>Estrategia </a:t>
            </a:r>
            <a:r>
              <a:rPr lang="es-ES_tradnl" sz="2000" dirty="0">
                <a:solidFill>
                  <a:srgbClr val="03C7BE"/>
                </a:solidFill>
                <a:latin typeface="+mj-lt"/>
              </a:rPr>
              <a:t>y análisis </a:t>
            </a:r>
          </a:p>
          <a:p>
            <a:pPr algn="ctr"/>
            <a:r>
              <a:rPr lang="es-ES_tradnl" sz="2000" dirty="0">
                <a:solidFill>
                  <a:srgbClr val="03C7BE"/>
                </a:solidFill>
                <a:latin typeface="+mj-lt"/>
              </a:rPr>
              <a:t>en redes sociales (Parte II)</a:t>
            </a:r>
            <a:endParaRPr lang="es-MX" sz="2000" dirty="0">
              <a:solidFill>
                <a:srgbClr val="03C7BE"/>
              </a:solidFill>
              <a:latin typeface="Corbel" panose="020B0503020204020204" pitchFamily="34" charset="0"/>
            </a:endParaRPr>
          </a:p>
        </p:txBody>
      </p:sp>
      <p:sp>
        <p:nvSpPr>
          <p:cNvPr id="2" name="CuadroTexto 1">
            <a:extLst>
              <a:ext uri="{FF2B5EF4-FFF2-40B4-BE49-F238E27FC236}">
                <a16:creationId xmlns:a16="http://schemas.microsoft.com/office/drawing/2014/main" id="{20DA91E9-DCFD-00A7-368D-E0004748E474}"/>
              </a:ext>
            </a:extLst>
          </p:cNvPr>
          <p:cNvSpPr txBox="1"/>
          <p:nvPr/>
        </p:nvSpPr>
        <p:spPr>
          <a:xfrm>
            <a:off x="2947595" y="5118599"/>
            <a:ext cx="2893807" cy="400110"/>
          </a:xfrm>
          <a:prstGeom prst="rect">
            <a:avLst/>
          </a:prstGeom>
          <a:noFill/>
        </p:spPr>
        <p:txBody>
          <a:bodyPr wrap="square" rtlCol="0">
            <a:spAutoFit/>
          </a:bodyPr>
          <a:lstStyle/>
          <a:p>
            <a:pPr algn="ctr"/>
            <a:r>
              <a:rPr lang="es-MX" sz="2000" b="1" dirty="0">
                <a:solidFill>
                  <a:schemeClr val="bg1"/>
                </a:solidFill>
                <a:latin typeface="Corbel" panose="020B0503020204020204" pitchFamily="34" charset="0"/>
              </a:rPr>
              <a:t>Módulo 2 </a:t>
            </a:r>
            <a:r>
              <a:rPr lang="es-MX" sz="2000" dirty="0">
                <a:solidFill>
                  <a:schemeClr val="bg1"/>
                </a:solidFill>
                <a:latin typeface="Corbel" panose="020B0503020204020204" pitchFamily="34" charset="0"/>
              </a:rPr>
              <a:t>/ Semana 8</a:t>
            </a:r>
          </a:p>
        </p:txBody>
      </p:sp>
    </p:spTree>
    <p:extLst>
      <p:ext uri="{BB962C8B-B14F-4D97-AF65-F5344CB8AC3E}">
        <p14:creationId xmlns:p14="http://schemas.microsoft.com/office/powerpoint/2010/main" val="1806312193"/>
      </p:ext>
    </p:extLst>
  </p:cSld>
  <p:clrMapOvr>
    <a:masterClrMapping/>
  </p:clrMapOvr>
</p:sld>
</file>

<file path=ppt/theme/theme1.xml><?xml version="1.0" encoding="utf-8"?>
<a:theme xmlns:a="http://schemas.openxmlformats.org/drawingml/2006/main" name="Tema de Office">
  <a:themeElements>
    <a:clrScheme name="CDC">
      <a:dk1>
        <a:srgbClr val="00534C"/>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5080</TotalTime>
  <Words>1382</Words>
  <Application>Microsoft Macintosh PowerPoint</Application>
  <PresentationFormat>Presentación en pantalla (4:3)</PresentationFormat>
  <Paragraphs>110</Paragraphs>
  <Slides>16</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16</vt:i4>
      </vt:variant>
    </vt:vector>
  </HeadingPairs>
  <TitlesOfParts>
    <vt:vector size="22" baseType="lpstr">
      <vt:lpstr>Arial</vt:lpstr>
      <vt:lpstr>Open Sans</vt:lpstr>
      <vt:lpstr>Calibri</vt:lpstr>
      <vt:lpstr>Corbel</vt:lpstr>
      <vt:lpstr>Courier New</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KAREN YHULIANA REQUENES GUAJARDO</dc:creator>
  <cp:lastModifiedBy>IVAN ALEJANDRO ROCHA MARTINEZ</cp:lastModifiedBy>
  <cp:revision>51</cp:revision>
  <dcterms:created xsi:type="dcterms:W3CDTF">2022-12-21T17:15:58Z</dcterms:created>
  <dcterms:modified xsi:type="dcterms:W3CDTF">2023-10-20T18:22:24Z</dcterms:modified>
</cp:coreProperties>
</file>