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4" r:id="rId6"/>
    <p:sldId id="265" r:id="rId7"/>
    <p:sldId id="258" r:id="rId8"/>
    <p:sldId id="259" r:id="rId9"/>
    <p:sldId id="260" r:id="rId10"/>
    <p:sldId id="263" r:id="rId11"/>
    <p:sldId id="266" r:id="rId12"/>
    <p:sldId id="267" r:id="rId13"/>
    <p:sldId id="268" r:id="rId14"/>
  </p:sldIdLst>
  <p:sldSz cx="12192000" cy="6858000"/>
  <p:notesSz cx="6858000" cy="9144000"/>
  <p:custDataLst>
    <p:tags r:id="rId15"/>
  </p:custDataLst>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CE5"/>
    <a:srgbClr val="F4E6DC"/>
    <a:srgbClr val="57331B"/>
    <a:srgbClr val="FEF9F8"/>
    <a:srgbClr val="F9BAAD"/>
    <a:srgbClr val="D35638"/>
    <a:srgbClr val="FFFFFF"/>
    <a:srgbClr val="EF5131"/>
    <a:srgbClr val="F5937F"/>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4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419"/>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12/08/16</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3109347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12/08/16</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566643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12/08/16</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23000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7E7CFC06-0E7C-4A0A-A88F-BDCB5AF59576}" type="datetimeFigureOut">
              <a:rPr lang="es-419" smtClean="0"/>
              <a:t>12/08/16</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2802063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E7CFC06-0E7C-4A0A-A88F-BDCB5AF59576}" type="datetimeFigureOut">
              <a:rPr lang="es-419" smtClean="0"/>
              <a:t>12/08/16</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69947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fecha 4"/>
          <p:cNvSpPr>
            <a:spLocks noGrp="1"/>
          </p:cNvSpPr>
          <p:nvPr>
            <p:ph type="dt" sz="half" idx="10"/>
          </p:nvPr>
        </p:nvSpPr>
        <p:spPr/>
        <p:txBody>
          <a:bodyPr/>
          <a:lstStyle/>
          <a:p>
            <a:fld id="{7E7CFC06-0E7C-4A0A-A88F-BDCB5AF59576}" type="datetimeFigureOut">
              <a:rPr lang="es-419" smtClean="0"/>
              <a:t>12/08/16</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08854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7" name="Marcador de fecha 6"/>
          <p:cNvSpPr>
            <a:spLocks noGrp="1"/>
          </p:cNvSpPr>
          <p:nvPr>
            <p:ph type="dt" sz="half" idx="10"/>
          </p:nvPr>
        </p:nvSpPr>
        <p:spPr/>
        <p:txBody>
          <a:bodyPr/>
          <a:lstStyle/>
          <a:p>
            <a:fld id="{7E7CFC06-0E7C-4A0A-A88F-BDCB5AF59576}" type="datetimeFigureOut">
              <a:rPr lang="es-419" smtClean="0"/>
              <a:t>12/08/16</a:t>
            </a:fld>
            <a:endParaRPr lang="es-419"/>
          </a:p>
        </p:txBody>
      </p:sp>
      <p:sp>
        <p:nvSpPr>
          <p:cNvPr id="8" name="Marcador de pie de página 7"/>
          <p:cNvSpPr>
            <a:spLocks noGrp="1"/>
          </p:cNvSpPr>
          <p:nvPr>
            <p:ph type="ftr" sz="quarter" idx="11"/>
          </p:nvPr>
        </p:nvSpPr>
        <p:spPr/>
        <p:txBody>
          <a:bodyPr/>
          <a:lstStyle/>
          <a:p>
            <a:endParaRPr lang="es-419"/>
          </a:p>
        </p:txBody>
      </p:sp>
      <p:sp>
        <p:nvSpPr>
          <p:cNvPr id="9" name="Marcador de número de diapositiva 8"/>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49388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fecha 2"/>
          <p:cNvSpPr>
            <a:spLocks noGrp="1"/>
          </p:cNvSpPr>
          <p:nvPr>
            <p:ph type="dt" sz="half" idx="10"/>
          </p:nvPr>
        </p:nvSpPr>
        <p:spPr/>
        <p:txBody>
          <a:bodyPr/>
          <a:lstStyle/>
          <a:p>
            <a:fld id="{7E7CFC06-0E7C-4A0A-A88F-BDCB5AF59576}" type="datetimeFigureOut">
              <a:rPr lang="es-419" smtClean="0"/>
              <a:t>12/08/16</a:t>
            </a:fld>
            <a:endParaRPr lang="es-419"/>
          </a:p>
        </p:txBody>
      </p:sp>
      <p:sp>
        <p:nvSpPr>
          <p:cNvPr id="4" name="Marcador de pie de página 3"/>
          <p:cNvSpPr>
            <a:spLocks noGrp="1"/>
          </p:cNvSpPr>
          <p:nvPr>
            <p:ph type="ftr" sz="quarter" idx="11"/>
          </p:nvPr>
        </p:nvSpPr>
        <p:spPr/>
        <p:txBody>
          <a:bodyPr/>
          <a:lstStyle/>
          <a:p>
            <a:endParaRPr lang="es-419"/>
          </a:p>
        </p:txBody>
      </p:sp>
      <p:sp>
        <p:nvSpPr>
          <p:cNvPr id="5" name="Marcador de número de diapositiva 4"/>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1105426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E7CFC06-0E7C-4A0A-A88F-BDCB5AF59576}" type="datetimeFigureOut">
              <a:rPr lang="es-419" smtClean="0"/>
              <a:t>12/08/16</a:t>
            </a:fld>
            <a:endParaRPr lang="es-419"/>
          </a:p>
        </p:txBody>
      </p:sp>
      <p:sp>
        <p:nvSpPr>
          <p:cNvPr id="3" name="Marcador de pie de página 2"/>
          <p:cNvSpPr>
            <a:spLocks noGrp="1"/>
          </p:cNvSpPr>
          <p:nvPr>
            <p:ph type="ftr" sz="quarter" idx="11"/>
          </p:nvPr>
        </p:nvSpPr>
        <p:spPr/>
        <p:txBody>
          <a:bodyPr/>
          <a:lstStyle/>
          <a:p>
            <a:endParaRPr lang="es-419"/>
          </a:p>
        </p:txBody>
      </p:sp>
      <p:sp>
        <p:nvSpPr>
          <p:cNvPr id="4" name="Marcador de número de diapositiva 3"/>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39099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419"/>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E7CFC06-0E7C-4A0A-A88F-BDCB5AF59576}" type="datetimeFigureOut">
              <a:rPr lang="es-419" smtClean="0"/>
              <a:t>12/08/16</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238927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419"/>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E7CFC06-0E7C-4A0A-A88F-BDCB5AF59576}" type="datetimeFigureOut">
              <a:rPr lang="es-419" smtClean="0"/>
              <a:t>12/08/16</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A034065-37B2-4658-830F-49E592520962}" type="slidenum">
              <a:rPr lang="es-419" smtClean="0"/>
              <a:t>‹Nº›</a:t>
            </a:fld>
            <a:endParaRPr lang="es-419"/>
          </a:p>
        </p:txBody>
      </p:sp>
    </p:spTree>
    <p:extLst>
      <p:ext uri="{BB962C8B-B14F-4D97-AF65-F5344CB8AC3E}">
        <p14:creationId xmlns:p14="http://schemas.microsoft.com/office/powerpoint/2010/main" val="117744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7CFC06-0E7C-4A0A-A88F-BDCB5AF59576}" type="datetimeFigureOut">
              <a:rPr lang="es-419" smtClean="0"/>
              <a:t>12/08/16</a:t>
            </a:fld>
            <a:endParaRPr lang="es-419"/>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34065-37B2-4658-830F-49E592520962}" type="slidenum">
              <a:rPr lang="es-419" smtClean="0"/>
              <a:t>‹Nº›</a:t>
            </a:fld>
            <a:endParaRPr lang="es-419"/>
          </a:p>
        </p:txBody>
      </p:sp>
    </p:spTree>
    <p:extLst>
      <p:ext uri="{BB962C8B-B14F-4D97-AF65-F5344CB8AC3E}">
        <p14:creationId xmlns:p14="http://schemas.microsoft.com/office/powerpoint/2010/main" val="2837625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Imagen 50"/>
          <p:cNvPicPr>
            <a:picLocks noChangeAspect="1"/>
          </p:cNvPicPr>
          <p:nvPr/>
        </p:nvPicPr>
        <p:blipFill rotWithShape="1">
          <a:blip r:embed="rId2" cstate="print">
            <a:extLst>
              <a:ext uri="{28A0092B-C50C-407E-A947-70E740481C1C}">
                <a14:useLocalDpi xmlns:a14="http://schemas.microsoft.com/office/drawing/2010/main" val="0"/>
              </a:ext>
            </a:extLst>
          </a:blip>
          <a:srcRect l="15321" t="17895" r="51169" b="33509"/>
          <a:stretch/>
        </p:blipFill>
        <p:spPr>
          <a:xfrm>
            <a:off x="348916" y="150236"/>
            <a:ext cx="1419726" cy="2058975"/>
          </a:xfrm>
          <a:prstGeom prst="rect">
            <a:avLst/>
          </a:prstGeom>
        </p:spPr>
      </p:pic>
      <p:sp>
        <p:nvSpPr>
          <p:cNvPr id="53" name="Rectángulo redondeado 52"/>
          <p:cNvSpPr/>
          <p:nvPr/>
        </p:nvSpPr>
        <p:spPr>
          <a:xfrm>
            <a:off x="1879700" y="171882"/>
            <a:ext cx="6771005" cy="2114960"/>
          </a:xfrm>
          <a:prstGeom prst="roundRect">
            <a:avLst>
              <a:gd name="adj" fmla="val 9840"/>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4" name="Triángulo isósceles 53"/>
          <p:cNvSpPr/>
          <p:nvPr/>
        </p:nvSpPr>
        <p:spPr>
          <a:xfrm rot="5400000" flipH="1" flipV="1">
            <a:off x="1629358" y="512452"/>
            <a:ext cx="278569" cy="244716"/>
          </a:xfrm>
          <a:prstGeom prst="triangle">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Elipse 36"/>
          <p:cNvSpPr/>
          <p:nvPr/>
        </p:nvSpPr>
        <p:spPr>
          <a:xfrm>
            <a:off x="4597725" y="4520681"/>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Elipse 37"/>
          <p:cNvSpPr/>
          <p:nvPr/>
        </p:nvSpPr>
        <p:spPr>
          <a:xfrm>
            <a:off x="6290167" y="4520680"/>
            <a:ext cx="2044711" cy="2044711"/>
          </a:xfrm>
          <a:prstGeom prst="ellipse">
            <a:avLst/>
          </a:prstGeom>
          <a:solidFill>
            <a:srgbClr val="F8F199">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Elipse 38"/>
          <p:cNvSpPr/>
          <p:nvPr/>
        </p:nvSpPr>
        <p:spPr>
          <a:xfrm>
            <a:off x="7964059" y="4520680"/>
            <a:ext cx="2044711" cy="2044711"/>
          </a:xfrm>
          <a:prstGeom prst="ellipse">
            <a:avLst/>
          </a:prstGeom>
          <a:solidFill>
            <a:srgbClr val="F2CB77">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0" name="Elipse 39"/>
          <p:cNvSpPr/>
          <p:nvPr/>
        </p:nvSpPr>
        <p:spPr>
          <a:xfrm>
            <a:off x="9637951" y="4520679"/>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1" name="Elipse 40"/>
          <p:cNvSpPr/>
          <p:nvPr/>
        </p:nvSpPr>
        <p:spPr>
          <a:xfrm>
            <a:off x="5535856" y="2824885"/>
            <a:ext cx="2044711" cy="2044711"/>
          </a:xfrm>
          <a:prstGeom prst="ellipse">
            <a:avLst/>
          </a:prstGeom>
          <a:solidFill>
            <a:srgbClr val="F2CB77">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Elipse 41"/>
          <p:cNvSpPr/>
          <p:nvPr/>
        </p:nvSpPr>
        <p:spPr>
          <a:xfrm>
            <a:off x="7127113" y="2860980"/>
            <a:ext cx="2044711" cy="2044711"/>
          </a:xfrm>
          <a:prstGeom prst="ellipse">
            <a:avLst/>
          </a:prstGeom>
          <a:solidFill>
            <a:srgbClr val="9BC1E0">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Elipse 42"/>
          <p:cNvSpPr/>
          <p:nvPr/>
        </p:nvSpPr>
        <p:spPr>
          <a:xfrm>
            <a:off x="8778530" y="2860979"/>
            <a:ext cx="2044711" cy="2044711"/>
          </a:xfrm>
          <a:prstGeom prst="ellipse">
            <a:avLst/>
          </a:prstGeom>
          <a:solidFill>
            <a:srgbClr val="F8F199">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CuadroTexto 43"/>
          <p:cNvSpPr txBox="1"/>
          <p:nvPr/>
        </p:nvSpPr>
        <p:spPr>
          <a:xfrm>
            <a:off x="5918023" y="3524074"/>
            <a:ext cx="1260276" cy="646331"/>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los recursos de tarea</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CuadroTexto 44"/>
          <p:cNvSpPr txBox="1"/>
          <p:nvPr/>
        </p:nvSpPr>
        <p:spPr>
          <a:xfrm>
            <a:off x="7568535" y="3431741"/>
            <a:ext cx="1195577"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los recursos del ambiente social</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6" name="CuadroTexto 45"/>
          <p:cNvSpPr txBox="1"/>
          <p:nvPr/>
        </p:nvSpPr>
        <p:spPr>
          <a:xfrm>
            <a:off x="8985456" y="3431741"/>
            <a:ext cx="1630858"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Cuáles son las prácticas organizacionales positivas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CuadroTexto 46"/>
          <p:cNvSpPr txBox="1"/>
          <p:nvPr/>
        </p:nvSpPr>
        <p:spPr>
          <a:xfrm>
            <a:off x="4890505" y="5060953"/>
            <a:ext cx="1459150" cy="1015663"/>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Qué papel juegan las creencias positivas de las propias competencias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8" name="CuadroTexto 47"/>
          <p:cNvSpPr txBox="1"/>
          <p:nvPr/>
        </p:nvSpPr>
        <p:spPr>
          <a:xfrm>
            <a:off x="6568704" y="5060952"/>
            <a:ext cx="1459150" cy="1015663"/>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se desarrolla el </a:t>
            </a:r>
            <a:r>
              <a:rPr lang="es-419" sz="1200" i="1" dirty="0" err="1" smtClean="0">
                <a:latin typeface="Open Sans" panose="020B0606030504020204" pitchFamily="34" charset="0"/>
                <a:ea typeface="Open Sans" panose="020B0606030504020204" pitchFamily="34" charset="0"/>
                <a:cs typeface="Open Sans" panose="020B0606030504020204" pitchFamily="34" charset="0"/>
              </a:rPr>
              <a:t>engagement</a:t>
            </a:r>
            <a:r>
              <a:rPr lang="es-419" sz="1200" dirty="0" smtClean="0">
                <a:latin typeface="Open Sans" panose="020B0606030504020204" pitchFamily="34" charset="0"/>
                <a:ea typeface="Open Sans" panose="020B0606030504020204" pitchFamily="34" charset="0"/>
                <a:cs typeface="Open Sans" panose="020B0606030504020204" pitchFamily="34" charset="0"/>
              </a:rPr>
              <a:t>, y la resiliencia en el trabajo</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CuadroTexto 48"/>
          <p:cNvSpPr txBox="1"/>
          <p:nvPr/>
        </p:nvSpPr>
        <p:spPr>
          <a:xfrm>
            <a:off x="8270196" y="4941785"/>
            <a:ext cx="1459150" cy="1384995"/>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pueden las organizaciones contribuir al crecimiento y el bienestar de las personas y los grupos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50" name="CuadroTexto 49"/>
          <p:cNvSpPr txBox="1"/>
          <p:nvPr/>
        </p:nvSpPr>
        <p:spPr>
          <a:xfrm>
            <a:off x="9971688" y="5127535"/>
            <a:ext cx="1459150" cy="830997"/>
          </a:xfrm>
          <a:prstGeom prst="rect">
            <a:avLst/>
          </a:prstGeom>
          <a:noFill/>
        </p:spPr>
        <p:txBody>
          <a:bodyPr wrap="square" rtlCol="0">
            <a:spAutoFit/>
          </a:bodyPr>
          <a:lstStyle/>
          <a:p>
            <a:pPr algn="ctr"/>
            <a:r>
              <a:rPr lang="es-419" sz="1200" dirty="0" smtClean="0">
                <a:latin typeface="Open Sans" panose="020B0606030504020204" pitchFamily="34" charset="0"/>
                <a:ea typeface="Open Sans" panose="020B0606030504020204" pitchFamily="34" charset="0"/>
                <a:cs typeface="Open Sans" panose="020B0606030504020204" pitchFamily="34" charset="0"/>
              </a:rPr>
              <a:t>Cómo pueden las organizaciones ser cada vez más saludables</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
        <p:nvSpPr>
          <p:cNvPr id="55" name="Rectángulo redondeado 54"/>
          <p:cNvSpPr/>
          <p:nvPr/>
        </p:nvSpPr>
        <p:spPr>
          <a:xfrm>
            <a:off x="2025202" y="303219"/>
            <a:ext cx="6480000" cy="1818033"/>
          </a:xfrm>
          <a:prstGeom prst="roundRect">
            <a:avLst>
              <a:gd name="adj" fmla="val 9840"/>
            </a:avLst>
          </a:prstGeom>
          <a:solidFill>
            <a:srgbClr val="F9F6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2" name="Rectángulo 51"/>
          <p:cNvSpPr/>
          <p:nvPr/>
        </p:nvSpPr>
        <p:spPr>
          <a:xfrm>
            <a:off x="2036503" y="305368"/>
            <a:ext cx="6468699" cy="1815882"/>
          </a:xfrm>
          <a:prstGeom prst="rect">
            <a:avLst/>
          </a:prstGeom>
        </p:spPr>
        <p:txBody>
          <a:bodyPr wrap="square">
            <a:spAutoFit/>
          </a:bodyPr>
          <a:lstStyle/>
          <a:p>
            <a:pPr algn="ctr">
              <a:spcAft>
                <a:spcPts val="800"/>
              </a:spcAft>
            </a:pPr>
            <a:r>
              <a:rPr lang="es-MX" sz="1400" dirty="0">
                <a:latin typeface="Open Sans" panose="020B0606030504020204" pitchFamily="34" charset="0"/>
                <a:ea typeface="Open Sans" panose="020B0606030504020204" pitchFamily="34" charset="0"/>
                <a:cs typeface="Open Sans" panose="020B0606030504020204" pitchFamily="34" charset="0"/>
              </a:rPr>
              <a:t>El </a:t>
            </a:r>
            <a:r>
              <a:rPr lang="es-MX" sz="1400" dirty="0" err="1">
                <a:latin typeface="Open Sans" panose="020B0606030504020204" pitchFamily="34" charset="0"/>
                <a:ea typeface="Open Sans" panose="020B0606030504020204" pitchFamily="34" charset="0"/>
                <a:cs typeface="Open Sans" panose="020B0606030504020204" pitchFamily="34" charset="0"/>
              </a:rPr>
              <a:t>engagement</a:t>
            </a:r>
            <a:r>
              <a:rPr lang="es-MX" sz="1400" dirty="0">
                <a:latin typeface="Open Sans" panose="020B0606030504020204" pitchFamily="34" charset="0"/>
                <a:ea typeface="Open Sans" panose="020B0606030504020204" pitchFamily="34" charset="0"/>
                <a:cs typeface="Open Sans" panose="020B0606030504020204" pitchFamily="34" charset="0"/>
              </a:rPr>
              <a:t> se refiere a un proceso afectivo-cognitivo persistente y relacionado con el propio trabajo. No es un rasgo de personalidad ni tampoco es un estado temporal de </a:t>
            </a:r>
            <a:r>
              <a:rPr lang="es-MX" sz="1400"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a:t>
            </a:r>
            <a:r>
              <a:rPr lang="es-MX" sz="1400" dirty="0" err="1">
                <a:latin typeface="Open Sans" panose="020B0606030504020204" pitchFamily="34" charset="0"/>
                <a:ea typeface="Open Sans" panose="020B0606030504020204" pitchFamily="34" charset="0"/>
                <a:cs typeface="Open Sans" panose="020B0606030504020204" pitchFamily="34" charset="0"/>
              </a:rPr>
              <a:t>Csikszentmihalyi</a:t>
            </a:r>
            <a:r>
              <a:rPr lang="es-MX" sz="1400" dirty="0">
                <a:latin typeface="Open Sans" panose="020B0606030504020204" pitchFamily="34" charset="0"/>
                <a:ea typeface="Open Sans" panose="020B0606030504020204" pitchFamily="34" charset="0"/>
                <a:cs typeface="Open Sans" panose="020B0606030504020204" pitchFamily="34" charset="0"/>
              </a:rPr>
              <a:t>, 1990). Claramente, estar muy absorto en el trabajo está muy cerca de la descripción de </a:t>
            </a:r>
            <a:r>
              <a:rPr lang="es-MX" sz="1400"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es decir, es razonable esperar que los trabajadores involucrados sean más propensos a experimentar experiencias psicológicas positivas. El</a:t>
            </a:r>
            <a:r>
              <a:rPr lang="es-MX" sz="1400" i="1" dirty="0">
                <a:latin typeface="Open Sans" panose="020B0606030504020204" pitchFamily="34" charset="0"/>
                <a:ea typeface="Open Sans" panose="020B0606030504020204" pitchFamily="34" charset="0"/>
                <a:cs typeface="Open Sans" panose="020B0606030504020204" pitchFamily="34" charset="0"/>
              </a:rPr>
              <a:t> </a:t>
            </a:r>
            <a:r>
              <a:rPr lang="es-MX" sz="1400" i="1" dirty="0" err="1">
                <a:latin typeface="Open Sans" panose="020B0606030504020204" pitchFamily="34" charset="0"/>
                <a:ea typeface="Open Sans" panose="020B0606030504020204" pitchFamily="34" charset="0"/>
                <a:cs typeface="Open Sans" panose="020B0606030504020204" pitchFamily="34" charset="0"/>
              </a:rPr>
              <a:t>flow</a:t>
            </a:r>
            <a:r>
              <a:rPr lang="es-MX" sz="1400" dirty="0">
                <a:latin typeface="Open Sans" panose="020B0606030504020204" pitchFamily="34" charset="0"/>
                <a:ea typeface="Open Sans" panose="020B0606030504020204" pitchFamily="34" charset="0"/>
                <a:cs typeface="Open Sans" panose="020B0606030504020204" pitchFamily="34" charset="0"/>
              </a:rPr>
              <a:t> es más un constructo de corta duración en el tiempo, denominado </a:t>
            </a:r>
            <a:r>
              <a:rPr lang="es-MX" sz="1400" i="1" dirty="0" err="1">
                <a:latin typeface="Open Sans" panose="020B0606030504020204" pitchFamily="34" charset="0"/>
                <a:ea typeface="Open Sans" panose="020B0606030504020204" pitchFamily="34" charset="0"/>
                <a:cs typeface="Open Sans" panose="020B0606030504020204" pitchFamily="34" charset="0"/>
              </a:rPr>
              <a:t>state-like</a:t>
            </a:r>
            <a:r>
              <a:rPr lang="es-MX" sz="1400" dirty="0">
                <a:latin typeface="Open Sans" panose="020B0606030504020204" pitchFamily="34" charset="0"/>
                <a:ea typeface="Open Sans" panose="020B0606030504020204" pitchFamily="34" charset="0"/>
                <a:cs typeface="Open Sans" panose="020B0606030504020204" pitchFamily="34" charset="0"/>
              </a:rPr>
              <a:t>, frente al tipo de constructo </a:t>
            </a:r>
            <a:r>
              <a:rPr lang="es-MX" sz="1400" i="1" dirty="0" err="1">
                <a:latin typeface="Open Sans" panose="020B0606030504020204" pitchFamily="34" charset="0"/>
                <a:ea typeface="Open Sans" panose="020B0606030504020204" pitchFamily="34" charset="0"/>
                <a:cs typeface="Open Sans" panose="020B0606030504020204" pitchFamily="34" charset="0"/>
              </a:rPr>
              <a:t>trait-like</a:t>
            </a:r>
            <a:r>
              <a:rPr lang="es-MX" sz="1400" dirty="0">
                <a:latin typeface="Open Sans" panose="020B0606030504020204" pitchFamily="34" charset="0"/>
                <a:ea typeface="Open Sans" panose="020B0606030504020204" pitchFamily="34" charset="0"/>
                <a:cs typeface="Open Sans" panose="020B0606030504020204" pitchFamily="34" charset="0"/>
              </a:rPr>
              <a:t> del </a:t>
            </a:r>
            <a:r>
              <a:rPr lang="es-MX" sz="1400" dirty="0" err="1">
                <a:latin typeface="Open Sans" panose="020B0606030504020204" pitchFamily="34" charset="0"/>
                <a:ea typeface="Open Sans" panose="020B0606030504020204" pitchFamily="34" charset="0"/>
                <a:cs typeface="Open Sans" panose="020B0606030504020204" pitchFamily="34" charset="0"/>
              </a:rPr>
              <a:t>engagement</a:t>
            </a:r>
            <a:r>
              <a:rPr lang="es-MX" sz="1400" dirty="0">
                <a:latin typeface="Open Sans" panose="020B0606030504020204" pitchFamily="34" charset="0"/>
                <a:ea typeface="Open Sans" panose="020B0606030504020204" pitchFamily="34" charset="0"/>
                <a:cs typeface="Open Sans" panose="020B0606030504020204" pitchFamily="34" charset="0"/>
              </a:rPr>
              <a:t>.</a:t>
            </a:r>
            <a:endParaRPr lang="es-419" sz="14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56" name="Grupo 55"/>
          <p:cNvGrpSpPr/>
          <p:nvPr/>
        </p:nvGrpSpPr>
        <p:grpSpPr>
          <a:xfrm>
            <a:off x="9294979" y="259429"/>
            <a:ext cx="1961399" cy="941850"/>
            <a:chOff x="7283367" y="954318"/>
            <a:chExt cx="2534653" cy="1217123"/>
          </a:xfrm>
        </p:grpSpPr>
        <p:sp>
          <p:nvSpPr>
            <p:cNvPr id="57" name="Rectángulo redondeado 56"/>
            <p:cNvSpPr/>
            <p:nvPr/>
          </p:nvSpPr>
          <p:spPr>
            <a:xfrm>
              <a:off x="7942132" y="954318"/>
              <a:ext cx="558358" cy="55835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8" name="Rectángulo redondeado 57"/>
            <p:cNvSpPr/>
            <p:nvPr/>
          </p:nvSpPr>
          <p:spPr>
            <a:xfrm>
              <a:off x="8600897" y="954318"/>
              <a:ext cx="558358" cy="55835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9" name="Rectángulo redondeado 58"/>
            <p:cNvSpPr/>
            <p:nvPr/>
          </p:nvSpPr>
          <p:spPr>
            <a:xfrm>
              <a:off x="9259662" y="954318"/>
              <a:ext cx="558358" cy="558358"/>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0" name="Rectángulo redondeado 59"/>
            <p:cNvSpPr/>
            <p:nvPr/>
          </p:nvSpPr>
          <p:spPr>
            <a:xfrm>
              <a:off x="7942132" y="1613083"/>
              <a:ext cx="558358" cy="558358"/>
            </a:xfrm>
            <a:prstGeom prst="roundRect">
              <a:avLst/>
            </a:prstGeom>
            <a:solidFill>
              <a:srgbClr val="BDE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1" name="Rectángulo redondeado 60"/>
            <p:cNvSpPr/>
            <p:nvPr/>
          </p:nvSpPr>
          <p:spPr>
            <a:xfrm>
              <a:off x="8600897" y="1613083"/>
              <a:ext cx="558358" cy="558358"/>
            </a:xfrm>
            <a:prstGeom prst="roundRect">
              <a:avLst/>
            </a:prstGeom>
            <a:solidFill>
              <a:srgbClr val="DCF0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2" name="Rectángulo redondeado 61"/>
            <p:cNvSpPr/>
            <p:nvPr/>
          </p:nvSpPr>
          <p:spPr>
            <a:xfrm>
              <a:off x="9259662" y="1613083"/>
              <a:ext cx="558358" cy="558358"/>
            </a:xfrm>
            <a:prstGeom prst="roundRect">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3" name="Rectángulo redondeado 62"/>
            <p:cNvSpPr/>
            <p:nvPr/>
          </p:nvSpPr>
          <p:spPr>
            <a:xfrm>
              <a:off x="7283367" y="954318"/>
              <a:ext cx="558358" cy="5583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4" name="Rectángulo redondeado 63"/>
            <p:cNvSpPr/>
            <p:nvPr/>
          </p:nvSpPr>
          <p:spPr>
            <a:xfrm>
              <a:off x="7287213" y="1613083"/>
              <a:ext cx="558358" cy="558358"/>
            </a:xfrm>
            <a:prstGeom prst="roundRect">
              <a:avLst/>
            </a:prstGeom>
            <a:solidFill>
              <a:srgbClr val="FFF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grpSp>
    </p:spTree>
    <p:extLst>
      <p:ext uri="{BB962C8B-B14F-4D97-AF65-F5344CB8AC3E}">
        <p14:creationId xmlns:p14="http://schemas.microsoft.com/office/powerpoint/2010/main" val="446994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836494" y="1005883"/>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732673" y="1185921"/>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628851" y="1005883"/>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524845" y="693819"/>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420608" y="873537"/>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316370" y="693819"/>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2952643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001" y="305765"/>
            <a:ext cx="6992892" cy="2734219"/>
          </a:xfrm>
          <a:prstGeom prst="rect">
            <a:avLst/>
          </a:prstGeom>
        </p:spPr>
      </p:pic>
      <p:pic>
        <p:nvPicPr>
          <p:cNvPr id="6" name="Imagen 5"/>
          <p:cNvPicPr>
            <a:picLocks noChangeAspect="1"/>
          </p:cNvPicPr>
          <p:nvPr/>
        </p:nvPicPr>
        <p:blipFill rotWithShape="1">
          <a:blip r:embed="rId2">
            <a:extLst>
              <a:ext uri="{28A0092B-C50C-407E-A947-70E740481C1C}">
                <a14:useLocalDpi xmlns:a14="http://schemas.microsoft.com/office/drawing/2010/main" val="0"/>
              </a:ext>
            </a:extLst>
          </a:blip>
          <a:srcRect t="36518"/>
          <a:stretch/>
        </p:blipFill>
        <p:spPr>
          <a:xfrm>
            <a:off x="418000" y="2881432"/>
            <a:ext cx="6988563" cy="1735723"/>
          </a:xfrm>
          <a:prstGeom prst="rect">
            <a:avLst/>
          </a:prstGeom>
        </p:spPr>
      </p:pic>
      <p:sp>
        <p:nvSpPr>
          <p:cNvPr id="7" name="CuadroTexto 6"/>
          <p:cNvSpPr txBox="1"/>
          <p:nvPr/>
        </p:nvSpPr>
        <p:spPr>
          <a:xfrm>
            <a:off x="471163" y="1011247"/>
            <a:ext cx="6935400" cy="3585597"/>
          </a:xfrm>
          <a:prstGeom prst="rect">
            <a:avLst/>
          </a:prstGeom>
          <a:noFill/>
        </p:spPr>
        <p:txBody>
          <a:bodyPr wrap="square" rtlCol="0">
            <a:spAutoFit/>
          </a:bodyPr>
          <a:lstStyle/>
          <a:p>
            <a:r>
              <a:rPr lang="es-419" sz="1200" b="1" dirty="0" smtClean="0">
                <a:latin typeface="Open Sans" panose="020B0606030504020204" pitchFamily="34" charset="0"/>
                <a:ea typeface="Open Sans" panose="020B0606030504020204" pitchFamily="34" charset="0"/>
                <a:cs typeface="Open Sans" panose="020B0606030504020204" pitchFamily="34" charset="0"/>
              </a:rPr>
              <a:t>Cuidando a la enfermera</a:t>
            </a:r>
          </a:p>
          <a:p>
            <a:endParaRPr lang="es-419" sz="1200" b="1" dirty="0" smtClean="0">
              <a:latin typeface="Open Sans" panose="020B0606030504020204" pitchFamily="34" charset="0"/>
              <a:ea typeface="Open Sans" panose="020B0606030504020204" pitchFamily="34" charset="0"/>
              <a:cs typeface="Open Sans" panose="020B0606030504020204" pitchFamily="34" charset="0"/>
            </a:endParaRPr>
          </a:p>
          <a:p>
            <a:r>
              <a:rPr lang="es-419" sz="1200" dirty="0" smtClean="0">
                <a:latin typeface="Open Sans" panose="020B0606030504020204" pitchFamily="34" charset="0"/>
                <a:ea typeface="Open Sans" panose="020B0606030504020204" pitchFamily="34" charset="0"/>
                <a:cs typeface="Open Sans" panose="020B0606030504020204" pitchFamily="34" charset="0"/>
              </a:rPr>
              <a:t>La siguiente historia es sobre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ana</a:t>
            </a:r>
            <a:r>
              <a:rPr lang="es-419" sz="1200" dirty="0" smtClean="0">
                <a:latin typeface="Open Sans" panose="020B0606030504020204" pitchFamily="34" charset="0"/>
                <a:ea typeface="Open Sans" panose="020B0606030504020204" pitchFamily="34" charset="0"/>
                <a:cs typeface="Open Sans" panose="020B0606030504020204" pitchFamily="34" charset="0"/>
              </a:rPr>
              <a:t> Santiago, quien trabaja vendiendo zapatos en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Zappos</a:t>
            </a:r>
            <a:r>
              <a:rPr lang="es-419" sz="1200" dirty="0" smtClean="0">
                <a:latin typeface="Open Sans" panose="020B0606030504020204" pitchFamily="34" charset="0"/>
                <a:ea typeface="Open Sans" panose="020B0606030504020204" pitchFamily="34" charset="0"/>
                <a:cs typeface="Open Sans" panose="020B0606030504020204" pitchFamily="34" charset="0"/>
              </a:rPr>
              <a:t>. Ella está capacitada para tener un contacto personal con sus clientes. La meta de la organización es que los clientes sepan que en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Zappos</a:t>
            </a:r>
            <a:r>
              <a:rPr lang="es-419" sz="1200" dirty="0" smtClean="0">
                <a:latin typeface="Open Sans" panose="020B0606030504020204" pitchFamily="34" charset="0"/>
                <a:ea typeface="Open Sans" panose="020B0606030504020204" pitchFamily="34" charset="0"/>
                <a:cs typeface="Open Sans" panose="020B0606030504020204" pitchFamily="34" charset="0"/>
              </a:rPr>
              <a:t> realmente se preocupan por atender las necesidades de personas, más allá que sólo vender zapatos.</a:t>
            </a:r>
          </a:p>
          <a:p>
            <a:endParaRPr lang="es-419" sz="1200" dirty="0" smtClean="0">
              <a:latin typeface="Open Sans" panose="020B0606030504020204" pitchFamily="34" charset="0"/>
              <a:ea typeface="Open Sans" panose="020B0606030504020204" pitchFamily="34" charset="0"/>
              <a:cs typeface="Open Sans" panose="020B0606030504020204" pitchFamily="34" charset="0"/>
            </a:endParaRPr>
          </a:p>
          <a:p>
            <a:r>
              <a:rPr lang="es-419" sz="1200" dirty="0">
                <a:latin typeface="Open Sans" panose="020B0606030504020204" pitchFamily="34" charset="0"/>
                <a:ea typeface="Open Sans" panose="020B0606030504020204" pitchFamily="34" charset="0"/>
                <a:cs typeface="Open Sans" panose="020B0606030504020204" pitchFamily="34" charset="0"/>
              </a:rPr>
              <a:t>L</a:t>
            </a:r>
            <a:r>
              <a:rPr lang="es-MX" sz="1200" dirty="0" smtClean="0">
                <a:latin typeface="Open Sans" panose="020B0606030504020204" pitchFamily="34" charset="0"/>
                <a:ea typeface="Open Sans" panose="020B0606030504020204" pitchFamily="34" charset="0"/>
                <a:cs typeface="Open Sans" panose="020B0606030504020204" pitchFamily="34" charset="0"/>
              </a:rPr>
              <a:t>a </a:t>
            </a:r>
            <a:r>
              <a:rPr lang="es-MX" sz="1200" dirty="0">
                <a:latin typeface="Open Sans" panose="020B0606030504020204" pitchFamily="34" charset="0"/>
                <a:ea typeface="Open Sans" panose="020B0606030504020204" pitchFamily="34" charset="0"/>
                <a:cs typeface="Open Sans" panose="020B0606030504020204" pitchFamily="34" charset="0"/>
              </a:rPr>
              <a:t>señora González había ordenado unos zapatos para Eugenia, su nieta de 4 años, quien iba </a:t>
            </a:r>
            <a:r>
              <a:rPr lang="es-419" sz="1200" dirty="0" smtClean="0">
                <a:latin typeface="Open Sans" panose="020B0606030504020204" pitchFamily="34" charset="0"/>
                <a:ea typeface="Open Sans" panose="020B0606030504020204" pitchFamily="34" charset="0"/>
                <a:cs typeface="Open Sans" panose="020B0606030504020204" pitchFamily="34" charset="0"/>
              </a:rPr>
              <a:t/>
            </a:r>
            <a:br>
              <a:rPr lang="es-419" sz="1200" dirty="0" smtClean="0">
                <a:latin typeface="Open Sans" panose="020B0606030504020204" pitchFamily="34" charset="0"/>
                <a:ea typeface="Open Sans" panose="020B0606030504020204" pitchFamily="34" charset="0"/>
                <a:cs typeface="Open Sans" panose="020B0606030504020204" pitchFamily="34" charset="0"/>
              </a:rPr>
            </a:br>
            <a:r>
              <a:rPr lang="es-MX" sz="1200" dirty="0" smtClean="0">
                <a:latin typeface="Open Sans" panose="020B0606030504020204" pitchFamily="34" charset="0"/>
                <a:ea typeface="Open Sans" panose="020B0606030504020204" pitchFamily="34" charset="0"/>
                <a:cs typeface="Open Sans" panose="020B0606030504020204" pitchFamily="34" charset="0"/>
              </a:rPr>
              <a:t>a </a:t>
            </a:r>
            <a:r>
              <a:rPr lang="es-MX" sz="1200" dirty="0">
                <a:latin typeface="Open Sans" panose="020B0606030504020204" pitchFamily="34" charset="0"/>
                <a:ea typeface="Open Sans" panose="020B0606030504020204" pitchFamily="34" charset="0"/>
                <a:cs typeface="Open Sans" panose="020B0606030504020204" pitchFamily="34" charset="0"/>
              </a:rPr>
              <a:t>ser sometida a una operación del corazón. Después de recibir el pedido, Ana empezó a preguntar qué ideas tenían para armar un regalo para Eugenia. Buscó en el departamento infantil, para ver si tenían algunas muestras que le pudieran regalar. Le dieron varias cosas, con ellas armó un paquete sorpresa, en el que además incluyó flores y una tarjeta para la niña, firmada por todos los miembros del equipo. Una semana después, Ana recibió una carta de la familia de la niña, agradeciendo su regalo y preocupación para con Eugenia. Recibió también una foto y una llamada de la niña</a:t>
            </a:r>
            <a:r>
              <a:rPr lang="es-MX" sz="1200" dirty="0" smtClean="0">
                <a:latin typeface="Open Sans" panose="020B0606030504020204" pitchFamily="34" charset="0"/>
                <a:ea typeface="Open Sans" panose="020B0606030504020204" pitchFamily="34" charset="0"/>
                <a:cs typeface="Open Sans" panose="020B0606030504020204" pitchFamily="34" charset="0"/>
              </a:rPr>
              <a:t>.</a:t>
            </a:r>
            <a:endParaRPr lang="es-419" sz="1200" dirty="0" smtClean="0">
              <a:latin typeface="Open Sans" panose="020B0606030504020204" pitchFamily="34" charset="0"/>
              <a:ea typeface="Open Sans" panose="020B0606030504020204" pitchFamily="34" charset="0"/>
              <a:cs typeface="Open Sans" panose="020B0606030504020204" pitchFamily="34" charset="0"/>
            </a:endParaRPr>
          </a:p>
          <a:p>
            <a:endParaRPr lang="es-419" sz="1200" dirty="0" smtClean="0">
              <a:latin typeface="Open Sans" panose="020B0606030504020204" pitchFamily="34" charset="0"/>
              <a:ea typeface="Open Sans" panose="020B0606030504020204" pitchFamily="34" charset="0"/>
              <a:cs typeface="Open Sans" panose="020B0606030504020204" pitchFamily="34" charset="0"/>
            </a:endParaRPr>
          </a:p>
          <a:p>
            <a:r>
              <a:rPr lang="es-419" sz="1200" dirty="0" smtClean="0">
                <a:latin typeface="Open Sans" panose="020B0606030504020204" pitchFamily="34" charset="0"/>
                <a:ea typeface="Open Sans" panose="020B0606030504020204" pitchFamily="34" charset="0"/>
                <a:cs typeface="Open Sans" panose="020B0606030504020204" pitchFamily="34" charset="0"/>
              </a:rPr>
              <a:t>Si tú fueras el jefe de Ana Santiago, ¿Cómo reconocerías su trabajo?</a:t>
            </a:r>
          </a:p>
          <a:p>
            <a:endParaRPr lang="es-419" sz="1200" dirty="0">
              <a:latin typeface="Open Sans" panose="020B0606030504020204" pitchFamily="34" charset="0"/>
              <a:ea typeface="Open Sans" panose="020B0606030504020204" pitchFamily="34" charset="0"/>
              <a:cs typeface="Open Sans" panose="020B0606030504020204" pitchFamily="34" charset="0"/>
            </a:endParaRPr>
          </a:p>
          <a:p>
            <a:pPr algn="r"/>
            <a:r>
              <a:rPr lang="es-419" sz="1100" dirty="0" smtClean="0">
                <a:latin typeface="Open Sans" panose="020B0606030504020204" pitchFamily="34" charset="0"/>
                <a:ea typeface="Open Sans" panose="020B0606030504020204" pitchFamily="34" charset="0"/>
                <a:cs typeface="Open Sans" panose="020B0606030504020204" pitchFamily="34" charset="0"/>
              </a:rPr>
              <a:t>Adoptado de historias de clientes en el caso </a:t>
            </a:r>
            <a:r>
              <a:rPr lang="es-419" sz="1100" dirty="0" err="1" smtClean="0">
                <a:latin typeface="Open Sans" panose="020B0606030504020204" pitchFamily="34" charset="0"/>
                <a:ea typeface="Open Sans" panose="020B0606030504020204" pitchFamily="34" charset="0"/>
                <a:cs typeface="Open Sans" panose="020B0606030504020204" pitchFamily="34" charset="0"/>
              </a:rPr>
              <a:t>Zappos</a:t>
            </a:r>
            <a:r>
              <a:rPr lang="es-419" sz="1100" dirty="0" smtClean="0">
                <a:latin typeface="Open Sans" panose="020B0606030504020204" pitchFamily="34" charset="0"/>
                <a:ea typeface="Open Sans" panose="020B0606030504020204" pitchFamily="34" charset="0"/>
                <a:cs typeface="Open Sans" panose="020B0606030504020204" pitchFamily="34" charset="0"/>
              </a:rPr>
              <a:t>: </a:t>
            </a:r>
            <a:r>
              <a:rPr lang="es-419" sz="1100" dirty="0" err="1" smtClean="0">
                <a:latin typeface="Open Sans" panose="020B0606030504020204" pitchFamily="34" charset="0"/>
                <a:ea typeface="Open Sans" panose="020B0606030504020204" pitchFamily="34" charset="0"/>
                <a:cs typeface="Open Sans" panose="020B0606030504020204" pitchFamily="34" charset="0"/>
              </a:rPr>
              <a:t>Happiness</a:t>
            </a:r>
            <a:r>
              <a:rPr lang="es-419" sz="1100" dirty="0" smtClean="0">
                <a:latin typeface="Open Sans" panose="020B0606030504020204" pitchFamily="34" charset="0"/>
                <a:ea typeface="Open Sans" panose="020B0606030504020204" pitchFamily="34" charset="0"/>
                <a:cs typeface="Open Sans" panose="020B0606030504020204" pitchFamily="34" charset="0"/>
              </a:rPr>
              <a:t> in a box</a:t>
            </a:r>
            <a:endParaRPr lang="es-419" sz="11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89485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001" y="305765"/>
            <a:ext cx="6992892" cy="2734219"/>
          </a:xfrm>
          <a:prstGeom prst="rect">
            <a:avLst/>
          </a:prstGeom>
        </p:spPr>
      </p:pic>
      <p:pic>
        <p:nvPicPr>
          <p:cNvPr id="8" name="Imagen 7"/>
          <p:cNvPicPr>
            <a:picLocks noChangeAspect="1"/>
          </p:cNvPicPr>
          <p:nvPr/>
        </p:nvPicPr>
        <p:blipFill rotWithShape="1">
          <a:blip r:embed="rId2">
            <a:extLst>
              <a:ext uri="{28A0092B-C50C-407E-A947-70E740481C1C}">
                <a14:useLocalDpi xmlns:a14="http://schemas.microsoft.com/office/drawing/2010/main" val="0"/>
              </a:ext>
            </a:extLst>
          </a:blip>
          <a:srcRect t="25833"/>
          <a:stretch/>
        </p:blipFill>
        <p:spPr>
          <a:xfrm>
            <a:off x="418000" y="2870791"/>
            <a:ext cx="6988563" cy="2129145"/>
          </a:xfrm>
          <a:prstGeom prst="rect">
            <a:avLst/>
          </a:prstGeom>
        </p:spPr>
      </p:pic>
      <p:sp>
        <p:nvSpPr>
          <p:cNvPr id="9" name="CuadroTexto 8"/>
          <p:cNvSpPr txBox="1"/>
          <p:nvPr/>
        </p:nvSpPr>
        <p:spPr>
          <a:xfrm>
            <a:off x="471163" y="1000614"/>
            <a:ext cx="6822772" cy="3954929"/>
          </a:xfrm>
          <a:prstGeom prst="rect">
            <a:avLst/>
          </a:prstGeom>
          <a:noFill/>
        </p:spPr>
        <p:txBody>
          <a:bodyPr wrap="square" rtlCol="0">
            <a:spAutoFit/>
          </a:bodyPr>
          <a:lstStyle/>
          <a:p>
            <a:r>
              <a:rPr lang="es-419" sz="1200" dirty="0" smtClean="0">
                <a:latin typeface="Open Sans" panose="020B0606030504020204" pitchFamily="34" charset="0"/>
                <a:ea typeface="Open Sans" panose="020B0606030504020204" pitchFamily="34" charset="0"/>
                <a:cs typeface="Open Sans" panose="020B0606030504020204" pitchFamily="34" charset="0"/>
              </a:rPr>
              <a:t>Eres líder de un equipo integrado por personas de diferentes divisiones de la organización; estás encargado de definir la forma de implantar prácticas organizacionales saludables. A este equipo le tocó desarrollar el tema de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cocnciliación</a:t>
            </a:r>
            <a:r>
              <a:rPr lang="es-419" sz="1200" dirty="0" smtClean="0">
                <a:latin typeface="Open Sans" panose="020B0606030504020204" pitchFamily="34" charset="0"/>
                <a:ea typeface="Open Sans" panose="020B0606030504020204" pitchFamily="34" charset="0"/>
                <a:cs typeface="Open Sans" panose="020B0606030504020204" pitchFamily="34" charset="0"/>
              </a:rPr>
              <a:t> trabajo-familia. Se propusieron algunas ideas pero no parecía haber acuerdos; ninguno de los integrantes parecía dispuesto a cambiar su </a:t>
            </a:r>
            <a:r>
              <a:rPr lang="es-419" sz="1200" dirty="0">
                <a:latin typeface="Open Sans" panose="020B0606030504020204" pitchFamily="34" charset="0"/>
                <a:ea typeface="Open Sans" panose="020B0606030504020204" pitchFamily="34" charset="0"/>
                <a:cs typeface="Open Sans" panose="020B0606030504020204" pitchFamily="34" charset="0"/>
              </a:rPr>
              <a:t>i</a:t>
            </a:r>
            <a:r>
              <a:rPr lang="es-419" sz="1200" dirty="0" smtClean="0">
                <a:latin typeface="Open Sans" panose="020B0606030504020204" pitchFamily="34" charset="0"/>
                <a:ea typeface="Open Sans" panose="020B0606030504020204" pitchFamily="34" charset="0"/>
                <a:cs typeface="Open Sans" panose="020B0606030504020204" pitchFamily="34" charset="0"/>
              </a:rPr>
              <a:t>dea de por dónde empezar. Algunos proponían empezar por la guardería, ya que era un asunto largamente discutido desde hacía tiempo y muy necesario para las empleadas jóvenes que tenían que buscar quién cuide a sus niños pequeños. Otros optaban por la flexibilidad de horarios; este aspecto también beneficiaría a muchos empleados que tienen que salir más temprano o llegar más tarde para buscar a sus hijos que salen de los colegios; y otros parecían más interesados en el tema de beneficios sociales. Como seguros de gastos médicos o de vida que forman parte del patrimonio de su familia. A pesar que todos sabían la importancia de las prácticas saludables, no se ponían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deacuerdo</a:t>
            </a:r>
            <a:r>
              <a:rPr lang="es-419" sz="1200" dirty="0" smtClean="0">
                <a:latin typeface="Open Sans" panose="020B0606030504020204" pitchFamily="34" charset="0"/>
                <a:ea typeface="Open Sans" panose="020B0606030504020204" pitchFamily="34" charset="0"/>
                <a:cs typeface="Open Sans" panose="020B0606030504020204" pitchFamily="34" charset="0"/>
              </a:rPr>
              <a:t> y la discusión se volvió disfuncional casi a nivel de conflicto.</a:t>
            </a:r>
          </a:p>
          <a:p>
            <a:endParaRPr lang="es-419" sz="1200" dirty="0">
              <a:latin typeface="Open Sans" panose="020B0606030504020204" pitchFamily="34" charset="0"/>
              <a:ea typeface="Open Sans" panose="020B0606030504020204" pitchFamily="34" charset="0"/>
              <a:cs typeface="Open Sans" panose="020B0606030504020204" pitchFamily="34" charset="0"/>
            </a:endParaRPr>
          </a:p>
          <a:p>
            <a:r>
              <a:rPr lang="es-419" sz="1200" dirty="0" smtClean="0">
                <a:latin typeface="Open Sans" panose="020B0606030504020204" pitchFamily="34" charset="0"/>
                <a:ea typeface="Open Sans" panose="020B0606030504020204" pitchFamily="34" charset="0"/>
                <a:cs typeface="Open Sans" panose="020B0606030504020204" pitchFamily="34" charset="0"/>
              </a:rPr>
              <a:t>Sabes que tienes que dirigir al equipo para sobrellevar esa situación, pues tienen que entregar la propuesta completa a la empresa en dos semanas.</a:t>
            </a:r>
          </a:p>
          <a:p>
            <a:endParaRPr lang="es-419" sz="1200" dirty="0">
              <a:latin typeface="Open Sans" panose="020B0606030504020204" pitchFamily="34" charset="0"/>
              <a:ea typeface="Open Sans" panose="020B0606030504020204" pitchFamily="34" charset="0"/>
              <a:cs typeface="Open Sans" panose="020B0606030504020204" pitchFamily="34" charset="0"/>
            </a:endParaRPr>
          </a:p>
          <a:p>
            <a:r>
              <a:rPr lang="es-419" sz="1200" b="1" dirty="0" smtClean="0">
                <a:latin typeface="Open Sans" panose="020B0606030504020204" pitchFamily="34" charset="0"/>
                <a:ea typeface="Open Sans" panose="020B0606030504020204" pitchFamily="34" charset="0"/>
                <a:cs typeface="Open Sans" panose="020B0606030504020204" pitchFamily="34" charset="0"/>
              </a:rPr>
              <a:t>¿Qué es lo que </a:t>
            </a:r>
            <a:r>
              <a:rPr lang="es-419" sz="1200" b="1" dirty="0" err="1" smtClean="0">
                <a:latin typeface="Open Sans" panose="020B0606030504020204" pitchFamily="34" charset="0"/>
                <a:ea typeface="Open Sans" panose="020B0606030504020204" pitchFamily="34" charset="0"/>
                <a:cs typeface="Open Sans" panose="020B0606030504020204" pitchFamily="34" charset="0"/>
              </a:rPr>
              <a:t>harias</a:t>
            </a:r>
            <a:r>
              <a:rPr lang="es-419" sz="1200" b="1" dirty="0" smtClean="0">
                <a:latin typeface="Open Sans" panose="020B0606030504020204" pitchFamily="34" charset="0"/>
                <a:ea typeface="Open Sans" panose="020B0606030504020204" pitchFamily="34" charset="0"/>
                <a:cs typeface="Open Sans" panose="020B0606030504020204" pitchFamily="34" charset="0"/>
              </a:rPr>
              <a:t> para mover al equipo a desarrollar la propuesta?</a:t>
            </a:r>
          </a:p>
          <a:p>
            <a:r>
              <a:rPr lang="es-419" sz="1200" b="1" dirty="0" smtClean="0">
                <a:latin typeface="Open Sans" panose="020B0606030504020204" pitchFamily="34" charset="0"/>
                <a:ea typeface="Open Sans" panose="020B0606030504020204" pitchFamily="34" charset="0"/>
                <a:cs typeface="Open Sans" panose="020B0606030504020204" pitchFamily="34" charset="0"/>
              </a:rPr>
              <a:t>¿Cuál de las practicas organizacionales saludables no está presente en este relato? ¿Cómo la incluirías en el equipo?</a:t>
            </a:r>
          </a:p>
          <a:p>
            <a:r>
              <a:rPr lang="es-419" sz="1200" b="1" dirty="0" smtClean="0">
                <a:latin typeface="Open Sans" panose="020B0606030504020204" pitchFamily="34" charset="0"/>
                <a:ea typeface="Open Sans" panose="020B0606030504020204" pitchFamily="34" charset="0"/>
                <a:cs typeface="Open Sans" panose="020B0606030504020204" pitchFamily="34" charset="0"/>
              </a:rPr>
              <a:t>¿Crees que pueden desarrollar la propuesta y entregarla a tiempo?</a:t>
            </a:r>
            <a:endParaRPr lang="es-419" sz="1100"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2548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001" y="305765"/>
            <a:ext cx="6992892" cy="2734219"/>
          </a:xfrm>
          <a:prstGeom prst="rect">
            <a:avLst/>
          </a:prstGeom>
        </p:spPr>
      </p:pic>
      <p:pic>
        <p:nvPicPr>
          <p:cNvPr id="5" name="Imagen 4"/>
          <p:cNvPicPr>
            <a:picLocks noChangeAspect="1"/>
          </p:cNvPicPr>
          <p:nvPr/>
        </p:nvPicPr>
        <p:blipFill rotWithShape="1">
          <a:blip r:embed="rId2">
            <a:extLst>
              <a:ext uri="{28A0092B-C50C-407E-A947-70E740481C1C}">
                <a14:useLocalDpi xmlns:a14="http://schemas.microsoft.com/office/drawing/2010/main" val="0"/>
              </a:ext>
            </a:extLst>
          </a:blip>
          <a:srcRect t="36518"/>
          <a:stretch/>
        </p:blipFill>
        <p:spPr>
          <a:xfrm>
            <a:off x="418000" y="1701223"/>
            <a:ext cx="6988563" cy="1735723"/>
          </a:xfrm>
          <a:prstGeom prst="rect">
            <a:avLst/>
          </a:prstGeom>
        </p:spPr>
      </p:pic>
      <p:sp>
        <p:nvSpPr>
          <p:cNvPr id="6" name="CuadroTexto 5"/>
          <p:cNvSpPr txBox="1"/>
          <p:nvPr/>
        </p:nvSpPr>
        <p:spPr>
          <a:xfrm>
            <a:off x="471163" y="1011247"/>
            <a:ext cx="6935400" cy="2308324"/>
          </a:xfrm>
          <a:prstGeom prst="rect">
            <a:avLst/>
          </a:prstGeom>
          <a:noFill/>
        </p:spPr>
        <p:txBody>
          <a:bodyPr wrap="square" rtlCol="0">
            <a:spAutoFit/>
          </a:bodyPr>
          <a:lstStyle/>
          <a:p>
            <a:r>
              <a:rPr lang="es-419" sz="1200" dirty="0" smtClean="0">
                <a:latin typeface="Open Sans" panose="020B0606030504020204" pitchFamily="34" charset="0"/>
                <a:ea typeface="Open Sans" panose="020B0606030504020204" pitchFamily="34" charset="0"/>
                <a:cs typeface="Open Sans" panose="020B0606030504020204" pitchFamily="34" charset="0"/>
              </a:rPr>
              <a:t>Natalia se asomó a su oficina y te preguntó si podía hablar contigo un momento. Tú tienes una muy buena impresión de ella por lo bien que conoce la empresa y por su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capaciad</a:t>
            </a:r>
            <a:r>
              <a:rPr lang="es-419" sz="1200" dirty="0" smtClean="0">
                <a:latin typeface="Open Sans" panose="020B0606030504020204" pitchFamily="34" charset="0"/>
                <a:ea typeface="Open Sans" panose="020B0606030504020204" pitchFamily="34" charset="0"/>
                <a:cs typeface="Open Sans" panose="020B0606030504020204" pitchFamily="34" charset="0"/>
              </a:rPr>
              <a:t> de realizar siempre sus tareas a tiempo. Te comenta que se siente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demotivada</a:t>
            </a:r>
            <a:r>
              <a:rPr lang="es-419" sz="1200" dirty="0" smtClean="0">
                <a:latin typeface="Open Sans" panose="020B0606030504020204" pitchFamily="34" charset="0"/>
                <a:ea typeface="Open Sans" panose="020B0606030504020204" pitchFamily="34" charset="0"/>
                <a:cs typeface="Open Sans" panose="020B0606030504020204" pitchFamily="34" charset="0"/>
              </a:rPr>
              <a:t> porque desde hace un año ha estado buscando una promoción a gerente senior. –”No me parece justo que no haya sido promovida, he hecho todo lo que me piden y mucho más. </a:t>
            </a:r>
            <a:r>
              <a:rPr lang="es-419" sz="1200" dirty="0" smtClean="0">
                <a:latin typeface="Open Sans" panose="020B0606030504020204" pitchFamily="34" charset="0"/>
                <a:ea typeface="Open Sans" panose="020B0606030504020204" pitchFamily="34" charset="0"/>
                <a:cs typeface="Open Sans" panose="020B0606030504020204" pitchFamily="34" charset="0"/>
              </a:rPr>
              <a:t>¿Qué otra cosa puedo hacer?”.</a:t>
            </a:r>
          </a:p>
          <a:p>
            <a:endParaRPr lang="es-419" sz="1200" b="1" dirty="0">
              <a:latin typeface="Open Sans" panose="020B0606030504020204" pitchFamily="34" charset="0"/>
              <a:ea typeface="Open Sans" panose="020B0606030504020204" pitchFamily="34" charset="0"/>
              <a:cs typeface="Open Sans" panose="020B0606030504020204" pitchFamily="34" charset="0"/>
            </a:endParaRPr>
          </a:p>
          <a:p>
            <a:r>
              <a:rPr lang="es-MX" sz="1200" b="1" dirty="0">
                <a:latin typeface="Open Sans" panose="020B0606030504020204" pitchFamily="34" charset="0"/>
                <a:ea typeface="Open Sans" panose="020B0606030504020204" pitchFamily="34" charset="0"/>
                <a:cs typeface="Open Sans" panose="020B0606030504020204" pitchFamily="34" charset="0"/>
              </a:rPr>
              <a:t>¿Qué es lo que pasa en la empresa que le causa ese nivel de estrés a una excelente empleada</a:t>
            </a:r>
            <a:r>
              <a:rPr lang="es-MX" sz="1200" b="1" dirty="0" smtClean="0">
                <a:latin typeface="Open Sans" panose="020B0606030504020204" pitchFamily="34" charset="0"/>
                <a:ea typeface="Open Sans" panose="020B0606030504020204" pitchFamily="34" charset="0"/>
                <a:cs typeface="Open Sans" panose="020B0606030504020204" pitchFamily="34" charset="0"/>
              </a:rPr>
              <a:t>?</a:t>
            </a:r>
            <a:endParaRPr lang="es-419" sz="1200" b="1" dirty="0" smtClean="0">
              <a:latin typeface="Open Sans" panose="020B0606030504020204" pitchFamily="34" charset="0"/>
              <a:ea typeface="Open Sans" panose="020B0606030504020204" pitchFamily="34" charset="0"/>
              <a:cs typeface="Open Sans" panose="020B0606030504020204" pitchFamily="34" charset="0"/>
            </a:endParaRPr>
          </a:p>
          <a:p>
            <a:r>
              <a:rPr lang="es-419" sz="1200" dirty="0" smtClean="0">
                <a:latin typeface="Open Sans" panose="020B0606030504020204" pitchFamily="34" charset="0"/>
                <a:ea typeface="Open Sans" panose="020B0606030504020204" pitchFamily="34" charset="0"/>
                <a:cs typeface="Open Sans" panose="020B0606030504020204" pitchFamily="34" charset="0"/>
              </a:rPr>
              <a:t>Si tú estuvieras a cargo, ¿qué harías para asegurar que las personas sepan cómo están </a:t>
            </a:r>
            <a:r>
              <a:rPr lang="es-419" sz="1200" dirty="0" err="1" smtClean="0">
                <a:latin typeface="Open Sans" panose="020B0606030504020204" pitchFamily="34" charset="0"/>
                <a:ea typeface="Open Sans" panose="020B0606030504020204" pitchFamily="34" charset="0"/>
                <a:cs typeface="Open Sans" panose="020B0606030504020204" pitchFamily="34" charset="0"/>
              </a:rPr>
              <a:t>relizando</a:t>
            </a:r>
            <a:r>
              <a:rPr lang="es-419" sz="1200" dirty="0" smtClean="0">
                <a:latin typeface="Open Sans" panose="020B0606030504020204" pitchFamily="34" charset="0"/>
                <a:ea typeface="Open Sans" panose="020B0606030504020204" pitchFamily="34" charset="0"/>
                <a:cs typeface="Open Sans" panose="020B0606030504020204" pitchFamily="34" charset="0"/>
              </a:rPr>
              <a:t> su trabajo y qué requieren para ser promovidos?</a:t>
            </a:r>
          </a:p>
          <a:p>
            <a:endParaRPr lang="es-419" sz="1200" b="1" dirty="0">
              <a:latin typeface="Open Sans" panose="020B0606030504020204" pitchFamily="34" charset="0"/>
              <a:ea typeface="Open Sans" panose="020B0606030504020204" pitchFamily="34" charset="0"/>
              <a:cs typeface="Open Sans" panose="020B0606030504020204" pitchFamily="34" charset="0"/>
            </a:endParaRPr>
          </a:p>
          <a:p>
            <a:r>
              <a:rPr lang="es-419" sz="1200" b="1" dirty="0" smtClean="0">
                <a:latin typeface="Open Sans" panose="020B0606030504020204" pitchFamily="34" charset="0"/>
                <a:ea typeface="Open Sans" panose="020B0606030504020204" pitchFamily="34" charset="0"/>
                <a:cs typeface="Open Sans" panose="020B0606030504020204" pitchFamily="34" charset="0"/>
              </a:rPr>
              <a:t>¿Qué recursos de tarea no están presentes en el relato anterior?</a:t>
            </a:r>
            <a:endParaRPr lang="es-419"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270663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75395"/>
          <a:stretch/>
        </p:blipFill>
        <p:spPr>
          <a:xfrm>
            <a:off x="5580649" y="228599"/>
            <a:ext cx="1511968" cy="4424199"/>
          </a:xfrm>
          <a:prstGeom prst="rect">
            <a:avLst/>
          </a:prstGeom>
          <a:ln>
            <a:noFill/>
          </a:ln>
          <a:effectLst>
            <a:softEdge rad="112500"/>
          </a:effectLst>
        </p:spPr>
      </p:pic>
      <p:pic>
        <p:nvPicPr>
          <p:cNvPr id="5" name="Imagen 4"/>
          <p:cNvPicPr>
            <a:picLocks noChangeAspect="1"/>
          </p:cNvPicPr>
          <p:nvPr/>
        </p:nvPicPr>
        <p:blipFill rotWithShape="1">
          <a:blip r:embed="rId2" cstate="print">
            <a:extLst>
              <a:ext uri="{28A0092B-C50C-407E-A947-70E740481C1C}">
                <a14:useLocalDpi xmlns:a14="http://schemas.microsoft.com/office/drawing/2010/main" val="0"/>
              </a:ext>
            </a:extLst>
          </a:blip>
          <a:srcRect r="4308"/>
          <a:stretch/>
        </p:blipFill>
        <p:spPr>
          <a:xfrm>
            <a:off x="364087" y="228600"/>
            <a:ext cx="5880302" cy="4424199"/>
          </a:xfrm>
          <a:prstGeom prst="rect">
            <a:avLst/>
          </a:prstGeom>
        </p:spPr>
      </p:pic>
      <p:sp>
        <p:nvSpPr>
          <p:cNvPr id="6" name="Rectángulo 5"/>
          <p:cNvSpPr/>
          <p:nvPr/>
        </p:nvSpPr>
        <p:spPr>
          <a:xfrm>
            <a:off x="2207796" y="2768564"/>
            <a:ext cx="4303298" cy="738664"/>
          </a:xfrm>
          <a:prstGeom prst="rect">
            <a:avLst/>
          </a:prstGeom>
        </p:spPr>
        <p:txBody>
          <a:bodyPr wrap="square">
            <a:spAutoFit/>
          </a:bodyPr>
          <a:lstStyle/>
          <a:p>
            <a:pPr algn="ct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Estas evaluaciones permiten valorar el </a:t>
            </a:r>
            <a:r>
              <a:rPr lang="es-MX" sz="1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servicio ofrecido por una determinada persona o grupo de </a:t>
            </a:r>
            <a:r>
              <a:rPr lang="es-MX"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personas</a:t>
            </a:r>
            <a:r>
              <a:rPr lang="es-419"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r>
              <a:rPr lang="es-MX" sz="1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7" name="Rectángulo 6"/>
          <p:cNvSpPr/>
          <p:nvPr/>
        </p:nvSpPr>
        <p:spPr>
          <a:xfrm>
            <a:off x="2049754" y="1030308"/>
            <a:ext cx="4689019" cy="738664"/>
          </a:xfrm>
          <a:prstGeom prst="rect">
            <a:avLst/>
          </a:prstGeom>
        </p:spPr>
        <p:txBody>
          <a:bodyPr wrap="square">
            <a:spAutoFit/>
          </a:bodyPr>
          <a:lstStyle/>
          <a:p>
            <a:pPr algn="ctr">
              <a:spcAft>
                <a:spcPts val="0"/>
              </a:spcAft>
            </a:pPr>
            <a:r>
              <a:rPr lang="es-ES" sz="1400" b="1" dirty="0">
                <a:latin typeface="Open Sans" panose="020B0606030504020204" pitchFamily="34" charset="0"/>
                <a:ea typeface="Open Sans" panose="020B0606030504020204" pitchFamily="34" charset="0"/>
                <a:cs typeface="Open Sans" panose="020B0606030504020204" pitchFamily="34" charset="0"/>
              </a:rPr>
              <a:t>¿Sabías que?... </a:t>
            </a:r>
            <a:r>
              <a:rPr lang="es-419"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a:t>
            </a:r>
            <a:r>
              <a:rPr lang="es-MX" sz="14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 </a:t>
            </a: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resultado de la evaluación depende del ajuste o desajuste entre las expectativas del cliente y el servicio recibido realmente. </a:t>
            </a:r>
            <a:endParaRPr lang="es-419" sz="20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8" name="Cheurón 7"/>
          <p:cNvSpPr/>
          <p:nvPr/>
        </p:nvSpPr>
        <p:spPr>
          <a:xfrm>
            <a:off x="2229857" y="1892262"/>
            <a:ext cx="1455821" cy="711368"/>
          </a:xfrm>
          <a:prstGeom prst="chevron">
            <a:avLst>
              <a:gd name="adj" fmla="val 17725"/>
            </a:avLst>
          </a:prstGeom>
          <a:solidFill>
            <a:srgbClr val="F596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9" name="Cheurón 8"/>
          <p:cNvSpPr/>
          <p:nvPr/>
        </p:nvSpPr>
        <p:spPr>
          <a:xfrm>
            <a:off x="3685677" y="1902828"/>
            <a:ext cx="1455821" cy="711368"/>
          </a:xfrm>
          <a:prstGeom prst="chevron">
            <a:avLst>
              <a:gd name="adj" fmla="val 17725"/>
            </a:avLst>
          </a:prstGeom>
          <a:solidFill>
            <a:srgbClr val="CAD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10" name="Cheurón 9"/>
          <p:cNvSpPr/>
          <p:nvPr/>
        </p:nvSpPr>
        <p:spPr>
          <a:xfrm>
            <a:off x="5141498" y="1916476"/>
            <a:ext cx="1455821" cy="711368"/>
          </a:xfrm>
          <a:prstGeom prst="chevron">
            <a:avLst>
              <a:gd name="adj" fmla="val 17725"/>
            </a:avLst>
          </a:prstGeom>
          <a:solidFill>
            <a:srgbClr val="9AC0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11" name="CuadroTexto 10"/>
          <p:cNvSpPr txBox="1"/>
          <p:nvPr/>
        </p:nvSpPr>
        <p:spPr>
          <a:xfrm>
            <a:off x="2229857" y="1901848"/>
            <a:ext cx="1455821" cy="692497"/>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Expectativas ajustadas a </a:t>
            </a:r>
            <a:br>
              <a:rPr lang="es-419" sz="1300" dirty="0" smtClean="0">
                <a:latin typeface="Open Sans" panose="020B0606030504020204" pitchFamily="34" charset="0"/>
                <a:ea typeface="Open Sans" panose="020B0606030504020204" pitchFamily="34" charset="0"/>
                <a:cs typeface="Open Sans" panose="020B0606030504020204" pitchFamily="34" charset="0"/>
              </a:rPr>
            </a:br>
            <a:r>
              <a:rPr lang="es-419" sz="1300" dirty="0" smtClean="0">
                <a:latin typeface="Open Sans" panose="020B0606030504020204" pitchFamily="34" charset="0"/>
                <a:ea typeface="Open Sans" panose="020B0606030504020204" pitchFamily="34" charset="0"/>
                <a:cs typeface="Open Sans" panose="020B0606030504020204" pitchFamily="34" charset="0"/>
              </a:rPr>
              <a:t>la realidad</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CuadroTexto 11"/>
          <p:cNvSpPr txBox="1"/>
          <p:nvPr/>
        </p:nvSpPr>
        <p:spPr>
          <a:xfrm>
            <a:off x="3685678" y="2001875"/>
            <a:ext cx="1455821" cy="492443"/>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Mayor satisfacción</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CuadroTexto 12"/>
          <p:cNvSpPr txBox="1"/>
          <p:nvPr/>
        </p:nvSpPr>
        <p:spPr>
          <a:xfrm>
            <a:off x="5141497" y="1925912"/>
            <a:ext cx="1455821" cy="692497"/>
          </a:xfrm>
          <a:prstGeom prst="rect">
            <a:avLst/>
          </a:prstGeom>
          <a:noFill/>
        </p:spPr>
        <p:txBody>
          <a:bodyPr wrap="square" rtlCol="0">
            <a:spAutoFit/>
          </a:bodyPr>
          <a:lstStyle/>
          <a:p>
            <a:pPr algn="ctr"/>
            <a:r>
              <a:rPr lang="es-419" sz="1300" dirty="0" smtClean="0">
                <a:latin typeface="Open Sans" panose="020B0606030504020204" pitchFamily="34" charset="0"/>
                <a:ea typeface="Open Sans" panose="020B0606030504020204" pitchFamily="34" charset="0"/>
                <a:cs typeface="Open Sans" panose="020B0606030504020204" pitchFamily="34" charset="0"/>
              </a:rPr>
              <a:t>Mayor calidad percibida del servicio</a:t>
            </a:r>
            <a:endParaRPr lang="es-419" sz="1300" dirty="0">
              <a:latin typeface="Open Sans" panose="020B0606030504020204" pitchFamily="34" charset="0"/>
              <a:ea typeface="Open Sans" panose="020B0606030504020204" pitchFamily="34" charset="0"/>
              <a:cs typeface="Open Sans" panose="020B0606030504020204" pitchFamily="34" charset="0"/>
            </a:endParaRPr>
          </a:p>
        </p:txBody>
      </p:sp>
      <p:pic>
        <p:nvPicPr>
          <p:cNvPr id="20" name="Imagen 19"/>
          <p:cNvPicPr>
            <a:picLocks noChangeAspect="1"/>
          </p:cNvPicPr>
          <p:nvPr/>
        </p:nvPicPr>
        <p:blipFill rotWithShape="1">
          <a:blip r:embed="rId3" cstate="print">
            <a:extLst>
              <a:ext uri="{28A0092B-C50C-407E-A947-70E740481C1C}">
                <a14:useLocalDpi xmlns:a14="http://schemas.microsoft.com/office/drawing/2010/main" val="0"/>
              </a:ext>
            </a:extLst>
          </a:blip>
          <a:srcRect r="23120"/>
          <a:stretch/>
        </p:blipFill>
        <p:spPr>
          <a:xfrm>
            <a:off x="6683540" y="3926186"/>
            <a:ext cx="4396141" cy="2739587"/>
          </a:xfrm>
          <a:prstGeom prst="rect">
            <a:avLst/>
          </a:prstGeom>
        </p:spPr>
      </p:pic>
      <p:sp>
        <p:nvSpPr>
          <p:cNvPr id="21" name="Rectángulo 20"/>
          <p:cNvSpPr/>
          <p:nvPr/>
        </p:nvSpPr>
        <p:spPr>
          <a:xfrm>
            <a:off x="6683539" y="4443021"/>
            <a:ext cx="3421583" cy="1705916"/>
          </a:xfrm>
          <a:prstGeom prst="rect">
            <a:avLst/>
          </a:prstGeom>
        </p:spPr>
        <p:txBody>
          <a:bodyPr wrap="square">
            <a:spAutoFit/>
          </a:bodyPr>
          <a:lstStyle/>
          <a:p>
            <a:pPr marL="449580">
              <a:lnSpc>
                <a:spcPct val="107000"/>
              </a:lnSpc>
              <a:spcAft>
                <a:spcPts val="80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La autoeficacia está formada por las creencias en las propias capacidades para organizar y ejecutar los cursos de acción requeridos para producir determinados logros o resultados</a:t>
            </a:r>
            <a:r>
              <a:rPr lang="es-MX" sz="1400" i="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t>
            </a:r>
            <a:endParaRPr lang="es-419"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22" name="Imagen 21"/>
          <p:cNvPicPr>
            <a:picLocks noChangeAspect="1"/>
          </p:cNvPicPr>
          <p:nvPr/>
        </p:nvPicPr>
        <p:blipFill rotWithShape="1">
          <a:blip r:embed="rId4" cstate="print">
            <a:extLst>
              <a:ext uri="{28A0092B-C50C-407E-A947-70E740481C1C}">
                <a14:useLocalDpi xmlns:a14="http://schemas.microsoft.com/office/drawing/2010/main" val="0"/>
              </a:ext>
            </a:extLst>
          </a:blip>
          <a:srcRect l="56991"/>
          <a:stretch/>
        </p:blipFill>
        <p:spPr>
          <a:xfrm>
            <a:off x="10020902" y="3926187"/>
            <a:ext cx="1884947" cy="2739587"/>
          </a:xfrm>
          <a:prstGeom prst="rect">
            <a:avLst/>
          </a:prstGeom>
        </p:spPr>
      </p:pic>
      <p:sp>
        <p:nvSpPr>
          <p:cNvPr id="23" name="Rectángulo redondeado 22"/>
          <p:cNvSpPr/>
          <p:nvPr/>
        </p:nvSpPr>
        <p:spPr>
          <a:xfrm>
            <a:off x="486875" y="5034282"/>
            <a:ext cx="1602749" cy="765725"/>
          </a:xfrm>
          <a:prstGeom prst="roundRect">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4" name="Triángulo isósceles 23"/>
          <p:cNvSpPr/>
          <p:nvPr/>
        </p:nvSpPr>
        <p:spPr>
          <a:xfrm flipV="1">
            <a:off x="1095263" y="5788587"/>
            <a:ext cx="278569" cy="244716"/>
          </a:xfrm>
          <a:prstGeom prst="triangle">
            <a:avLst/>
          </a:prstGeom>
          <a:solidFill>
            <a:srgbClr val="FFD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5" name="Rectángulo redondeado 24"/>
          <p:cNvSpPr/>
          <p:nvPr/>
        </p:nvSpPr>
        <p:spPr>
          <a:xfrm>
            <a:off x="1033715"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6" name="Elipse 25"/>
          <p:cNvSpPr/>
          <p:nvPr/>
        </p:nvSpPr>
        <p:spPr>
          <a:xfrm>
            <a:off x="843682"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7" name="CuadroTexto 26"/>
          <p:cNvSpPr txBox="1"/>
          <p:nvPr/>
        </p:nvSpPr>
        <p:spPr>
          <a:xfrm>
            <a:off x="1033715"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POB</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CuadroTexto 27"/>
          <p:cNvSpPr txBox="1"/>
          <p:nvPr/>
        </p:nvSpPr>
        <p:spPr>
          <a:xfrm>
            <a:off x="523791" y="5093978"/>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1</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29" name="Rectángulo redondeado 28"/>
          <p:cNvSpPr/>
          <p:nvPr/>
        </p:nvSpPr>
        <p:spPr>
          <a:xfrm>
            <a:off x="2376167" y="5034282"/>
            <a:ext cx="1602749" cy="765725"/>
          </a:xfrm>
          <a:prstGeom prst="roundRect">
            <a:avLst/>
          </a:prstGeom>
          <a:solidFill>
            <a:srgbClr val="BBD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0" name="Triángulo isósceles 29"/>
          <p:cNvSpPr/>
          <p:nvPr/>
        </p:nvSpPr>
        <p:spPr>
          <a:xfrm flipV="1">
            <a:off x="2984556" y="5788587"/>
            <a:ext cx="278569" cy="244716"/>
          </a:xfrm>
          <a:prstGeom prst="triangle">
            <a:avLst/>
          </a:prstGeom>
          <a:solidFill>
            <a:srgbClr val="BBD6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1" name="Rectángulo redondeado 30"/>
          <p:cNvSpPr/>
          <p:nvPr/>
        </p:nvSpPr>
        <p:spPr>
          <a:xfrm>
            <a:off x="2923007"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2" name="Elipse 31"/>
          <p:cNvSpPr/>
          <p:nvPr/>
        </p:nvSpPr>
        <p:spPr>
          <a:xfrm>
            <a:off x="2732974"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3" name="CuadroTexto 32"/>
          <p:cNvSpPr txBox="1"/>
          <p:nvPr/>
        </p:nvSpPr>
        <p:spPr>
          <a:xfrm>
            <a:off x="2923007"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POS</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4" name="CuadroTexto 33"/>
          <p:cNvSpPr txBox="1"/>
          <p:nvPr/>
        </p:nvSpPr>
        <p:spPr>
          <a:xfrm>
            <a:off x="2401640" y="5119986"/>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2</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35" name="Rectángulo redondeado 34"/>
          <p:cNvSpPr/>
          <p:nvPr/>
        </p:nvSpPr>
        <p:spPr>
          <a:xfrm>
            <a:off x="4161509" y="5034282"/>
            <a:ext cx="1602749" cy="765725"/>
          </a:xfrm>
          <a:prstGeom prst="roundRect">
            <a:avLst/>
          </a:prstGeom>
          <a:solidFill>
            <a:srgbClr val="8FE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6" name="Triángulo isósceles 35"/>
          <p:cNvSpPr/>
          <p:nvPr/>
        </p:nvSpPr>
        <p:spPr>
          <a:xfrm flipV="1">
            <a:off x="4769897" y="5788587"/>
            <a:ext cx="278569" cy="244716"/>
          </a:xfrm>
          <a:prstGeom prst="triangle">
            <a:avLst/>
          </a:prstGeom>
          <a:solidFill>
            <a:srgbClr val="8FE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Rectángulo redondeado 36"/>
          <p:cNvSpPr/>
          <p:nvPr/>
        </p:nvSpPr>
        <p:spPr>
          <a:xfrm>
            <a:off x="4708348" y="5119986"/>
            <a:ext cx="979943" cy="56567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Elipse 37"/>
          <p:cNvSpPr/>
          <p:nvPr/>
        </p:nvSpPr>
        <p:spPr>
          <a:xfrm>
            <a:off x="4518315" y="6014030"/>
            <a:ext cx="804982" cy="38546"/>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CuadroTexto 38"/>
          <p:cNvSpPr txBox="1"/>
          <p:nvPr/>
        </p:nvSpPr>
        <p:spPr>
          <a:xfrm>
            <a:off x="4708347" y="5171380"/>
            <a:ext cx="979943" cy="461665"/>
          </a:xfrm>
          <a:prstGeom prst="rect">
            <a:avLst/>
          </a:prstGeom>
          <a:noFill/>
        </p:spPr>
        <p:txBody>
          <a:bodyPr wrap="square" rtlCol="0">
            <a:spAutoFit/>
          </a:bodyPr>
          <a:lstStyle/>
          <a:p>
            <a:pPr algn="ctr"/>
            <a:r>
              <a:rPr lang="es-419" sz="2400" b="1"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PSOP</a:t>
            </a:r>
            <a:endParaRPr lang="es-419" sz="2400" b="1"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CuadroTexto 39"/>
          <p:cNvSpPr txBox="1"/>
          <p:nvPr/>
        </p:nvSpPr>
        <p:spPr>
          <a:xfrm>
            <a:off x="4203567" y="5119985"/>
            <a:ext cx="492443" cy="646331"/>
          </a:xfrm>
          <a:prstGeom prst="rect">
            <a:avLst/>
          </a:prstGeom>
          <a:noFill/>
        </p:spPr>
        <p:txBody>
          <a:bodyPr wrap="none" rtlCol="0">
            <a:spAutoFit/>
          </a:bodyPr>
          <a:lstStyle/>
          <a:p>
            <a:r>
              <a:rPr lang="es-419" sz="3600" dirty="0" smtClean="0">
                <a:solidFill>
                  <a:schemeClr val="bg1"/>
                </a:solidFill>
                <a:effectLst>
                  <a:outerShdw blurRad="38100" dist="38100" dir="2700000" algn="tl">
                    <a:srgbClr val="000000">
                      <a:alpha val="43137"/>
                    </a:srgbClr>
                  </a:outerShdw>
                </a:effectLst>
                <a:latin typeface="Arial Black" panose="020B0A04020102020204" pitchFamily="34" charset="0"/>
              </a:rPr>
              <a:t>3</a:t>
            </a:r>
            <a:endParaRPr lang="es-419" sz="3600"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grpSp>
        <p:nvGrpSpPr>
          <p:cNvPr id="53" name="Grupo 52"/>
          <p:cNvGrpSpPr/>
          <p:nvPr/>
        </p:nvGrpSpPr>
        <p:grpSpPr>
          <a:xfrm>
            <a:off x="7495671" y="1036186"/>
            <a:ext cx="1961399" cy="941850"/>
            <a:chOff x="7283367" y="954318"/>
            <a:chExt cx="2534653" cy="1217123"/>
          </a:xfrm>
        </p:grpSpPr>
        <p:sp>
          <p:nvSpPr>
            <p:cNvPr id="41" name="Rectángulo redondeado 40"/>
            <p:cNvSpPr/>
            <p:nvPr/>
          </p:nvSpPr>
          <p:spPr>
            <a:xfrm>
              <a:off x="7942132" y="954318"/>
              <a:ext cx="558358" cy="558358"/>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Rectángulo redondeado 41"/>
            <p:cNvSpPr/>
            <p:nvPr/>
          </p:nvSpPr>
          <p:spPr>
            <a:xfrm>
              <a:off x="8600897" y="954318"/>
              <a:ext cx="558358" cy="55835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Rectángulo redondeado 42"/>
            <p:cNvSpPr/>
            <p:nvPr/>
          </p:nvSpPr>
          <p:spPr>
            <a:xfrm>
              <a:off x="9259662" y="954318"/>
              <a:ext cx="558358" cy="558358"/>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Rectángulo redondeado 43"/>
            <p:cNvSpPr/>
            <p:nvPr/>
          </p:nvSpPr>
          <p:spPr>
            <a:xfrm>
              <a:off x="7942132" y="1613083"/>
              <a:ext cx="558358" cy="558358"/>
            </a:xfrm>
            <a:prstGeom prst="roundRect">
              <a:avLst/>
            </a:prstGeom>
            <a:solidFill>
              <a:srgbClr val="BDE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5" name="Rectángulo redondeado 44"/>
            <p:cNvSpPr/>
            <p:nvPr/>
          </p:nvSpPr>
          <p:spPr>
            <a:xfrm>
              <a:off x="8600897" y="1613083"/>
              <a:ext cx="558358" cy="558358"/>
            </a:xfrm>
            <a:prstGeom prst="roundRect">
              <a:avLst/>
            </a:prstGeom>
            <a:solidFill>
              <a:srgbClr val="DCF0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6" name="Rectángulo redondeado 45"/>
            <p:cNvSpPr/>
            <p:nvPr/>
          </p:nvSpPr>
          <p:spPr>
            <a:xfrm>
              <a:off x="9259662" y="1613083"/>
              <a:ext cx="558358" cy="558358"/>
            </a:xfrm>
            <a:prstGeom prst="roundRect">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7" name="Rectángulo redondeado 46"/>
            <p:cNvSpPr/>
            <p:nvPr/>
          </p:nvSpPr>
          <p:spPr>
            <a:xfrm>
              <a:off x="7283367" y="954318"/>
              <a:ext cx="558358" cy="55835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8" name="Rectángulo redondeado 47"/>
            <p:cNvSpPr/>
            <p:nvPr/>
          </p:nvSpPr>
          <p:spPr>
            <a:xfrm>
              <a:off x="7287213" y="1613083"/>
              <a:ext cx="558358" cy="558358"/>
            </a:xfrm>
            <a:prstGeom prst="roundRect">
              <a:avLst/>
            </a:prstGeom>
            <a:solidFill>
              <a:srgbClr val="FFF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grpSp>
      <p:sp>
        <p:nvSpPr>
          <p:cNvPr id="49" name="CuadroTexto 48"/>
          <p:cNvSpPr txBox="1"/>
          <p:nvPr/>
        </p:nvSpPr>
        <p:spPr>
          <a:xfrm>
            <a:off x="7160311" y="2366234"/>
            <a:ext cx="2665479" cy="523220"/>
          </a:xfrm>
          <a:prstGeom prst="rect">
            <a:avLst/>
          </a:prstGeom>
          <a:noFill/>
        </p:spPr>
        <p:txBody>
          <a:bodyPr wrap="square" rtlCol="0">
            <a:spAutoFit/>
          </a:bodyPr>
          <a:lstStyle/>
          <a:p>
            <a:pPr algn="ctr"/>
            <a:r>
              <a:rPr lang="es-419" sz="2800" b="1" dirty="0" err="1" smtClean="0">
                <a:solidFill>
                  <a:srgbClr val="1875A7"/>
                </a:solidFill>
                <a:latin typeface="Kozuka Gothic Pr6N B" panose="020B0800000000000000" pitchFamily="34" charset="-128"/>
                <a:ea typeface="Kozuka Gothic Pr6N B" panose="020B0800000000000000" pitchFamily="34" charset="-128"/>
                <a:cs typeface="Open Sans" panose="020B0606030504020204" pitchFamily="34" charset="0"/>
              </a:rPr>
              <a:t>Checkpoint</a:t>
            </a:r>
            <a:endParaRPr lang="es-419" sz="2800" b="1" dirty="0">
              <a:solidFill>
                <a:srgbClr val="1875A7"/>
              </a:solidFill>
              <a:latin typeface="Kozuka Gothic Pr6N B" panose="020B0800000000000000" pitchFamily="34" charset="-128"/>
              <a:ea typeface="Kozuka Gothic Pr6N B" panose="020B0800000000000000" pitchFamily="34" charset="-128"/>
              <a:cs typeface="Open Sans" panose="020B0606030504020204" pitchFamily="34" charset="0"/>
            </a:endParaRPr>
          </a:p>
        </p:txBody>
      </p:sp>
      <p:grpSp>
        <p:nvGrpSpPr>
          <p:cNvPr id="50" name="Grupo 49"/>
          <p:cNvGrpSpPr/>
          <p:nvPr/>
        </p:nvGrpSpPr>
        <p:grpSpPr>
          <a:xfrm>
            <a:off x="10023509" y="876944"/>
            <a:ext cx="1815247" cy="1797076"/>
            <a:chOff x="5175100" y="490723"/>
            <a:chExt cx="3044958" cy="3014478"/>
          </a:xfrm>
        </p:grpSpPr>
        <p:pic>
          <p:nvPicPr>
            <p:cNvPr id="51" name="Imagen 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5100" y="490723"/>
              <a:ext cx="3044958" cy="3014478"/>
            </a:xfrm>
            <a:prstGeom prst="rect">
              <a:avLst/>
            </a:prstGeom>
          </p:spPr>
        </p:pic>
        <p:pic>
          <p:nvPicPr>
            <p:cNvPr id="52" name="Imagen 51"/>
            <p:cNvPicPr>
              <a:picLocks noChangeAspect="1"/>
            </p:cNvPicPr>
            <p:nvPr/>
          </p:nvPicPr>
          <p:blipFill>
            <a:blip r:embed="rId6"/>
            <a:stretch>
              <a:fillRect/>
            </a:stretch>
          </p:blipFill>
          <p:spPr>
            <a:xfrm>
              <a:off x="5365487" y="1675720"/>
              <a:ext cx="2664183" cy="859611"/>
            </a:xfrm>
            <a:prstGeom prst="rect">
              <a:avLst/>
            </a:prstGeom>
          </p:spPr>
        </p:pic>
      </p:grpSp>
    </p:spTree>
    <p:extLst>
      <p:ext uri="{BB962C8B-B14F-4D97-AF65-F5344CB8AC3E}">
        <p14:creationId xmlns:p14="http://schemas.microsoft.com/office/powerpoint/2010/main" val="911196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1985845" y="3080829"/>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chemeClr val="accent6">
              <a:lumMod val="40000"/>
              <a:lumOff val="60000"/>
            </a:schemeClr>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7892" tIns="157892" rIns="157892" bIns="157892" numCol="1" spcCol="1270" anchor="ctr" anchorCtr="0">
            <a:noAutofit/>
          </a:bodyPr>
          <a:lstStyle/>
          <a:p>
            <a:pPr lvl="0" algn="ctr" defTabSz="466725">
              <a:lnSpc>
                <a:spcPct val="90000"/>
              </a:lnSpc>
              <a:spcBef>
                <a:spcPct val="0"/>
              </a:spcBef>
              <a:spcAft>
                <a:spcPct val="35000"/>
              </a:spcAft>
            </a:pPr>
            <a:r>
              <a:rPr lang="es-MX" sz="1300" b="1"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Los trabajadores involucrados </a:t>
            </a:r>
            <a:endParaRPr lang="es-MX" sz="1300" b="1"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rot="16200000">
            <a:off x="2498560" y="2835028"/>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6" rIns="160704"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orma libre 5"/>
          <p:cNvSpPr/>
          <p:nvPr/>
        </p:nvSpPr>
        <p:spPr>
          <a:xfrm>
            <a:off x="1985845" y="1166484"/>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Perciben mayor autonomía en su trabajo</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orma libre 6"/>
          <p:cNvSpPr/>
          <p:nvPr/>
        </p:nvSpPr>
        <p:spPr>
          <a:xfrm rot="19800000">
            <a:off x="3327496" y="3313614"/>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6" rIns="160703" bIns="8734"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orma libre 7"/>
          <p:cNvSpPr/>
          <p:nvPr/>
        </p:nvSpPr>
        <p:spPr>
          <a:xfrm>
            <a:off x="3643718" y="2123656"/>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Son más optimistas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Forma libre 8"/>
          <p:cNvSpPr/>
          <p:nvPr/>
        </p:nvSpPr>
        <p:spPr>
          <a:xfrm rot="1800000">
            <a:off x="3327496" y="4270786"/>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3" tIns="8735" rIns="160702"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Forma libre 9"/>
          <p:cNvSpPr/>
          <p:nvPr/>
        </p:nvSpPr>
        <p:spPr>
          <a:xfrm>
            <a:off x="3643718" y="4038001"/>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Tienen mayor autoestima y auto-eficacia</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Forma libre 10"/>
          <p:cNvSpPr/>
          <p:nvPr/>
        </p:nvSpPr>
        <p:spPr>
          <a:xfrm rot="5400000">
            <a:off x="2498560" y="4749374"/>
            <a:ext cx="444457" cy="47144"/>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0" y="16525"/>
                </a:moveTo>
                <a:lnTo>
                  <a:pt x="451266"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5" rIns="160704" bIns="8736"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Forma libre 11"/>
          <p:cNvSpPr/>
          <p:nvPr/>
        </p:nvSpPr>
        <p:spPr>
          <a:xfrm>
            <a:off x="1985845" y="4995173"/>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Tienen más capacidad de tomar decisiones y más iniciativa</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orma libre 12"/>
          <p:cNvSpPr/>
          <p:nvPr/>
        </p:nvSpPr>
        <p:spPr>
          <a:xfrm rot="19800000">
            <a:off x="1669625" y="4270785"/>
            <a:ext cx="444457" cy="47145"/>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311585" y="16525"/>
                </a:moveTo>
                <a:lnTo>
                  <a:pt x="-139681"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2" tIns="8737" rIns="160703" bIns="8734"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Forma libre 13"/>
          <p:cNvSpPr/>
          <p:nvPr/>
        </p:nvSpPr>
        <p:spPr>
          <a:xfrm>
            <a:off x="327973" y="4038001"/>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F8F199"/>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Son más resilientes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Forma libre 14"/>
          <p:cNvSpPr/>
          <p:nvPr/>
        </p:nvSpPr>
        <p:spPr>
          <a:xfrm rot="1800000">
            <a:off x="1669625" y="3313612"/>
            <a:ext cx="444457" cy="47145"/>
          </a:xfrm>
          <a:custGeom>
            <a:avLst/>
            <a:gdLst>
              <a:gd name="connsiteX0" fmla="*/ 0 w 311585"/>
              <a:gd name="connsiteY0" fmla="*/ 16525 h 33050"/>
              <a:gd name="connsiteX1" fmla="*/ 451266 w 311585"/>
              <a:gd name="connsiteY1" fmla="*/ 16525 h 33050"/>
            </a:gdLst>
            <a:ahLst/>
            <a:cxnLst>
              <a:cxn ang="0">
                <a:pos x="connsiteX0" y="connsiteY0"/>
              </a:cxn>
              <a:cxn ang="0">
                <a:pos x="connsiteX1" y="connsiteY1"/>
              </a:cxn>
            </a:cxnLst>
            <a:rect l="l" t="t" r="r" b="b"/>
            <a:pathLst>
              <a:path w="311585" h="33050">
                <a:moveTo>
                  <a:pt x="311585" y="16525"/>
                </a:moveTo>
                <a:lnTo>
                  <a:pt x="-139681" y="16525"/>
                </a:lnTo>
              </a:path>
            </a:pathLst>
          </a:custGeom>
          <a:noFill/>
          <a:ln w="28575" cap="flat" cmpd="sng" algn="ctr">
            <a:solidFill>
              <a:schemeClr val="bg1">
                <a:lumMod val="75000"/>
              </a:schemeClr>
            </a:solidFill>
            <a:prstDash val="solid"/>
            <a:miter lim="800000"/>
          </a:ln>
          <a:effectLst/>
        </p:spPr>
        <p:style>
          <a:lnRef idx="2">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0703" tIns="8736" rIns="160702" bIns="8735" numCol="1" spcCol="1270" anchor="ctr" anchorCtr="0">
            <a:noAutofit/>
          </a:bodyPr>
          <a:lstStyle/>
          <a:p>
            <a:pPr lvl="0" algn="ctr" defTabSz="222250">
              <a:lnSpc>
                <a:spcPct val="90000"/>
              </a:lnSpc>
              <a:spcBef>
                <a:spcPct val="0"/>
              </a:spcBef>
              <a:spcAft>
                <a:spcPct val="35000"/>
              </a:spcAft>
            </a:pPr>
            <a:endParaRPr lang="es-MX" sz="1300" kern="1200">
              <a:solidFill>
                <a:sysClr val="windowText" lastClr="000000">
                  <a:hueOff val="0"/>
                  <a:satOff val="0"/>
                  <a:lumOff val="0"/>
                  <a:alphaOff val="0"/>
                </a:sys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Forma libre 15"/>
          <p:cNvSpPr/>
          <p:nvPr/>
        </p:nvSpPr>
        <p:spPr>
          <a:xfrm>
            <a:off x="327973" y="2123656"/>
            <a:ext cx="1469887" cy="1469888"/>
          </a:xfrm>
          <a:custGeom>
            <a:avLst/>
            <a:gdLst>
              <a:gd name="connsiteX0" fmla="*/ 0 w 1030459"/>
              <a:gd name="connsiteY0" fmla="*/ 515230 h 1030459"/>
              <a:gd name="connsiteX1" fmla="*/ 515230 w 1030459"/>
              <a:gd name="connsiteY1" fmla="*/ 0 h 1030459"/>
              <a:gd name="connsiteX2" fmla="*/ 1030460 w 1030459"/>
              <a:gd name="connsiteY2" fmla="*/ 515230 h 1030459"/>
              <a:gd name="connsiteX3" fmla="*/ 515230 w 1030459"/>
              <a:gd name="connsiteY3" fmla="*/ 1030460 h 1030459"/>
              <a:gd name="connsiteX4" fmla="*/ 0 w 1030459"/>
              <a:gd name="connsiteY4" fmla="*/ 515230 h 10304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459" h="1030459">
                <a:moveTo>
                  <a:pt x="0" y="515230"/>
                </a:moveTo>
                <a:cubicBezTo>
                  <a:pt x="0" y="230676"/>
                  <a:pt x="230676" y="0"/>
                  <a:pt x="515230" y="0"/>
                </a:cubicBezTo>
                <a:cubicBezTo>
                  <a:pt x="799784" y="0"/>
                  <a:pt x="1030460" y="230676"/>
                  <a:pt x="1030460" y="515230"/>
                </a:cubicBezTo>
                <a:cubicBezTo>
                  <a:pt x="1030460" y="799784"/>
                  <a:pt x="799784" y="1030460"/>
                  <a:pt x="515230" y="1030460"/>
                </a:cubicBezTo>
                <a:cubicBezTo>
                  <a:pt x="230676" y="1030460"/>
                  <a:pt x="0" y="799784"/>
                  <a:pt x="0" y="515230"/>
                </a:cubicBezTo>
                <a:close/>
              </a:path>
            </a:pathLst>
          </a:custGeom>
          <a:solidFill>
            <a:srgbClr val="9BC1E0"/>
          </a:solidFill>
          <a:ln w="12700" cap="flat" cmpd="sng" algn="ctr">
            <a:no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156622" tIns="156622" rIns="156622" bIns="156622" numCol="1" spcCol="1270" anchor="ctr" anchorCtr="0">
            <a:noAutofit/>
          </a:bodyPr>
          <a:lstStyle/>
          <a:p>
            <a:pPr lvl="0" algn="ctr" defTabSz="400050">
              <a:lnSpc>
                <a:spcPct val="90000"/>
              </a:lnSpc>
              <a:spcBef>
                <a:spcPct val="0"/>
              </a:spcBef>
              <a:spcAft>
                <a:spcPct val="35000"/>
              </a:spcAft>
            </a:pPr>
            <a:r>
              <a:rPr lang="es-MX" sz="13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Experimentan más emociones positivas</a:t>
            </a:r>
            <a:endParaRPr lang="es-MX" sz="1300" kern="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3" name="Rectángulo redondeado 22"/>
          <p:cNvSpPr/>
          <p:nvPr/>
        </p:nvSpPr>
        <p:spPr>
          <a:xfrm>
            <a:off x="8910461" y="187826"/>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4" name="Rectángulo redondeado 23"/>
          <p:cNvSpPr/>
          <p:nvPr/>
        </p:nvSpPr>
        <p:spPr>
          <a:xfrm>
            <a:off x="9630068" y="191911"/>
            <a:ext cx="2404837" cy="608269"/>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5" name="Rectángulo 24"/>
          <p:cNvSpPr/>
          <p:nvPr/>
        </p:nvSpPr>
        <p:spPr>
          <a:xfrm>
            <a:off x="9813428" y="326939"/>
            <a:ext cx="2093630" cy="307777"/>
          </a:xfrm>
          <a:prstGeom prst="rect">
            <a:avLst/>
          </a:prstGeom>
        </p:spPr>
        <p:txBody>
          <a:bodyPr wrap="square">
            <a:spAutoFit/>
          </a:bodyPr>
          <a:lstStyle/>
          <a:p>
            <a:r>
              <a:rPr lang="es-MX" sz="1400" b="1" dirty="0">
                <a:latin typeface="Open Sans" panose="020B0606030504020204" pitchFamily="34" charset="0"/>
              </a:rPr>
              <a:t>Aprender a </a:t>
            </a:r>
            <a:r>
              <a:rPr lang="es-MX" sz="1400" b="1" dirty="0" smtClean="0">
                <a:latin typeface="Open Sans" panose="020B0606030504020204" pitchFamily="34" charset="0"/>
              </a:rPr>
              <a:t>perdonar</a:t>
            </a:r>
            <a:endParaRPr lang="es-MX" sz="1400" b="1" dirty="0">
              <a:latin typeface="Open Sans" panose="020B0606030504020204" pitchFamily="34" charset="0"/>
            </a:endParaRPr>
          </a:p>
        </p:txBody>
      </p:sp>
      <p:sp>
        <p:nvSpPr>
          <p:cNvPr id="26" name="Rectángulo 25"/>
          <p:cNvSpPr/>
          <p:nvPr/>
        </p:nvSpPr>
        <p:spPr>
          <a:xfrm rot="2700000">
            <a:off x="9551388" y="409870"/>
            <a:ext cx="173176" cy="173176"/>
          </a:xfrm>
          <a:prstGeom prst="rect">
            <a:avLst/>
          </a:prstGeom>
          <a:solidFill>
            <a:schemeClr val="accent4"/>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27" name="Imagen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2890" y="302875"/>
            <a:ext cx="360000" cy="360000"/>
          </a:xfrm>
          <a:prstGeom prst="rect">
            <a:avLst/>
          </a:prstGeom>
        </p:spPr>
      </p:pic>
      <p:sp>
        <p:nvSpPr>
          <p:cNvPr id="28" name="Rectángulo redondeado 27"/>
          <p:cNvSpPr/>
          <p:nvPr/>
        </p:nvSpPr>
        <p:spPr>
          <a:xfrm>
            <a:off x="8910461" y="978188"/>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9" name="Rectángulo redondeado 28"/>
          <p:cNvSpPr/>
          <p:nvPr/>
        </p:nvSpPr>
        <p:spPr>
          <a:xfrm>
            <a:off x="9630068" y="982273"/>
            <a:ext cx="2404837" cy="60826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0" name="Rectángulo 29"/>
          <p:cNvSpPr/>
          <p:nvPr/>
        </p:nvSpPr>
        <p:spPr>
          <a:xfrm rot="2700000">
            <a:off x="9551388" y="1200232"/>
            <a:ext cx="173176" cy="173176"/>
          </a:xfrm>
          <a:prstGeom prst="rect">
            <a:avLst/>
          </a:prstGeom>
          <a:solidFill>
            <a:schemeClr val="accent1"/>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1" name="Rectángulo redondeado 30"/>
          <p:cNvSpPr/>
          <p:nvPr/>
        </p:nvSpPr>
        <p:spPr>
          <a:xfrm>
            <a:off x="8910461" y="1768550"/>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2" name="Rectángulo redondeado 31"/>
          <p:cNvSpPr/>
          <p:nvPr/>
        </p:nvSpPr>
        <p:spPr>
          <a:xfrm>
            <a:off x="9630068" y="1772635"/>
            <a:ext cx="2404837" cy="608269"/>
          </a:xfrm>
          <a:prstGeom prst="roundRect">
            <a:avLst/>
          </a:prstGeom>
          <a:solidFill>
            <a:srgbClr val="F593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3" name="Rectángulo 32"/>
          <p:cNvSpPr/>
          <p:nvPr/>
        </p:nvSpPr>
        <p:spPr>
          <a:xfrm rot="2700000">
            <a:off x="9551388" y="1990594"/>
            <a:ext cx="173176" cy="173176"/>
          </a:xfrm>
          <a:prstGeom prst="rect">
            <a:avLst/>
          </a:prstGeom>
          <a:solidFill>
            <a:srgbClr val="F16043"/>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4" name="Rectángulo 33"/>
          <p:cNvSpPr/>
          <p:nvPr/>
        </p:nvSpPr>
        <p:spPr>
          <a:xfrm>
            <a:off x="9813428" y="1840437"/>
            <a:ext cx="2088649" cy="523220"/>
          </a:xfrm>
          <a:prstGeom prst="rect">
            <a:avLst/>
          </a:prstGeom>
        </p:spPr>
        <p:txBody>
          <a:bodyPr wrap="none">
            <a:spAutoFit/>
          </a:bodyPr>
          <a:lstStyle/>
          <a:p>
            <a:r>
              <a:rPr lang="es-MX" sz="1400" b="1" dirty="0">
                <a:latin typeface="Open Sans" panose="020B0606030504020204" pitchFamily="34" charset="0"/>
              </a:rPr>
              <a:t>Cuidar las relaciones </a:t>
            </a:r>
            <a:r>
              <a:rPr lang="es-419" sz="1400" b="1" dirty="0" smtClean="0">
                <a:latin typeface="Open Sans" panose="020B0606030504020204" pitchFamily="34" charset="0"/>
              </a:rPr>
              <a:t/>
            </a:r>
            <a:br>
              <a:rPr lang="es-419" sz="1400" b="1" dirty="0" smtClean="0">
                <a:latin typeface="Open Sans" panose="020B0606030504020204" pitchFamily="34" charset="0"/>
              </a:rPr>
            </a:br>
            <a:r>
              <a:rPr lang="es-MX" sz="1400" b="1" dirty="0" smtClean="0">
                <a:latin typeface="Open Sans" panose="020B0606030504020204" pitchFamily="34" charset="0"/>
              </a:rPr>
              <a:t>sociales</a:t>
            </a:r>
            <a:endParaRPr lang="es-MX" sz="1400" b="1" dirty="0">
              <a:latin typeface="Open Sans" panose="020B0606030504020204" pitchFamily="34" charset="0"/>
            </a:endParaRPr>
          </a:p>
        </p:txBody>
      </p:sp>
      <p:sp>
        <p:nvSpPr>
          <p:cNvPr id="35" name="Rectángulo 34"/>
          <p:cNvSpPr/>
          <p:nvPr/>
        </p:nvSpPr>
        <p:spPr>
          <a:xfrm>
            <a:off x="9813428" y="1101497"/>
            <a:ext cx="1746825" cy="307777"/>
          </a:xfrm>
          <a:prstGeom prst="rect">
            <a:avLst/>
          </a:prstGeom>
        </p:spPr>
        <p:txBody>
          <a:bodyPr wrap="none">
            <a:spAutoFit/>
          </a:bodyPr>
          <a:lstStyle/>
          <a:p>
            <a:r>
              <a:rPr lang="es-MX" sz="1400" b="1" dirty="0">
                <a:latin typeface="Open Sans" panose="020B0606030504020204" pitchFamily="34" charset="0"/>
              </a:rPr>
              <a:t>Expresar </a:t>
            </a:r>
            <a:r>
              <a:rPr lang="es-MX" sz="1400" b="1" dirty="0" smtClean="0">
                <a:latin typeface="Open Sans" panose="020B0606030504020204" pitchFamily="34" charset="0"/>
              </a:rPr>
              <a:t>gratitud</a:t>
            </a:r>
            <a:endParaRPr lang="es-MX" sz="1400" b="1" dirty="0">
              <a:latin typeface="Open Sans" panose="020B0606030504020204" pitchFamily="34" charset="0"/>
            </a:endParaRPr>
          </a:p>
        </p:txBody>
      </p:sp>
      <p:sp>
        <p:nvSpPr>
          <p:cNvPr id="36" name="Rectángulo redondeado 35"/>
          <p:cNvSpPr/>
          <p:nvPr/>
        </p:nvSpPr>
        <p:spPr>
          <a:xfrm>
            <a:off x="5449934" y="170579"/>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7" name="Rectángulo redondeado 36"/>
          <p:cNvSpPr/>
          <p:nvPr/>
        </p:nvSpPr>
        <p:spPr>
          <a:xfrm>
            <a:off x="6169541" y="174664"/>
            <a:ext cx="2404837" cy="608269"/>
          </a:xfrm>
          <a:prstGeom prst="roundRect">
            <a:avLst/>
          </a:prstGeom>
          <a:solidFill>
            <a:srgbClr val="F4C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8" name="Rectángulo 37"/>
          <p:cNvSpPr/>
          <p:nvPr/>
        </p:nvSpPr>
        <p:spPr>
          <a:xfrm rot="2700000">
            <a:off x="6090861" y="392623"/>
            <a:ext cx="173176" cy="173176"/>
          </a:xfrm>
          <a:prstGeom prst="rect">
            <a:avLst/>
          </a:prstGeom>
          <a:solidFill>
            <a:srgbClr val="EEA949"/>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39" name="Rectángulo redondeado 38"/>
          <p:cNvSpPr/>
          <p:nvPr/>
        </p:nvSpPr>
        <p:spPr>
          <a:xfrm>
            <a:off x="5449934" y="960941"/>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0" name="Rectángulo redondeado 39"/>
          <p:cNvSpPr/>
          <p:nvPr/>
        </p:nvSpPr>
        <p:spPr>
          <a:xfrm>
            <a:off x="6169541" y="965026"/>
            <a:ext cx="2404837" cy="608269"/>
          </a:xfrm>
          <a:prstGeom prst="roundRect">
            <a:avLst/>
          </a:prstGeom>
          <a:solidFill>
            <a:srgbClr val="CFE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1" name="Rectángulo 40"/>
          <p:cNvSpPr/>
          <p:nvPr/>
        </p:nvSpPr>
        <p:spPr>
          <a:xfrm rot="2700000">
            <a:off x="6090861" y="1182985"/>
            <a:ext cx="173176" cy="173176"/>
          </a:xfrm>
          <a:prstGeom prst="rect">
            <a:avLst/>
          </a:prstGeom>
          <a:solidFill>
            <a:srgbClr val="AFCF61"/>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2" name="Rectángulo redondeado 41"/>
          <p:cNvSpPr/>
          <p:nvPr/>
        </p:nvSpPr>
        <p:spPr>
          <a:xfrm>
            <a:off x="5449934" y="1751303"/>
            <a:ext cx="3112412" cy="608269"/>
          </a:xfrm>
          <a:prstGeom prst="round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3" name="Rectángulo redondeado 42"/>
          <p:cNvSpPr/>
          <p:nvPr/>
        </p:nvSpPr>
        <p:spPr>
          <a:xfrm>
            <a:off x="6169541" y="1755388"/>
            <a:ext cx="2404837" cy="608269"/>
          </a:xfrm>
          <a:prstGeom prst="roundRect">
            <a:avLst/>
          </a:prstGeom>
          <a:solidFill>
            <a:srgbClr val="9DD7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4" name="Rectángulo 43"/>
          <p:cNvSpPr/>
          <p:nvPr/>
        </p:nvSpPr>
        <p:spPr>
          <a:xfrm rot="2700000">
            <a:off x="6090861" y="1973347"/>
            <a:ext cx="173176" cy="173176"/>
          </a:xfrm>
          <a:prstGeom prst="rect">
            <a:avLst/>
          </a:prstGeom>
          <a:solidFill>
            <a:srgbClr val="6EC4A7"/>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5" name="Rectángulo 44"/>
          <p:cNvSpPr/>
          <p:nvPr/>
        </p:nvSpPr>
        <p:spPr>
          <a:xfrm>
            <a:off x="6326953" y="326939"/>
            <a:ext cx="2090011" cy="307777"/>
          </a:xfrm>
          <a:prstGeom prst="rect">
            <a:avLst/>
          </a:prstGeom>
        </p:spPr>
        <p:txBody>
          <a:bodyPr wrap="square">
            <a:spAutoFit/>
          </a:bodyPr>
          <a:lstStyle/>
          <a:p>
            <a:r>
              <a:rPr lang="es-MX" sz="1400" b="1" dirty="0">
                <a:latin typeface="Open Sans" panose="020B0606030504020204" pitchFamily="34" charset="0"/>
              </a:rPr>
              <a:t>Practicar las </a:t>
            </a:r>
            <a:r>
              <a:rPr lang="es-MX" sz="1400" b="1" dirty="0" smtClean="0">
                <a:latin typeface="Open Sans" panose="020B0606030504020204" pitchFamily="34" charset="0"/>
              </a:rPr>
              <a:t>virtudes</a:t>
            </a:r>
            <a:endParaRPr lang="es-MX" sz="1400" b="1" dirty="0">
              <a:latin typeface="Open Sans" panose="020B0606030504020204" pitchFamily="34" charset="0"/>
            </a:endParaRPr>
          </a:p>
        </p:txBody>
      </p:sp>
      <p:sp>
        <p:nvSpPr>
          <p:cNvPr id="46" name="Rectángulo 45"/>
          <p:cNvSpPr/>
          <p:nvPr/>
        </p:nvSpPr>
        <p:spPr>
          <a:xfrm>
            <a:off x="6355939" y="1012380"/>
            <a:ext cx="2271437" cy="523220"/>
          </a:xfrm>
          <a:prstGeom prst="rect">
            <a:avLst/>
          </a:prstGeom>
        </p:spPr>
        <p:txBody>
          <a:bodyPr wrap="square">
            <a:spAutoFit/>
          </a:bodyPr>
          <a:lstStyle/>
          <a:p>
            <a:r>
              <a:rPr lang="es-MX" sz="1400" b="1" dirty="0">
                <a:latin typeface="Open Sans" panose="020B0606030504020204" pitchFamily="34" charset="0"/>
              </a:rPr>
              <a:t>Ser amable con los </a:t>
            </a:r>
            <a:r>
              <a:rPr lang="es-MX" sz="1400" b="1" dirty="0" smtClean="0">
                <a:latin typeface="Open Sans" panose="020B0606030504020204" pitchFamily="34" charset="0"/>
              </a:rPr>
              <a:t>demás</a:t>
            </a:r>
            <a:endParaRPr lang="es-MX" sz="1400" b="1" dirty="0">
              <a:latin typeface="Open Sans" panose="020B0606030504020204" pitchFamily="34" charset="0"/>
            </a:endParaRPr>
          </a:p>
        </p:txBody>
      </p:sp>
      <p:sp>
        <p:nvSpPr>
          <p:cNvPr id="47" name="Rectángulo 46"/>
          <p:cNvSpPr/>
          <p:nvPr/>
        </p:nvSpPr>
        <p:spPr>
          <a:xfrm>
            <a:off x="6326784" y="1802742"/>
            <a:ext cx="2329746" cy="523220"/>
          </a:xfrm>
          <a:prstGeom prst="rect">
            <a:avLst/>
          </a:prstGeom>
        </p:spPr>
        <p:txBody>
          <a:bodyPr wrap="square">
            <a:spAutoFit/>
          </a:bodyPr>
          <a:lstStyle/>
          <a:p>
            <a:r>
              <a:rPr lang="es-MX" sz="1400" b="1" dirty="0">
                <a:latin typeface="Open Sans" panose="020B0606030504020204" pitchFamily="34" charset="0"/>
              </a:rPr>
              <a:t>Compartir buenas </a:t>
            </a:r>
            <a:r>
              <a:rPr lang="es-MX" sz="1400" b="1" dirty="0" smtClean="0">
                <a:latin typeface="Open Sans" panose="020B0606030504020204" pitchFamily="34" charset="0"/>
              </a:rPr>
              <a:t>noticias</a:t>
            </a:r>
            <a:endParaRPr lang="es-MX" sz="1400" b="1" dirty="0">
              <a:latin typeface="Open Sans" panose="020B0606030504020204" pitchFamily="34" charset="0"/>
            </a:endParaRPr>
          </a:p>
        </p:txBody>
      </p:sp>
      <p:pic>
        <p:nvPicPr>
          <p:cNvPr id="48" name="Imagen 4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011" y="1893533"/>
            <a:ext cx="396000" cy="396000"/>
          </a:xfrm>
          <a:prstGeom prst="rect">
            <a:avLst/>
          </a:prstGeom>
        </p:spPr>
      </p:pic>
      <p:pic>
        <p:nvPicPr>
          <p:cNvPr id="49" name="Imagen 4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4011" y="1101114"/>
            <a:ext cx="432000" cy="432000"/>
          </a:xfrm>
          <a:prstGeom prst="rect">
            <a:avLst/>
          </a:prstGeom>
        </p:spPr>
      </p:pic>
      <p:pic>
        <p:nvPicPr>
          <p:cNvPr id="50" name="Imagen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3262" y="305742"/>
            <a:ext cx="360000" cy="360000"/>
          </a:xfrm>
          <a:prstGeom prst="rect">
            <a:avLst/>
          </a:prstGeom>
        </p:spPr>
      </p:pic>
      <p:pic>
        <p:nvPicPr>
          <p:cNvPr id="51" name="Imagen 5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21347" y="1893533"/>
            <a:ext cx="341637" cy="341637"/>
          </a:xfrm>
          <a:prstGeom prst="rect">
            <a:avLst/>
          </a:prstGeom>
        </p:spPr>
      </p:pic>
      <p:pic>
        <p:nvPicPr>
          <p:cNvPr id="52" name="Imagen 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96767" y="1076133"/>
            <a:ext cx="395713" cy="395713"/>
          </a:xfrm>
          <a:prstGeom prst="rect">
            <a:avLst/>
          </a:prstGeom>
        </p:spPr>
      </p:pic>
    </p:spTree>
    <p:extLst>
      <p:ext uri="{BB962C8B-B14F-4D97-AF65-F5344CB8AC3E}">
        <p14:creationId xmlns:p14="http://schemas.microsoft.com/office/powerpoint/2010/main" val="1443448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n 18"/>
          <p:cNvPicPr>
            <a:picLocks noChangeAspect="1"/>
          </p:cNvPicPr>
          <p:nvPr/>
        </p:nvPicPr>
        <p:blipFill rotWithShape="1">
          <a:blip r:embed="rId2" cstate="print">
            <a:extLst>
              <a:ext uri="{28A0092B-C50C-407E-A947-70E740481C1C}">
                <a14:useLocalDpi xmlns:a14="http://schemas.microsoft.com/office/drawing/2010/main" val="0"/>
              </a:ext>
            </a:extLst>
          </a:blip>
          <a:srcRect t="14765" b="17517"/>
          <a:stretch/>
        </p:blipFill>
        <p:spPr>
          <a:xfrm>
            <a:off x="214211" y="126241"/>
            <a:ext cx="1789011" cy="1768642"/>
          </a:xfrm>
          <a:prstGeom prst="rect">
            <a:avLst/>
          </a:prstGeom>
        </p:spPr>
      </p:pic>
      <p:sp>
        <p:nvSpPr>
          <p:cNvPr id="20" name="Forma libre 19"/>
          <p:cNvSpPr/>
          <p:nvPr/>
        </p:nvSpPr>
        <p:spPr>
          <a:xfrm rot="16200000" flipH="1">
            <a:off x="3709305" y="-1452188"/>
            <a:ext cx="1116542" cy="4733608"/>
          </a:xfrm>
          <a:custGeom>
            <a:avLst/>
            <a:gdLst>
              <a:gd name="connsiteX0" fmla="*/ 0 w 1428100"/>
              <a:gd name="connsiteY0" fmla="*/ 207455 h 4733608"/>
              <a:gd name="connsiteX1" fmla="*/ 0 w 1428100"/>
              <a:gd name="connsiteY1" fmla="*/ 4645908 h 4733608"/>
              <a:gd name="connsiteX2" fmla="*/ 87700 w 1428100"/>
              <a:gd name="connsiteY2" fmla="*/ 4733608 h 4733608"/>
              <a:gd name="connsiteX3" fmla="*/ 1340400 w 1428100"/>
              <a:gd name="connsiteY3" fmla="*/ 4733608 h 4733608"/>
              <a:gd name="connsiteX4" fmla="*/ 1428100 w 1428100"/>
              <a:gd name="connsiteY4" fmla="*/ 4645908 h 4733608"/>
              <a:gd name="connsiteX5" fmla="*/ 1428100 w 1428100"/>
              <a:gd name="connsiteY5" fmla="*/ 207455 h 4733608"/>
              <a:gd name="connsiteX6" fmla="*/ 1340400 w 1428100"/>
              <a:gd name="connsiteY6" fmla="*/ 119755 h 4733608"/>
              <a:gd name="connsiteX7" fmla="*/ 441556 w 1428100"/>
              <a:gd name="connsiteY7" fmla="*/ 119755 h 4733608"/>
              <a:gd name="connsiteX8" fmla="*/ 350794 w 1428100"/>
              <a:gd name="connsiteY8" fmla="*/ 0 h 4733608"/>
              <a:gd name="connsiteX9" fmla="*/ 260031 w 1428100"/>
              <a:gd name="connsiteY9" fmla="*/ 119755 h 4733608"/>
              <a:gd name="connsiteX10" fmla="*/ 87700 w 1428100"/>
              <a:gd name="connsiteY10" fmla="*/ 119755 h 4733608"/>
              <a:gd name="connsiteX11" fmla="*/ 0 w 1428100"/>
              <a:gd name="connsiteY11" fmla="*/ 207455 h 4733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100" h="4733608">
                <a:moveTo>
                  <a:pt x="0" y="207455"/>
                </a:moveTo>
                <a:lnTo>
                  <a:pt x="0" y="4645908"/>
                </a:lnTo>
                <a:cubicBezTo>
                  <a:pt x="0" y="4694343"/>
                  <a:pt x="39265" y="4733608"/>
                  <a:pt x="87700" y="4733608"/>
                </a:cubicBezTo>
                <a:lnTo>
                  <a:pt x="1340400" y="4733608"/>
                </a:lnTo>
                <a:cubicBezTo>
                  <a:pt x="1388835" y="4733608"/>
                  <a:pt x="1428100" y="4694343"/>
                  <a:pt x="1428100" y="4645908"/>
                </a:cubicBezTo>
                <a:lnTo>
                  <a:pt x="1428100" y="207455"/>
                </a:lnTo>
                <a:cubicBezTo>
                  <a:pt x="1428100" y="159020"/>
                  <a:pt x="1388835" y="119755"/>
                  <a:pt x="1340400" y="119755"/>
                </a:cubicBezTo>
                <a:lnTo>
                  <a:pt x="441556" y="119755"/>
                </a:lnTo>
                <a:lnTo>
                  <a:pt x="350794" y="0"/>
                </a:lnTo>
                <a:lnTo>
                  <a:pt x="260031" y="119755"/>
                </a:lnTo>
                <a:lnTo>
                  <a:pt x="87700" y="119755"/>
                </a:lnTo>
                <a:cubicBezTo>
                  <a:pt x="39265" y="119755"/>
                  <a:pt x="0" y="159020"/>
                  <a:pt x="0" y="207455"/>
                </a:cubicBezTo>
                <a:close/>
              </a:path>
            </a:pathLst>
          </a:custGeom>
          <a:solidFill>
            <a:srgbClr val="FEF3F0"/>
          </a:solidFill>
          <a:ln>
            <a:solidFill>
              <a:srgbClr val="EF4D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7" name="CuadroTexto 6"/>
          <p:cNvSpPr txBox="1"/>
          <p:nvPr/>
        </p:nvSpPr>
        <p:spPr>
          <a:xfrm>
            <a:off x="2135719" y="509188"/>
            <a:ext cx="4263714" cy="738664"/>
          </a:xfrm>
          <a:prstGeom prst="rect">
            <a:avLst/>
          </a:prstGeom>
          <a:noFill/>
        </p:spPr>
        <p:txBody>
          <a:bodyPr wrap="square" rtlCol="0">
            <a:spAutoFit/>
          </a:bodyPr>
          <a:lstStyle/>
          <a:p>
            <a:pPr lvl="0"/>
            <a:r>
              <a:rPr lang="es-MX" sz="1400" dirty="0">
                <a:solidFill>
                  <a:srgbClr val="333333"/>
                </a:solidFill>
                <a:latin typeface="Open Sans" panose="020B0606030504020204" pitchFamily="34" charset="0"/>
              </a:rPr>
              <a:t>“Las especies que sobreviven no son ni las más fuertes, ni las más inteligentes, sino las que se adaptan mejor a los cambios”.</a:t>
            </a:r>
            <a:endParaRPr lang="es-419" sz="14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CuadroTexto 7"/>
          <p:cNvSpPr txBox="1"/>
          <p:nvPr/>
        </p:nvSpPr>
        <p:spPr>
          <a:xfrm>
            <a:off x="5001623" y="1181271"/>
            <a:ext cx="1632757" cy="276999"/>
          </a:xfrm>
          <a:prstGeom prst="rect">
            <a:avLst/>
          </a:prstGeom>
          <a:noFill/>
        </p:spPr>
        <p:txBody>
          <a:bodyPr wrap="square" rtlCol="0">
            <a:spAutoFit/>
          </a:bodyPr>
          <a:lstStyle/>
          <a:p>
            <a:pPr lvl="0" algn="r"/>
            <a:r>
              <a:rPr lang="es-419" sz="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Charles Darwin</a:t>
            </a:r>
            <a:endParaRPr lang="es-419" sz="12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73" name="Grupo 72"/>
          <p:cNvGrpSpPr/>
          <p:nvPr/>
        </p:nvGrpSpPr>
        <p:grpSpPr>
          <a:xfrm>
            <a:off x="5442575" y="2302270"/>
            <a:ext cx="674809" cy="674809"/>
            <a:chOff x="4576302" y="2169035"/>
            <a:chExt cx="674809" cy="674809"/>
          </a:xfrm>
        </p:grpSpPr>
        <p:sp>
          <p:nvSpPr>
            <p:cNvPr id="72" name="Elipse 71"/>
            <p:cNvSpPr/>
            <p:nvPr/>
          </p:nvSpPr>
          <p:spPr>
            <a:xfrm>
              <a:off x="4576302" y="2169035"/>
              <a:ext cx="674809" cy="674809"/>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58" name="Imagen 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1642" y="2284375"/>
              <a:ext cx="432000" cy="432000"/>
            </a:xfrm>
            <a:prstGeom prst="rect">
              <a:avLst/>
            </a:prstGeom>
          </p:spPr>
        </p:pic>
      </p:grpSp>
      <p:grpSp>
        <p:nvGrpSpPr>
          <p:cNvPr id="76" name="Grupo 75"/>
          <p:cNvGrpSpPr/>
          <p:nvPr/>
        </p:nvGrpSpPr>
        <p:grpSpPr>
          <a:xfrm>
            <a:off x="2397603" y="2302270"/>
            <a:ext cx="674809" cy="674809"/>
            <a:chOff x="2103470" y="2169035"/>
            <a:chExt cx="674809" cy="674809"/>
          </a:xfrm>
        </p:grpSpPr>
        <p:sp>
          <p:nvSpPr>
            <p:cNvPr id="69" name="Elipse 68"/>
            <p:cNvSpPr/>
            <p:nvPr/>
          </p:nvSpPr>
          <p:spPr>
            <a:xfrm>
              <a:off x="2103470" y="2169035"/>
              <a:ext cx="674809" cy="674809"/>
            </a:xfrm>
            <a:prstGeom prst="ellipse">
              <a:avLst/>
            </a:prstGeom>
            <a:solidFill>
              <a:srgbClr val="E6D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59" name="Imagen 5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15731" y="2275592"/>
              <a:ext cx="440783" cy="440783"/>
            </a:xfrm>
            <a:prstGeom prst="rect">
              <a:avLst/>
            </a:prstGeom>
          </p:spPr>
        </p:pic>
      </p:grpSp>
      <p:grpSp>
        <p:nvGrpSpPr>
          <p:cNvPr id="78" name="Grupo 77"/>
          <p:cNvGrpSpPr/>
          <p:nvPr/>
        </p:nvGrpSpPr>
        <p:grpSpPr>
          <a:xfrm>
            <a:off x="367621" y="2302270"/>
            <a:ext cx="674809" cy="674809"/>
            <a:chOff x="439811" y="2169035"/>
            <a:chExt cx="674809" cy="674809"/>
          </a:xfrm>
        </p:grpSpPr>
        <p:sp>
          <p:nvSpPr>
            <p:cNvPr id="67" name="Elipse 66"/>
            <p:cNvSpPr/>
            <p:nvPr/>
          </p:nvSpPr>
          <p:spPr>
            <a:xfrm>
              <a:off x="439811" y="2169035"/>
              <a:ext cx="674809" cy="674809"/>
            </a:xfrm>
            <a:prstGeom prst="ellipse">
              <a:avLst/>
            </a:prstGeom>
            <a:solidFill>
              <a:srgbClr val="F378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0" name="Imagen 5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365" y="2289694"/>
              <a:ext cx="412577" cy="412577"/>
            </a:xfrm>
            <a:prstGeom prst="rect">
              <a:avLst/>
            </a:prstGeom>
          </p:spPr>
        </p:pic>
      </p:grpSp>
      <p:grpSp>
        <p:nvGrpSpPr>
          <p:cNvPr id="75" name="Grupo 74"/>
          <p:cNvGrpSpPr/>
          <p:nvPr/>
        </p:nvGrpSpPr>
        <p:grpSpPr>
          <a:xfrm>
            <a:off x="3412594" y="2302270"/>
            <a:ext cx="674809" cy="674809"/>
            <a:chOff x="2934575" y="2169035"/>
            <a:chExt cx="674809" cy="674809"/>
          </a:xfrm>
        </p:grpSpPr>
        <p:sp>
          <p:nvSpPr>
            <p:cNvPr id="70" name="Elipse 69"/>
            <p:cNvSpPr/>
            <p:nvPr/>
          </p:nvSpPr>
          <p:spPr>
            <a:xfrm>
              <a:off x="2934575" y="2169035"/>
              <a:ext cx="674809" cy="674809"/>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2" name="Imagen 6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78679" y="2322628"/>
              <a:ext cx="415677" cy="415677"/>
            </a:xfrm>
            <a:prstGeom prst="rect">
              <a:avLst/>
            </a:prstGeom>
          </p:spPr>
        </p:pic>
      </p:grpSp>
      <p:grpSp>
        <p:nvGrpSpPr>
          <p:cNvPr id="74" name="Grupo 73"/>
          <p:cNvGrpSpPr/>
          <p:nvPr/>
        </p:nvGrpSpPr>
        <p:grpSpPr>
          <a:xfrm>
            <a:off x="4427585" y="2302270"/>
            <a:ext cx="674809" cy="674809"/>
            <a:chOff x="3745197" y="2169035"/>
            <a:chExt cx="674809" cy="674809"/>
          </a:xfrm>
        </p:grpSpPr>
        <p:sp>
          <p:nvSpPr>
            <p:cNvPr id="71" name="Elipse 70"/>
            <p:cNvSpPr/>
            <p:nvPr/>
          </p:nvSpPr>
          <p:spPr>
            <a:xfrm>
              <a:off x="3745197" y="2169035"/>
              <a:ext cx="674809" cy="674809"/>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5" name="Imagen 6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875576" y="2313775"/>
              <a:ext cx="396000" cy="396000"/>
            </a:xfrm>
            <a:prstGeom prst="rect">
              <a:avLst/>
            </a:prstGeom>
          </p:spPr>
        </p:pic>
      </p:grpSp>
      <p:grpSp>
        <p:nvGrpSpPr>
          <p:cNvPr id="77" name="Grupo 76"/>
          <p:cNvGrpSpPr/>
          <p:nvPr/>
        </p:nvGrpSpPr>
        <p:grpSpPr>
          <a:xfrm>
            <a:off x="1382612" y="2302270"/>
            <a:ext cx="674809" cy="674809"/>
            <a:chOff x="1270916" y="2169035"/>
            <a:chExt cx="674809" cy="674809"/>
          </a:xfrm>
        </p:grpSpPr>
        <p:sp>
          <p:nvSpPr>
            <p:cNvPr id="68" name="Elipse 67"/>
            <p:cNvSpPr/>
            <p:nvPr/>
          </p:nvSpPr>
          <p:spPr>
            <a:xfrm>
              <a:off x="1270916" y="2169035"/>
              <a:ext cx="674809" cy="674809"/>
            </a:xfrm>
            <a:prstGeom prst="ellipse">
              <a:avLst/>
            </a:prstGeom>
            <a:solidFill>
              <a:srgbClr val="A3D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66" name="Imagen 6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05956" y="2296617"/>
              <a:ext cx="419644" cy="419644"/>
            </a:xfrm>
            <a:prstGeom prst="rect">
              <a:avLst/>
            </a:prstGeom>
          </p:spPr>
        </p:pic>
      </p:grpSp>
      <p:sp>
        <p:nvSpPr>
          <p:cNvPr id="25" name="Rectángulo 24"/>
          <p:cNvSpPr/>
          <p:nvPr/>
        </p:nvSpPr>
        <p:spPr>
          <a:xfrm>
            <a:off x="341879" y="3354942"/>
            <a:ext cx="7533708" cy="1575562"/>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Rectángulo 1"/>
          <p:cNvSpPr/>
          <p:nvPr/>
        </p:nvSpPr>
        <p:spPr>
          <a:xfrm>
            <a:off x="422023" y="3742054"/>
            <a:ext cx="7441531" cy="1169551"/>
          </a:xfrm>
          <a:prstGeom prst="rect">
            <a:avLst/>
          </a:prstGeom>
        </p:spPr>
        <p:txBody>
          <a:bodyPr wrap="square">
            <a:spAutoFit/>
          </a:bodyPr>
          <a:lstStyle/>
          <a:p>
            <a:pPr>
              <a:spcAft>
                <a:spcPts val="0"/>
              </a:spcAft>
            </a:pPr>
            <a:r>
              <a:rPr lang="es-MX" sz="1400" dirty="0">
                <a:latin typeface="Open Sans" panose="020B0606030504020204" pitchFamily="34" charset="0"/>
                <a:ea typeface="Open Sans" panose="020B0606030504020204" pitchFamily="34" charset="0"/>
                <a:cs typeface="Open Sans" panose="020B0606030504020204" pitchFamily="34" charset="0"/>
              </a:rPr>
              <a:t>En un grupo de trabajo de una organización se fijó el martes como “día de la amabilidad” en donde los miembros de ese grupo se conducían con mayor amabilidad con los compañeros. Esa </a:t>
            </a:r>
            <a:r>
              <a:rPr lang="es-MX" sz="1400" i="1" dirty="0">
                <a:latin typeface="Open Sans" panose="020B0606030504020204" pitchFamily="34" charset="0"/>
                <a:ea typeface="Open Sans" panose="020B0606030504020204" pitchFamily="34" charset="0"/>
                <a:cs typeface="Open Sans" panose="020B0606030504020204" pitchFamily="34" charset="0"/>
              </a:rPr>
              <a:t>conciencia colectiva</a:t>
            </a:r>
            <a:r>
              <a:rPr lang="es-MX" sz="1400" dirty="0">
                <a:latin typeface="Open Sans" panose="020B0606030504020204" pitchFamily="34" charset="0"/>
                <a:ea typeface="Open Sans" panose="020B0606030504020204" pitchFamily="34" charset="0"/>
                <a:cs typeface="Open Sans" panose="020B0606030504020204" pitchFamily="34" charset="0"/>
              </a:rPr>
              <a:t> que se logró por medio de esta conducta positiva, incrementó los niveles de bienestar y además hizo que se practicara más la amabilidad en otros días de la semana laboral. </a:t>
            </a:r>
            <a:endParaRPr lang="es-419" sz="14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26" name="Trapecio 25"/>
          <p:cNvSpPr/>
          <p:nvPr/>
        </p:nvSpPr>
        <p:spPr>
          <a:xfrm>
            <a:off x="460124" y="3267155"/>
            <a:ext cx="1854200" cy="96252"/>
          </a:xfrm>
          <a:prstGeom prst="trapezoid">
            <a:avLst>
              <a:gd name="adj" fmla="val 77852"/>
            </a:avLst>
          </a:prstGeom>
          <a:solidFill>
            <a:srgbClr val="AECF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7" name="Redondear rectángulo de esquina del mismo lado 26"/>
          <p:cNvSpPr/>
          <p:nvPr/>
        </p:nvSpPr>
        <p:spPr>
          <a:xfrm flipV="1">
            <a:off x="534386" y="3267155"/>
            <a:ext cx="1696452" cy="427122"/>
          </a:xfrm>
          <a:prstGeom prst="round2SameRect">
            <a:avLst>
              <a:gd name="adj1" fmla="val 36364"/>
              <a:gd name="adj2" fmla="val 0"/>
            </a:avLst>
          </a:prstGeom>
          <a:solidFill>
            <a:srgbClr val="CFE29E"/>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8" name="CuadroTexto 27"/>
          <p:cNvSpPr txBox="1"/>
          <p:nvPr/>
        </p:nvSpPr>
        <p:spPr>
          <a:xfrm>
            <a:off x="879911" y="3315281"/>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4" name="Rectángulo 63"/>
          <p:cNvSpPr/>
          <p:nvPr/>
        </p:nvSpPr>
        <p:spPr>
          <a:xfrm>
            <a:off x="320549" y="5116159"/>
            <a:ext cx="7533708" cy="1123081"/>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0" name="Trapecio 79"/>
          <p:cNvSpPr/>
          <p:nvPr/>
        </p:nvSpPr>
        <p:spPr>
          <a:xfrm>
            <a:off x="438794" y="5028372"/>
            <a:ext cx="1854200" cy="96252"/>
          </a:xfrm>
          <a:prstGeom prst="trapezoid">
            <a:avLst>
              <a:gd name="adj" fmla="val 77852"/>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1" name="Redondear rectángulo de esquina del mismo lado 80"/>
          <p:cNvSpPr/>
          <p:nvPr/>
        </p:nvSpPr>
        <p:spPr>
          <a:xfrm flipV="1">
            <a:off x="513056" y="5028372"/>
            <a:ext cx="1696452" cy="427122"/>
          </a:xfrm>
          <a:prstGeom prst="round2SameRect">
            <a:avLst>
              <a:gd name="adj1" fmla="val 36364"/>
              <a:gd name="adj2" fmla="val 0"/>
            </a:avLst>
          </a:prstGeom>
          <a:solidFill>
            <a:srgbClr val="FFE699"/>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82" name="CuadroTexto 81"/>
          <p:cNvSpPr txBox="1"/>
          <p:nvPr/>
        </p:nvSpPr>
        <p:spPr>
          <a:xfrm>
            <a:off x="858581" y="5076498"/>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Rectángulo 3"/>
          <p:cNvSpPr/>
          <p:nvPr/>
        </p:nvSpPr>
        <p:spPr>
          <a:xfrm>
            <a:off x="422023" y="5500576"/>
            <a:ext cx="7432234" cy="738664"/>
          </a:xfrm>
          <a:prstGeom prst="rect">
            <a:avLst/>
          </a:prstGeom>
        </p:spPr>
        <p:txBody>
          <a:bodyPr wrap="square">
            <a:spAutoFit/>
          </a:bodyPr>
          <a:lstStyle/>
          <a:p>
            <a:pP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La meditación compasiva es una buena práctica para ayudar a mejorar el estado de ánimo ante la visualización de la persona que no nos es grata y cómo podemos desarrollar compasión hacia ella.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25077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96486" y="471969"/>
            <a:ext cx="7533708" cy="1123081"/>
          </a:xfrm>
          <a:prstGeom prst="rect">
            <a:avLst/>
          </a:prstGeom>
          <a:solidFill>
            <a:schemeClr val="bg1">
              <a:lumMod val="9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 name="Trapecio 4"/>
          <p:cNvSpPr/>
          <p:nvPr/>
        </p:nvSpPr>
        <p:spPr>
          <a:xfrm>
            <a:off x="414731" y="384182"/>
            <a:ext cx="1854200" cy="96252"/>
          </a:xfrm>
          <a:prstGeom prst="trapezoid">
            <a:avLst>
              <a:gd name="adj" fmla="val 77852"/>
            </a:avLst>
          </a:prstGeom>
          <a:solidFill>
            <a:srgbClr val="EF5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 name="Redondear rectángulo de esquina del mismo lado 5"/>
          <p:cNvSpPr/>
          <p:nvPr/>
        </p:nvSpPr>
        <p:spPr>
          <a:xfrm flipV="1">
            <a:off x="488993" y="384182"/>
            <a:ext cx="1696452" cy="427122"/>
          </a:xfrm>
          <a:prstGeom prst="round2SameRect">
            <a:avLst>
              <a:gd name="adj1" fmla="val 36364"/>
              <a:gd name="adj2" fmla="val 0"/>
            </a:avLst>
          </a:prstGeom>
          <a:solidFill>
            <a:srgbClr val="F5937F"/>
          </a:solidFill>
          <a:ln w="28575">
            <a:noFill/>
          </a:ln>
          <a:effectLst>
            <a:outerShdw blurRad="50800" dist="38100" dir="2700000" algn="tl"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7" name="CuadroTexto 6"/>
          <p:cNvSpPr txBox="1"/>
          <p:nvPr/>
        </p:nvSpPr>
        <p:spPr>
          <a:xfrm>
            <a:off x="834518" y="432308"/>
            <a:ext cx="1005403" cy="338554"/>
          </a:xfrm>
          <a:prstGeom prst="rect">
            <a:avLst/>
          </a:prstGeom>
          <a:noFill/>
        </p:spPr>
        <p:txBody>
          <a:bodyPr wrap="none" rtlCol="0">
            <a:spAutoFit/>
          </a:bodyPr>
          <a:lstStyle/>
          <a:p>
            <a:pPr algn="ctr"/>
            <a:r>
              <a:rPr lang="es-419" sz="1600" b="1" dirty="0" smtClean="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Ejemplo</a:t>
            </a:r>
            <a:endParaRPr lang="es-419" sz="1600" b="1"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Rectángulo 39"/>
          <p:cNvSpPr/>
          <p:nvPr/>
        </p:nvSpPr>
        <p:spPr>
          <a:xfrm>
            <a:off x="365694" y="838933"/>
            <a:ext cx="7464500" cy="738664"/>
          </a:xfrm>
          <a:prstGeom prst="rect">
            <a:avLst/>
          </a:prstGeom>
        </p:spPr>
        <p:txBody>
          <a:bodyPr wrap="square">
            <a:spAutoFit/>
          </a:bodyPr>
          <a:lstStyle/>
          <a:p>
            <a:pPr>
              <a:spcAft>
                <a:spcPts val="0"/>
              </a:spcAft>
            </a:pPr>
            <a:r>
              <a:rPr lang="es-MX" sz="1400" dirty="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Una manera de mitigar los efectos nocivos del “síndrome post-vacacional”,  es realizar una reunión informal con los compañeros de trabajo y comentar las anécdotas de las vacaciones. </a:t>
            </a:r>
            <a:endParaRPr lang="es-419" sz="1400" dirty="0">
              <a:solidFill>
                <a:schemeClr val="tx1">
                  <a:lumMod val="95000"/>
                  <a:lumOff val="5000"/>
                </a:schemeClr>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8" name="Imagen 7"/>
          <p:cNvPicPr>
            <a:picLocks noChangeAspect="1"/>
          </p:cNvPicPr>
          <p:nvPr/>
        </p:nvPicPr>
        <p:blipFill rotWithShape="1">
          <a:blip r:embed="rId2" cstate="print">
            <a:extLst>
              <a:ext uri="{28A0092B-C50C-407E-A947-70E740481C1C}">
                <a14:useLocalDpi xmlns:a14="http://schemas.microsoft.com/office/drawing/2010/main" val="0"/>
              </a:ext>
            </a:extLst>
          </a:blip>
          <a:srcRect l="-932" t="-999" r="48994" b="1775"/>
          <a:stretch/>
        </p:blipFill>
        <p:spPr>
          <a:xfrm>
            <a:off x="403980" y="2082329"/>
            <a:ext cx="1089515" cy="2081463"/>
          </a:xfrm>
          <a:prstGeom prst="rect">
            <a:avLst/>
          </a:prstGeom>
        </p:spPr>
      </p:pic>
      <p:sp>
        <p:nvSpPr>
          <p:cNvPr id="9" name="Rectángulo 8"/>
          <p:cNvSpPr/>
          <p:nvPr/>
        </p:nvSpPr>
        <p:spPr>
          <a:xfrm>
            <a:off x="1062289" y="3201266"/>
            <a:ext cx="431206" cy="962526"/>
          </a:xfrm>
          <a:custGeom>
            <a:avLst/>
            <a:gdLst>
              <a:gd name="connsiteX0" fmla="*/ 0 w 226669"/>
              <a:gd name="connsiteY0" fmla="*/ 0 h 866273"/>
              <a:gd name="connsiteX1" fmla="*/ 226669 w 226669"/>
              <a:gd name="connsiteY1" fmla="*/ 0 h 866273"/>
              <a:gd name="connsiteX2" fmla="*/ 226669 w 226669"/>
              <a:gd name="connsiteY2" fmla="*/ 866273 h 866273"/>
              <a:gd name="connsiteX3" fmla="*/ 0 w 226669"/>
              <a:gd name="connsiteY3" fmla="*/ 866273 h 866273"/>
              <a:gd name="connsiteX4" fmla="*/ 0 w 226669"/>
              <a:gd name="connsiteY4" fmla="*/ 0 h 866273"/>
              <a:gd name="connsiteX0" fmla="*/ 0 w 431206"/>
              <a:gd name="connsiteY0" fmla="*/ 288758 h 866273"/>
              <a:gd name="connsiteX1" fmla="*/ 431206 w 431206"/>
              <a:gd name="connsiteY1" fmla="*/ 0 h 866273"/>
              <a:gd name="connsiteX2" fmla="*/ 431206 w 431206"/>
              <a:gd name="connsiteY2" fmla="*/ 866273 h 866273"/>
              <a:gd name="connsiteX3" fmla="*/ 204537 w 431206"/>
              <a:gd name="connsiteY3" fmla="*/ 866273 h 866273"/>
              <a:gd name="connsiteX4" fmla="*/ 0 w 431206"/>
              <a:gd name="connsiteY4" fmla="*/ 288758 h 866273"/>
              <a:gd name="connsiteX0" fmla="*/ 0 w 431206"/>
              <a:gd name="connsiteY0" fmla="*/ 385011 h 962526"/>
              <a:gd name="connsiteX1" fmla="*/ 431206 w 431206"/>
              <a:gd name="connsiteY1" fmla="*/ 0 h 962526"/>
              <a:gd name="connsiteX2" fmla="*/ 431206 w 431206"/>
              <a:gd name="connsiteY2" fmla="*/ 962526 h 962526"/>
              <a:gd name="connsiteX3" fmla="*/ 204537 w 431206"/>
              <a:gd name="connsiteY3" fmla="*/ 962526 h 962526"/>
              <a:gd name="connsiteX4" fmla="*/ 0 w 431206"/>
              <a:gd name="connsiteY4" fmla="*/ 385011 h 9625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1206" h="962526">
                <a:moveTo>
                  <a:pt x="0" y="385011"/>
                </a:moveTo>
                <a:lnTo>
                  <a:pt x="431206" y="0"/>
                </a:lnTo>
                <a:lnTo>
                  <a:pt x="431206" y="962526"/>
                </a:lnTo>
                <a:lnTo>
                  <a:pt x="204537" y="962526"/>
                </a:lnTo>
                <a:lnTo>
                  <a:pt x="0" y="38501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0" name="Rectángulo 9"/>
          <p:cNvSpPr/>
          <p:nvPr/>
        </p:nvSpPr>
        <p:spPr>
          <a:xfrm>
            <a:off x="1277892" y="1962014"/>
            <a:ext cx="397097" cy="445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2" name="Rectángulo redondeado 11"/>
          <p:cNvSpPr/>
          <p:nvPr/>
        </p:nvSpPr>
        <p:spPr>
          <a:xfrm>
            <a:off x="1633676" y="2257818"/>
            <a:ext cx="6119133" cy="1424711"/>
          </a:xfrm>
          <a:prstGeom prst="roundRect">
            <a:avLst>
              <a:gd name="adj" fmla="val 9840"/>
            </a:avLst>
          </a:prstGeom>
          <a:solidFill>
            <a:srgbClr val="573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3" name="Triángulo isósceles 12"/>
          <p:cNvSpPr/>
          <p:nvPr/>
        </p:nvSpPr>
        <p:spPr>
          <a:xfrm rot="5400000" flipH="1" flipV="1">
            <a:off x="1465037" y="2487238"/>
            <a:ext cx="187654" cy="164849"/>
          </a:xfrm>
          <a:prstGeom prst="triangle">
            <a:avLst/>
          </a:prstGeom>
          <a:solidFill>
            <a:srgbClr val="573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4" name="Rectángulo redondeado 13"/>
          <p:cNvSpPr/>
          <p:nvPr/>
        </p:nvSpPr>
        <p:spPr>
          <a:xfrm>
            <a:off x="1729109" y="2357828"/>
            <a:ext cx="5904000" cy="1224691"/>
          </a:xfrm>
          <a:prstGeom prst="roundRect">
            <a:avLst>
              <a:gd name="adj" fmla="val 9840"/>
            </a:avLst>
          </a:prstGeom>
          <a:solidFill>
            <a:srgbClr val="F7E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Rectángulo 1"/>
          <p:cNvSpPr/>
          <p:nvPr/>
        </p:nvSpPr>
        <p:spPr>
          <a:xfrm>
            <a:off x="1839921" y="2395150"/>
            <a:ext cx="5825341" cy="1169551"/>
          </a:xfrm>
          <a:prstGeom prst="rect">
            <a:avLst/>
          </a:prstGeom>
        </p:spPr>
        <p:txBody>
          <a:bodyPr wrap="square">
            <a:spAutoFit/>
          </a:bodyPr>
          <a:lstStyle/>
          <a:p>
            <a:r>
              <a:rPr lang="es-419" sz="1400" dirty="0">
                <a:latin typeface="Open Sans" panose="020B0606030504020204" pitchFamily="34" charset="0"/>
                <a:ea typeface="Open Sans" panose="020B0606030504020204" pitchFamily="34" charset="0"/>
                <a:cs typeface="Open Sans" panose="020B0606030504020204" pitchFamily="34" charset="0"/>
              </a:rPr>
              <a:t>El proceso de adaptación exitosa frente a la adversidad, el trauma, la tragedia, las amenazas o las fuentes significativas de estrés, tales como problemas familiares o en las relaciones interpersonales, problemas de salud, así como situaciones de estrés a nivel laboral </a:t>
            </a:r>
            <a:r>
              <a:rPr lang="es-419" sz="1400" dirty="0" smtClean="0">
                <a:latin typeface="Open Sans" panose="020B0606030504020204" pitchFamily="34" charset="0"/>
                <a:ea typeface="Open Sans" panose="020B0606030504020204" pitchFamily="34" charset="0"/>
                <a:cs typeface="Open Sans" panose="020B0606030504020204" pitchFamily="34" charset="0"/>
              </a:rPr>
              <a:t/>
            </a:r>
            <a:br>
              <a:rPr lang="es-419" sz="1400" dirty="0" smtClean="0">
                <a:latin typeface="Open Sans" panose="020B0606030504020204" pitchFamily="34" charset="0"/>
                <a:ea typeface="Open Sans" panose="020B0606030504020204" pitchFamily="34" charset="0"/>
                <a:cs typeface="Open Sans" panose="020B0606030504020204" pitchFamily="34" charset="0"/>
              </a:rPr>
            </a:br>
            <a:r>
              <a:rPr lang="es-419" sz="1400" dirty="0" smtClean="0">
                <a:latin typeface="Open Sans" panose="020B0606030504020204" pitchFamily="34" charset="0"/>
                <a:ea typeface="Open Sans" panose="020B0606030504020204" pitchFamily="34" charset="0"/>
                <a:cs typeface="Open Sans" panose="020B0606030504020204" pitchFamily="34" charset="0"/>
              </a:rPr>
              <a:t>o </a:t>
            </a:r>
            <a:r>
              <a:rPr lang="es-419" sz="1400" dirty="0">
                <a:latin typeface="Open Sans" panose="020B0606030504020204" pitchFamily="34" charset="0"/>
                <a:ea typeface="Open Sans" panose="020B0606030504020204" pitchFamily="34" charset="0"/>
                <a:cs typeface="Open Sans" panose="020B0606030504020204" pitchFamily="34" charset="0"/>
              </a:rPr>
              <a:t>financiero. </a:t>
            </a:r>
          </a:p>
        </p:txBody>
      </p:sp>
    </p:spTree>
    <p:extLst>
      <p:ext uri="{BB962C8B-B14F-4D97-AF65-F5344CB8AC3E}">
        <p14:creationId xmlns:p14="http://schemas.microsoft.com/office/powerpoint/2010/main" val="262259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rot="10800000">
            <a:off x="1614120" y="372647"/>
            <a:ext cx="2592948" cy="1576469"/>
          </a:xfrm>
          <a:custGeom>
            <a:avLst/>
            <a:gdLst>
              <a:gd name="connsiteX0" fmla="*/ 4372053 w 5006594"/>
              <a:gd name="connsiteY0" fmla="*/ 3418211 h 3418211"/>
              <a:gd name="connsiteX1" fmla="*/ 5004718 w 5006594"/>
              <a:gd name="connsiteY1" fmla="*/ 2310373 h 3418211"/>
              <a:gd name="connsiteX2" fmla="*/ 4991757 w 5006594"/>
              <a:gd name="connsiteY2" fmla="*/ 0 h 3418211"/>
              <a:gd name="connsiteX3" fmla="*/ 3906148 w 5006594"/>
              <a:gd name="connsiteY3" fmla="*/ 1209805 h 3418211"/>
              <a:gd name="connsiteX4" fmla="*/ 3748471 w 5006594"/>
              <a:gd name="connsiteY4" fmla="*/ 1217600 h 3418211"/>
              <a:gd name="connsiteX5" fmla="*/ 1722884 w 5006594"/>
              <a:gd name="connsiteY5" fmla="*/ 1217600 h 3418211"/>
              <a:gd name="connsiteX6" fmla="*/ 861442 w 5006594"/>
              <a:gd name="connsiteY6" fmla="*/ 1217600 h 3418211"/>
              <a:gd name="connsiteX7" fmla="*/ 809683 w 5006594"/>
              <a:gd name="connsiteY7" fmla="*/ 1217600 h 3418211"/>
              <a:gd name="connsiteX8" fmla="*/ 809683 w 5006594"/>
              <a:gd name="connsiteY8" fmla="*/ 1220939 h 3418211"/>
              <a:gd name="connsiteX9" fmla="*/ 773364 w 5006594"/>
              <a:gd name="connsiteY9" fmla="*/ 1223281 h 3418211"/>
              <a:gd name="connsiteX10" fmla="*/ 0 w 5006594"/>
              <a:gd name="connsiteY10" fmla="*/ 2317902 h 3418211"/>
              <a:gd name="connsiteX11" fmla="*/ 773365 w 5006594"/>
              <a:gd name="connsiteY11" fmla="*/ 3412523 h 3418211"/>
              <a:gd name="connsiteX12" fmla="*/ 809683 w 5006594"/>
              <a:gd name="connsiteY12" fmla="*/ 3414866 h 3418211"/>
              <a:gd name="connsiteX13" fmla="*/ 809683 w 5006594"/>
              <a:gd name="connsiteY13" fmla="*/ 3418204 h 3418211"/>
              <a:gd name="connsiteX14" fmla="*/ 861442 w 5006594"/>
              <a:gd name="connsiteY14" fmla="*/ 3418204 h 3418211"/>
              <a:gd name="connsiteX15" fmla="*/ 1722884 w 5006594"/>
              <a:gd name="connsiteY15" fmla="*/ 3418204 h 3418211"/>
              <a:gd name="connsiteX16" fmla="*/ 3748380 w 5006594"/>
              <a:gd name="connsiteY16" fmla="*/ 3418204 h 3418211"/>
              <a:gd name="connsiteX17" fmla="*/ 3748380 w 5006594"/>
              <a:gd name="connsiteY17" fmla="*/ 3418209 h 341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06594" h="3418211">
                <a:moveTo>
                  <a:pt x="4372053" y="3418211"/>
                </a:moveTo>
                <a:cubicBezTo>
                  <a:pt x="5005255" y="3418211"/>
                  <a:pt x="5003889" y="2774576"/>
                  <a:pt x="5004718" y="2310373"/>
                </a:cubicBezTo>
                <a:cubicBezTo>
                  <a:pt x="5005547" y="1846169"/>
                  <a:pt x="5012811" y="1471974"/>
                  <a:pt x="4991757" y="0"/>
                </a:cubicBezTo>
                <a:cubicBezTo>
                  <a:pt x="4864593" y="592442"/>
                  <a:pt x="4657952" y="1138520"/>
                  <a:pt x="3906148" y="1209805"/>
                </a:cubicBezTo>
                <a:lnTo>
                  <a:pt x="3748471" y="1217600"/>
                </a:lnTo>
                <a:lnTo>
                  <a:pt x="1722884" y="1217600"/>
                </a:lnTo>
                <a:lnTo>
                  <a:pt x="861442" y="1217600"/>
                </a:lnTo>
                <a:lnTo>
                  <a:pt x="809683" y="1217600"/>
                </a:lnTo>
                <a:lnTo>
                  <a:pt x="809683" y="1220939"/>
                </a:lnTo>
                <a:lnTo>
                  <a:pt x="773364" y="1223281"/>
                </a:lnTo>
                <a:cubicBezTo>
                  <a:pt x="338977" y="1279627"/>
                  <a:pt x="0" y="1748202"/>
                  <a:pt x="0" y="2317902"/>
                </a:cubicBezTo>
                <a:cubicBezTo>
                  <a:pt x="0" y="2887602"/>
                  <a:pt x="338977" y="3356177"/>
                  <a:pt x="773365" y="3412523"/>
                </a:cubicBezTo>
                <a:lnTo>
                  <a:pt x="809683" y="3414866"/>
                </a:lnTo>
                <a:lnTo>
                  <a:pt x="809683" y="3418204"/>
                </a:lnTo>
                <a:lnTo>
                  <a:pt x="861442" y="3418204"/>
                </a:lnTo>
                <a:lnTo>
                  <a:pt x="1722884" y="3418204"/>
                </a:lnTo>
                <a:lnTo>
                  <a:pt x="3748380" y="3418204"/>
                </a:lnTo>
                <a:lnTo>
                  <a:pt x="3748380" y="3418209"/>
                </a:lnTo>
                <a:close/>
              </a:path>
            </a:pathLst>
          </a:custGeom>
          <a:solidFill>
            <a:schemeClr val="accent4">
              <a:lumMod val="40000"/>
              <a:lumOff val="60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5" name="Forma libre 4"/>
          <p:cNvSpPr/>
          <p:nvPr/>
        </p:nvSpPr>
        <p:spPr>
          <a:xfrm rot="10800000" flipH="1">
            <a:off x="2180614" y="1567869"/>
            <a:ext cx="2592948" cy="1718092"/>
          </a:xfrm>
          <a:custGeom>
            <a:avLst/>
            <a:gdLst>
              <a:gd name="connsiteX0" fmla="*/ 4372053 w 5006594"/>
              <a:gd name="connsiteY0" fmla="*/ 3418211 h 3418211"/>
              <a:gd name="connsiteX1" fmla="*/ 5004718 w 5006594"/>
              <a:gd name="connsiteY1" fmla="*/ 2310373 h 3418211"/>
              <a:gd name="connsiteX2" fmla="*/ 4991757 w 5006594"/>
              <a:gd name="connsiteY2" fmla="*/ 0 h 3418211"/>
              <a:gd name="connsiteX3" fmla="*/ 3906148 w 5006594"/>
              <a:gd name="connsiteY3" fmla="*/ 1209805 h 3418211"/>
              <a:gd name="connsiteX4" fmla="*/ 3748471 w 5006594"/>
              <a:gd name="connsiteY4" fmla="*/ 1217600 h 3418211"/>
              <a:gd name="connsiteX5" fmla="*/ 1722884 w 5006594"/>
              <a:gd name="connsiteY5" fmla="*/ 1217600 h 3418211"/>
              <a:gd name="connsiteX6" fmla="*/ 861442 w 5006594"/>
              <a:gd name="connsiteY6" fmla="*/ 1217600 h 3418211"/>
              <a:gd name="connsiteX7" fmla="*/ 809683 w 5006594"/>
              <a:gd name="connsiteY7" fmla="*/ 1217600 h 3418211"/>
              <a:gd name="connsiteX8" fmla="*/ 809683 w 5006594"/>
              <a:gd name="connsiteY8" fmla="*/ 1220939 h 3418211"/>
              <a:gd name="connsiteX9" fmla="*/ 773364 w 5006594"/>
              <a:gd name="connsiteY9" fmla="*/ 1223281 h 3418211"/>
              <a:gd name="connsiteX10" fmla="*/ 0 w 5006594"/>
              <a:gd name="connsiteY10" fmla="*/ 2317902 h 3418211"/>
              <a:gd name="connsiteX11" fmla="*/ 773365 w 5006594"/>
              <a:gd name="connsiteY11" fmla="*/ 3412523 h 3418211"/>
              <a:gd name="connsiteX12" fmla="*/ 809683 w 5006594"/>
              <a:gd name="connsiteY12" fmla="*/ 3414866 h 3418211"/>
              <a:gd name="connsiteX13" fmla="*/ 809683 w 5006594"/>
              <a:gd name="connsiteY13" fmla="*/ 3418204 h 3418211"/>
              <a:gd name="connsiteX14" fmla="*/ 861442 w 5006594"/>
              <a:gd name="connsiteY14" fmla="*/ 3418204 h 3418211"/>
              <a:gd name="connsiteX15" fmla="*/ 1722884 w 5006594"/>
              <a:gd name="connsiteY15" fmla="*/ 3418204 h 3418211"/>
              <a:gd name="connsiteX16" fmla="*/ 3748380 w 5006594"/>
              <a:gd name="connsiteY16" fmla="*/ 3418204 h 3418211"/>
              <a:gd name="connsiteX17" fmla="*/ 3748380 w 5006594"/>
              <a:gd name="connsiteY17" fmla="*/ 3418209 h 3418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06594" h="3418211">
                <a:moveTo>
                  <a:pt x="4372053" y="3418211"/>
                </a:moveTo>
                <a:cubicBezTo>
                  <a:pt x="5005255" y="3418211"/>
                  <a:pt x="5003889" y="2774576"/>
                  <a:pt x="5004718" y="2310373"/>
                </a:cubicBezTo>
                <a:cubicBezTo>
                  <a:pt x="5005547" y="1846169"/>
                  <a:pt x="5012811" y="1471974"/>
                  <a:pt x="4991757" y="0"/>
                </a:cubicBezTo>
                <a:cubicBezTo>
                  <a:pt x="4864593" y="592442"/>
                  <a:pt x="4657952" y="1138520"/>
                  <a:pt x="3906148" y="1209805"/>
                </a:cubicBezTo>
                <a:lnTo>
                  <a:pt x="3748471" y="1217600"/>
                </a:lnTo>
                <a:lnTo>
                  <a:pt x="1722884" y="1217600"/>
                </a:lnTo>
                <a:lnTo>
                  <a:pt x="861442" y="1217600"/>
                </a:lnTo>
                <a:lnTo>
                  <a:pt x="809683" y="1217600"/>
                </a:lnTo>
                <a:lnTo>
                  <a:pt x="809683" y="1220939"/>
                </a:lnTo>
                <a:lnTo>
                  <a:pt x="773364" y="1223281"/>
                </a:lnTo>
                <a:cubicBezTo>
                  <a:pt x="338977" y="1279627"/>
                  <a:pt x="0" y="1748202"/>
                  <a:pt x="0" y="2317902"/>
                </a:cubicBezTo>
                <a:cubicBezTo>
                  <a:pt x="0" y="2887602"/>
                  <a:pt x="338977" y="3356177"/>
                  <a:pt x="773365" y="3412523"/>
                </a:cubicBezTo>
                <a:lnTo>
                  <a:pt x="809683" y="3414866"/>
                </a:lnTo>
                <a:lnTo>
                  <a:pt x="809683" y="3418204"/>
                </a:lnTo>
                <a:lnTo>
                  <a:pt x="861442" y="3418204"/>
                </a:lnTo>
                <a:lnTo>
                  <a:pt x="1722884" y="3418204"/>
                </a:lnTo>
                <a:lnTo>
                  <a:pt x="3748380" y="3418204"/>
                </a:lnTo>
                <a:lnTo>
                  <a:pt x="3748380" y="3418209"/>
                </a:lnTo>
                <a:close/>
              </a:path>
            </a:pathLst>
          </a:custGeom>
          <a:solidFill>
            <a:srgbClr val="F9BAAD"/>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6" name="Rectángulo 5"/>
          <p:cNvSpPr/>
          <p:nvPr/>
        </p:nvSpPr>
        <p:spPr>
          <a:xfrm>
            <a:off x="2192646" y="1656101"/>
            <a:ext cx="2522392" cy="954107"/>
          </a:xfrm>
          <a:prstGeom prst="rect">
            <a:avLst/>
          </a:prstGeom>
        </p:spPr>
        <p:txBody>
          <a:bodyPr wrap="square">
            <a:spAutoFit/>
          </a:bodyPr>
          <a:lstStyle/>
          <a:p>
            <a:pPr algn="r"/>
            <a:r>
              <a:rPr lang="es-419" sz="1400" dirty="0" smtClean="0">
                <a:latin typeface="Open Sans" panose="020B0606030504020204" pitchFamily="34" charset="0"/>
              </a:rPr>
              <a:t>I</a:t>
            </a:r>
            <a:r>
              <a:rPr lang="es-MX" sz="1400" dirty="0" err="1" smtClean="0">
                <a:latin typeface="Open Sans" panose="020B0606030504020204" pitchFamily="34" charset="0"/>
              </a:rPr>
              <a:t>ntervenciones</a:t>
            </a:r>
            <a:r>
              <a:rPr lang="es-MX" sz="1400" dirty="0" smtClean="0">
                <a:latin typeface="Open Sans" panose="020B0606030504020204" pitchFamily="34" charset="0"/>
              </a:rPr>
              <a:t> </a:t>
            </a:r>
            <a:r>
              <a:rPr lang="es-MX" sz="1400" dirty="0">
                <a:latin typeface="Open Sans" panose="020B0606030504020204" pitchFamily="34" charset="0"/>
              </a:rPr>
              <a:t>centradas en la organización (equipo de trabajo o contexto organizacional).</a:t>
            </a:r>
            <a:endParaRPr lang="es-MX" sz="1400" i="0" dirty="0">
              <a:effectLst/>
              <a:latin typeface="Open Sans" panose="020B0606030504020204" pitchFamily="34" charset="0"/>
            </a:endParaRPr>
          </a:p>
        </p:txBody>
      </p:sp>
      <p:sp>
        <p:nvSpPr>
          <p:cNvPr id="7" name="Rectángulo 6"/>
          <p:cNvSpPr/>
          <p:nvPr/>
        </p:nvSpPr>
        <p:spPr>
          <a:xfrm>
            <a:off x="1778861" y="513103"/>
            <a:ext cx="2050080" cy="738664"/>
          </a:xfrm>
          <a:prstGeom prst="rect">
            <a:avLst/>
          </a:prstGeom>
        </p:spPr>
        <p:txBody>
          <a:bodyPr wrap="square">
            <a:spAutoFit/>
          </a:bodyPr>
          <a:lstStyle/>
          <a:p>
            <a:r>
              <a:rPr lang="es-MX" sz="1400" dirty="0">
                <a:latin typeface="Open Sans" panose="020B0606030504020204" pitchFamily="34" charset="0"/>
              </a:rPr>
              <a:t>Intervenciones centradas en el empleado (individual</a:t>
            </a:r>
            <a:r>
              <a:rPr lang="es-MX" sz="1400" dirty="0" smtClean="0">
                <a:latin typeface="Open Sans" panose="020B0606030504020204" pitchFamily="34" charset="0"/>
              </a:rPr>
              <a:t>)</a:t>
            </a:r>
            <a:r>
              <a:rPr lang="es-419" sz="1400" dirty="0" smtClean="0">
                <a:latin typeface="Open Sans" panose="020B0606030504020204" pitchFamily="34" charset="0"/>
              </a:rPr>
              <a:t>.</a:t>
            </a:r>
            <a:endParaRPr lang="es-MX" sz="1400" dirty="0">
              <a:latin typeface="Open Sans" panose="020B0606030504020204" pitchFamily="34" charset="0"/>
            </a:endParaRPr>
          </a:p>
        </p:txBody>
      </p:sp>
      <p:pic>
        <p:nvPicPr>
          <p:cNvPr id="8" name="Imagen 7"/>
          <p:cNvPicPr>
            <a:picLocks noChangeAspect="1"/>
          </p:cNvPicPr>
          <p:nvPr/>
        </p:nvPicPr>
        <p:blipFill rotWithShape="1">
          <a:blip r:embed="rId2">
            <a:extLst>
              <a:ext uri="{28A0092B-C50C-407E-A947-70E740481C1C}">
                <a14:useLocalDpi xmlns:a14="http://schemas.microsoft.com/office/drawing/2010/main" val="0"/>
              </a:ext>
            </a:extLst>
          </a:blip>
          <a:srcRect t="-6594" b="9918"/>
          <a:stretch/>
        </p:blipFill>
        <p:spPr>
          <a:xfrm>
            <a:off x="4900761" y="367384"/>
            <a:ext cx="2011820" cy="2869111"/>
          </a:xfrm>
          <a:prstGeom prst="rect">
            <a:avLst/>
          </a:prstGeom>
          <a:ln>
            <a:noFill/>
          </a:ln>
          <a:effectLst/>
        </p:spPr>
      </p:pic>
      <p:pic>
        <p:nvPicPr>
          <p:cNvPr id="12" name="Imagen 11"/>
          <p:cNvPicPr>
            <a:picLocks noChangeAspect="1"/>
          </p:cNvPicPr>
          <p:nvPr/>
        </p:nvPicPr>
        <p:blipFill rotWithShape="1">
          <a:blip r:embed="rId3" cstate="print">
            <a:extLst>
              <a:ext uri="{28A0092B-C50C-407E-A947-70E740481C1C}">
                <a14:useLocalDpi xmlns:a14="http://schemas.microsoft.com/office/drawing/2010/main" val="0"/>
              </a:ext>
            </a:extLst>
          </a:blip>
          <a:srcRect l="26630" r="31241"/>
          <a:stretch/>
        </p:blipFill>
        <p:spPr>
          <a:xfrm>
            <a:off x="416110" y="249471"/>
            <a:ext cx="1070811" cy="3399288"/>
          </a:xfrm>
          <a:prstGeom prst="rect">
            <a:avLst/>
          </a:prstGeom>
        </p:spPr>
      </p:pic>
      <p:pic>
        <p:nvPicPr>
          <p:cNvPr id="14" name="Imagen 13"/>
          <p:cNvPicPr>
            <a:picLocks noChangeAspect="1"/>
          </p:cNvPicPr>
          <p:nvPr/>
        </p:nvPicPr>
        <p:blipFill rotWithShape="1">
          <a:blip r:embed="rId2">
            <a:extLst>
              <a:ext uri="{28A0092B-C50C-407E-A947-70E740481C1C}">
                <a14:useLocalDpi xmlns:a14="http://schemas.microsoft.com/office/drawing/2010/main" val="0"/>
              </a:ext>
            </a:extLst>
          </a:blip>
          <a:srcRect t="-6594" b="-1"/>
          <a:stretch/>
        </p:blipFill>
        <p:spPr>
          <a:xfrm>
            <a:off x="4900761" y="367384"/>
            <a:ext cx="2011820" cy="3163463"/>
          </a:xfrm>
          <a:prstGeom prst="rect">
            <a:avLst/>
          </a:prstGeom>
          <a:ln>
            <a:noFill/>
          </a:ln>
          <a:effectLst>
            <a:softEdge rad="112500"/>
          </a:effectLst>
        </p:spPr>
      </p:pic>
    </p:spTree>
    <p:extLst>
      <p:ext uri="{BB962C8B-B14F-4D97-AF65-F5344CB8AC3E}">
        <p14:creationId xmlns:p14="http://schemas.microsoft.com/office/powerpoint/2010/main" val="3094114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677379" y="729477"/>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573558" y="909515"/>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rgbClr val="A3D9C7"/>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469736" y="729477"/>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365730" y="417413"/>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261493" y="597131"/>
            <a:ext cx="5665174" cy="5665174"/>
          </a:xfrm>
          <a:prstGeom prst="circularArrow">
            <a:avLst>
              <a:gd name="adj1" fmla="val 5085"/>
              <a:gd name="adj2" fmla="val 327528"/>
              <a:gd name="adj3" fmla="val 8671970"/>
              <a:gd name="adj4" fmla="val 1800502"/>
              <a:gd name="adj5" fmla="val 5932"/>
            </a:avLst>
          </a:prstGeom>
          <a:solidFill>
            <a:srgbClr val="6EC4A7"/>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157255" y="417413"/>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1" name="Forma libre 10"/>
          <p:cNvSpPr/>
          <p:nvPr/>
        </p:nvSpPr>
        <p:spPr>
          <a:xfrm>
            <a:off x="6758671" y="861505"/>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Forma libre 11"/>
          <p:cNvSpPr/>
          <p:nvPr/>
        </p:nvSpPr>
        <p:spPr>
          <a:xfrm>
            <a:off x="6654850" y="1041543"/>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3" name="Forma libre 12"/>
          <p:cNvSpPr/>
          <p:nvPr/>
        </p:nvSpPr>
        <p:spPr>
          <a:xfrm>
            <a:off x="6551028" y="861505"/>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Flecha circular 13"/>
          <p:cNvSpPr/>
          <p:nvPr/>
        </p:nvSpPr>
        <p:spPr>
          <a:xfrm>
            <a:off x="6447022" y="549441"/>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5" name="Flecha circular 14"/>
          <p:cNvSpPr/>
          <p:nvPr/>
        </p:nvSpPr>
        <p:spPr>
          <a:xfrm>
            <a:off x="6342785" y="729159"/>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6" name="Flecha circular 15"/>
          <p:cNvSpPr/>
          <p:nvPr/>
        </p:nvSpPr>
        <p:spPr>
          <a:xfrm>
            <a:off x="6238547" y="549441"/>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946509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646628" y="957757"/>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542807" y="1137795"/>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438985" y="957757"/>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334979" y="645693"/>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230742" y="825411"/>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126504" y="645693"/>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0" name="Forma libre 9"/>
          <p:cNvSpPr/>
          <p:nvPr/>
        </p:nvSpPr>
        <p:spPr>
          <a:xfrm>
            <a:off x="6727920" y="777719"/>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Forma libre 10"/>
          <p:cNvSpPr/>
          <p:nvPr/>
        </p:nvSpPr>
        <p:spPr>
          <a:xfrm>
            <a:off x="6624099" y="957757"/>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2" name="Forma libre 11"/>
          <p:cNvSpPr/>
          <p:nvPr/>
        </p:nvSpPr>
        <p:spPr>
          <a:xfrm>
            <a:off x="6520277" y="777719"/>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C0D981"/>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b="1" kern="1200" dirty="0" smtClean="0">
                <a:solidFill>
                  <a:srgbClr val="0070C0"/>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b="1" kern="1200" dirty="0">
              <a:solidFill>
                <a:srgbClr val="0070C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lecha circular 12"/>
          <p:cNvSpPr/>
          <p:nvPr/>
        </p:nvSpPr>
        <p:spPr>
          <a:xfrm>
            <a:off x="6416271" y="465655"/>
            <a:ext cx="5665174" cy="5665174"/>
          </a:xfrm>
          <a:prstGeom prst="circularArrow">
            <a:avLst>
              <a:gd name="adj1" fmla="val 5085"/>
              <a:gd name="adj2" fmla="val 327528"/>
              <a:gd name="adj3" fmla="val 1472472"/>
              <a:gd name="adj4" fmla="val 1619943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4" name="Flecha circular 13"/>
          <p:cNvSpPr/>
          <p:nvPr/>
        </p:nvSpPr>
        <p:spPr>
          <a:xfrm>
            <a:off x="6312034" y="645373"/>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5" name="Flecha circular 14"/>
          <p:cNvSpPr/>
          <p:nvPr/>
        </p:nvSpPr>
        <p:spPr>
          <a:xfrm>
            <a:off x="6207796" y="465655"/>
            <a:ext cx="5665174" cy="5665174"/>
          </a:xfrm>
          <a:prstGeom prst="circularArrow">
            <a:avLst>
              <a:gd name="adj1" fmla="val 5085"/>
              <a:gd name="adj2" fmla="val 327528"/>
              <a:gd name="adj3" fmla="val 15873039"/>
              <a:gd name="adj4" fmla="val 9000000"/>
              <a:gd name="adj5" fmla="val 5932"/>
            </a:avLst>
          </a:prstGeom>
          <a:solidFill>
            <a:srgbClr val="95BA38"/>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3804131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a libre 3"/>
          <p:cNvSpPr/>
          <p:nvPr/>
        </p:nvSpPr>
        <p:spPr>
          <a:xfrm>
            <a:off x="766945" y="813378"/>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t>
            </a:r>
            <a:r>
              <a:rPr lang="es-419" sz="1200" kern="1200" dirty="0" err="1" smtClean="0">
                <a:solidFill>
                  <a:schemeClr val="tx1"/>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Forma libre 4"/>
          <p:cNvSpPr/>
          <p:nvPr/>
        </p:nvSpPr>
        <p:spPr>
          <a:xfrm>
            <a:off x="663124" y="993416"/>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6" name="Forma libre 5"/>
          <p:cNvSpPr/>
          <p:nvPr/>
        </p:nvSpPr>
        <p:spPr>
          <a:xfrm>
            <a:off x="559302" y="813378"/>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Flecha circular 6"/>
          <p:cNvSpPr/>
          <p:nvPr/>
        </p:nvSpPr>
        <p:spPr>
          <a:xfrm>
            <a:off x="455296" y="501314"/>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8" name="Flecha circular 7"/>
          <p:cNvSpPr/>
          <p:nvPr/>
        </p:nvSpPr>
        <p:spPr>
          <a:xfrm>
            <a:off x="351059" y="681032"/>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9" name="Flecha circular 8"/>
          <p:cNvSpPr/>
          <p:nvPr/>
        </p:nvSpPr>
        <p:spPr>
          <a:xfrm>
            <a:off x="246821" y="501314"/>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16" name="Forma libre 15"/>
          <p:cNvSpPr/>
          <p:nvPr/>
        </p:nvSpPr>
        <p:spPr>
          <a:xfrm>
            <a:off x="6744000" y="813378"/>
            <a:ext cx="5041044" cy="5041044"/>
          </a:xfrm>
          <a:custGeom>
            <a:avLst/>
            <a:gdLst>
              <a:gd name="connsiteX0" fmla="*/ 2520522 w 5041044"/>
              <a:gd name="connsiteY0" fmla="*/ 0 h 5041044"/>
              <a:gd name="connsiteX1" fmla="*/ 4703358 w 5041044"/>
              <a:gd name="connsiteY1" fmla="*/ 1260261 h 5041044"/>
              <a:gd name="connsiteX2" fmla="*/ 4703358 w 5041044"/>
              <a:gd name="connsiteY2" fmla="*/ 3780783 h 5041044"/>
              <a:gd name="connsiteX3" fmla="*/ 2520522 w 5041044"/>
              <a:gd name="connsiteY3" fmla="*/ 2520522 h 5041044"/>
              <a:gd name="connsiteX4" fmla="*/ 2520522 w 5041044"/>
              <a:gd name="connsiteY4" fmla="*/ 0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2520522" y="0"/>
                </a:moveTo>
                <a:cubicBezTo>
                  <a:pt x="3421018" y="0"/>
                  <a:pt x="4253110" y="480409"/>
                  <a:pt x="4703358" y="1260261"/>
                </a:cubicBezTo>
                <a:cubicBezTo>
                  <a:pt x="5153606" y="2040113"/>
                  <a:pt x="5153606" y="3000931"/>
                  <a:pt x="4703358" y="3780783"/>
                </a:cubicBezTo>
                <a:lnTo>
                  <a:pt x="2520522" y="2520522"/>
                </a:lnTo>
                <a:lnTo>
                  <a:pt x="2520522" y="0"/>
                </a:lnTo>
                <a:close/>
              </a:path>
            </a:pathLst>
          </a:custGeom>
          <a:solidFill>
            <a:srgbClr val="F3785F"/>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2671991" tIns="1083462" rIns="59916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EMPLEADOS SALUDABLES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-Autoeficacia</a:t>
            </a:r>
          </a:p>
          <a:p>
            <a:pPr lvl="0" algn="ctr" defTabSz="533400">
              <a:lnSpc>
                <a:spcPct val="90000"/>
              </a:lnSpc>
              <a:spcBef>
                <a:spcPct val="0"/>
              </a:spcBef>
              <a:spcAft>
                <a:spcPct val="35000"/>
              </a:spcAft>
            </a:pPr>
            <a:r>
              <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rPr>
              <a:t>-</a:t>
            </a:r>
            <a:r>
              <a:rPr lang="es-419" sz="1200" b="1" kern="1200" dirty="0" err="1" smtClean="0">
                <a:solidFill>
                  <a:srgbClr val="FFFF00"/>
                </a:solidFill>
                <a:latin typeface="Open Sans" panose="020B0606030504020204" pitchFamily="34" charset="0"/>
                <a:ea typeface="Open Sans" panose="020B0606030504020204" pitchFamily="34" charset="0"/>
                <a:cs typeface="Open Sans" panose="020B0606030504020204" pitchFamily="34" charset="0"/>
              </a:rPr>
              <a:t>Engagement</a:t>
            </a:r>
            <a:endParaRPr lang="es-419" sz="1200" b="1" kern="1200" dirty="0" smtClean="0">
              <a:solidFill>
                <a:srgbClr val="FFFF00"/>
              </a:solidFill>
              <a:latin typeface="Open Sans" panose="020B0606030504020204" pitchFamily="34" charset="0"/>
              <a:ea typeface="Open Sans" panose="020B0606030504020204" pitchFamily="34" charset="0"/>
              <a:cs typeface="Open Sans" panose="020B0606030504020204" pitchFamily="34" charset="0"/>
            </a:endParaRP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-Confianza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-Resiliencia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-Afectos positivos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Forma libre 16"/>
          <p:cNvSpPr/>
          <p:nvPr/>
        </p:nvSpPr>
        <p:spPr>
          <a:xfrm>
            <a:off x="6640179" y="993416"/>
            <a:ext cx="5041044" cy="5041044"/>
          </a:xfrm>
          <a:custGeom>
            <a:avLst/>
            <a:gdLst>
              <a:gd name="connsiteX0" fmla="*/ 4703358 w 5041044"/>
              <a:gd name="connsiteY0" fmla="*/ 3780783 h 5041044"/>
              <a:gd name="connsiteX1" fmla="*/ 2520522 w 5041044"/>
              <a:gd name="connsiteY1" fmla="*/ 5041044 h 5041044"/>
              <a:gd name="connsiteX2" fmla="*/ 337686 w 5041044"/>
              <a:gd name="connsiteY2" fmla="*/ 3780783 h 5041044"/>
              <a:gd name="connsiteX3" fmla="*/ 2520522 w 5041044"/>
              <a:gd name="connsiteY3" fmla="*/ 2520522 h 5041044"/>
              <a:gd name="connsiteX4" fmla="*/ 4703358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4703358" y="3780783"/>
                </a:moveTo>
                <a:cubicBezTo>
                  <a:pt x="4253110" y="4560635"/>
                  <a:pt x="3421018" y="5041044"/>
                  <a:pt x="2520522" y="5041044"/>
                </a:cubicBezTo>
                <a:cubicBezTo>
                  <a:pt x="1620026" y="5041044"/>
                  <a:pt x="787934" y="4560635"/>
                  <a:pt x="337686" y="3780783"/>
                </a:cubicBezTo>
                <a:lnTo>
                  <a:pt x="2520522" y="2520522"/>
                </a:lnTo>
                <a:lnTo>
                  <a:pt x="4703358" y="3780783"/>
                </a:lnTo>
                <a:close/>
              </a:path>
            </a:pathLst>
          </a:custGeom>
          <a:solidFill>
            <a:schemeClr val="bg1">
              <a:lumMod val="85000"/>
            </a:schemeClr>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1215488" tIns="3285918" rIns="1155477" bIns="465333" numCol="1" spcCol="1270" anchor="ctr" anchorCtr="0">
            <a:noAutofit/>
          </a:bodyPr>
          <a:lstStyle/>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a:t>
            </a:r>
          </a:p>
          <a:p>
            <a:pPr lvl="0" algn="ctr" defTabSz="533400">
              <a:lnSpc>
                <a:spcPct val="90000"/>
              </a:lnSpc>
              <a:spcBef>
                <a:spcPct val="0"/>
              </a:spcBef>
              <a:spcAft>
                <a:spcPts val="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ORGANIZACIONALES SALUDABLES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-Compromiso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-Rendimiento</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-Resultados excelentes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-Lealtad del cliente</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-Responsabilidad social</a:t>
            </a:r>
          </a:p>
          <a:p>
            <a:pPr lvl="0" algn="ctr" defTabSz="533400">
              <a:lnSpc>
                <a:spcPct val="90000"/>
              </a:lnSpc>
              <a:spcBef>
                <a:spcPct val="0"/>
              </a:spcBef>
              <a:spcAft>
                <a:spcPct val="35000"/>
              </a:spcAft>
            </a:pPr>
            <a:endParaRPr lang="es-419" sz="1200" kern="1200" dirty="0"/>
          </a:p>
        </p:txBody>
      </p:sp>
      <p:sp>
        <p:nvSpPr>
          <p:cNvPr id="18" name="Forma libre 17"/>
          <p:cNvSpPr/>
          <p:nvPr/>
        </p:nvSpPr>
        <p:spPr>
          <a:xfrm>
            <a:off x="6536357" y="813378"/>
            <a:ext cx="5041044" cy="5041044"/>
          </a:xfrm>
          <a:custGeom>
            <a:avLst/>
            <a:gdLst>
              <a:gd name="connsiteX0" fmla="*/ 337686 w 5041044"/>
              <a:gd name="connsiteY0" fmla="*/ 3780783 h 5041044"/>
              <a:gd name="connsiteX1" fmla="*/ 337686 w 5041044"/>
              <a:gd name="connsiteY1" fmla="*/ 1260261 h 5041044"/>
              <a:gd name="connsiteX2" fmla="*/ 2520522 w 5041044"/>
              <a:gd name="connsiteY2" fmla="*/ 0 h 5041044"/>
              <a:gd name="connsiteX3" fmla="*/ 2520522 w 5041044"/>
              <a:gd name="connsiteY3" fmla="*/ 2520522 h 5041044"/>
              <a:gd name="connsiteX4" fmla="*/ 337686 w 5041044"/>
              <a:gd name="connsiteY4" fmla="*/ 3780783 h 50410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41044" h="5041044">
                <a:moveTo>
                  <a:pt x="337686" y="3780783"/>
                </a:moveTo>
                <a:cubicBezTo>
                  <a:pt x="-112562" y="3000931"/>
                  <a:pt x="-112562" y="2040113"/>
                  <a:pt x="337686" y="1260261"/>
                </a:cubicBezTo>
                <a:cubicBezTo>
                  <a:pt x="787934" y="480409"/>
                  <a:pt x="1620026" y="0"/>
                  <a:pt x="2520522" y="0"/>
                </a:cubicBezTo>
                <a:lnTo>
                  <a:pt x="2520522" y="2520522"/>
                </a:lnTo>
                <a:lnTo>
                  <a:pt x="337686" y="3780783"/>
                </a:lnTo>
                <a:close/>
              </a:path>
            </a:pathLst>
          </a:custGeom>
          <a:solidFill>
            <a:srgbClr val="D9D9D9"/>
          </a:solidFill>
        </p:spPr>
        <p:style>
          <a:lnRef idx="0">
            <a:schemeClr val="lt1">
              <a:hueOff val="0"/>
              <a:satOff val="0"/>
              <a:lumOff val="0"/>
              <a:alphaOff val="0"/>
            </a:schemeClr>
          </a:lnRef>
          <a:fillRef idx="3">
            <a:scrgbClr r="0" g="0" b="0"/>
          </a:fillRef>
          <a:effectRef idx="3">
            <a:schemeClr val="accent1">
              <a:hueOff val="0"/>
              <a:satOff val="0"/>
              <a:lumOff val="0"/>
              <a:alphaOff val="0"/>
            </a:schemeClr>
          </a:effectRef>
          <a:fontRef idx="minor">
            <a:schemeClr val="lt1"/>
          </a:fontRef>
        </p:style>
        <p:txBody>
          <a:bodyPr spcFirstLastPara="0" vert="horz" wrap="square" lIns="599161" tIns="1083462" rIns="2671990" bIns="2487751" numCol="1" spcCol="1270" anchor="ctr" anchorCtr="0">
            <a:noAutofit/>
          </a:bodyPr>
          <a:lstStyle/>
          <a:p>
            <a:pPr lvl="0" algn="ctr" defTabSz="533400">
              <a:lnSpc>
                <a:spcPct val="90000"/>
              </a:lnSpc>
              <a:spcBef>
                <a:spcPct val="0"/>
              </a:spcBef>
              <a:spcAft>
                <a:spcPct val="35000"/>
              </a:spcAft>
            </a:pPr>
            <a:r>
              <a:rPr lang="es-419"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Y PRÁCTICAS ORGANIZACIONALES</a:t>
            </a:r>
          </a:p>
          <a:p>
            <a:pPr lvl="0" algn="ctr" defTabSz="533400">
              <a:lnSpc>
                <a:spcPct val="90000"/>
              </a:lnSpc>
              <a:spcBef>
                <a:spcPct val="0"/>
              </a:spcBef>
              <a:spcAft>
                <a:spcPct val="35000"/>
              </a:spcAft>
            </a:pPr>
            <a:r>
              <a:rPr lang="es-419" sz="1200" kern="1200" dirty="0" smtClean="0">
                <a:solidFill>
                  <a:schemeClr val="tx1">
                    <a:lumMod val="95000"/>
                    <a:lumOff val="5000"/>
                  </a:schemeClr>
                </a:solidFill>
                <a:latin typeface="Open Sans" panose="020B0606030504020204" pitchFamily="34" charset="0"/>
                <a:ea typeface="Open Sans" panose="020B0606030504020204" pitchFamily="34" charset="0"/>
                <a:cs typeface="Open Sans" panose="020B0606030504020204" pitchFamily="34" charset="0"/>
              </a:rPr>
              <a:t>-Recursos de tarea</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-Recursos sociales</a:t>
            </a:r>
          </a:p>
          <a:p>
            <a:pPr lvl="0" algn="ctr" defTabSz="533400">
              <a:lnSpc>
                <a:spcPct val="90000"/>
              </a:lnSpc>
              <a:spcBef>
                <a:spcPct val="0"/>
              </a:spcBef>
              <a:spcAft>
                <a:spcPct val="35000"/>
              </a:spcAft>
            </a:pPr>
            <a:r>
              <a:rPr lang="es-419"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-Prácticas organizacionales</a:t>
            </a:r>
            <a:endParaRPr lang="es-419"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Flecha circular 18"/>
          <p:cNvSpPr/>
          <p:nvPr/>
        </p:nvSpPr>
        <p:spPr>
          <a:xfrm>
            <a:off x="6432351" y="501314"/>
            <a:ext cx="5665174" cy="5665174"/>
          </a:xfrm>
          <a:prstGeom prst="circularArrow">
            <a:avLst>
              <a:gd name="adj1" fmla="val 5085"/>
              <a:gd name="adj2" fmla="val 327528"/>
              <a:gd name="adj3" fmla="val 1472472"/>
              <a:gd name="adj4" fmla="val 16199432"/>
              <a:gd name="adj5" fmla="val 5932"/>
            </a:avLst>
          </a:prstGeom>
          <a:solidFill>
            <a:srgbClr val="EF4D2D"/>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20" name="Flecha circular 19"/>
          <p:cNvSpPr/>
          <p:nvPr/>
        </p:nvSpPr>
        <p:spPr>
          <a:xfrm>
            <a:off x="6328114" y="681032"/>
            <a:ext cx="5665174" cy="5665174"/>
          </a:xfrm>
          <a:prstGeom prst="circularArrow">
            <a:avLst>
              <a:gd name="adj1" fmla="val 5085"/>
              <a:gd name="adj2" fmla="val 327528"/>
              <a:gd name="adj3" fmla="val 8671970"/>
              <a:gd name="adj4" fmla="val 1800502"/>
              <a:gd name="adj5" fmla="val 5932"/>
            </a:avLst>
          </a:prstGeom>
          <a:solidFill>
            <a:schemeClr val="bg1">
              <a:lumMod val="65000"/>
            </a:schemeClr>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
        <p:nvSpPr>
          <p:cNvPr id="21" name="Flecha circular 20"/>
          <p:cNvSpPr/>
          <p:nvPr/>
        </p:nvSpPr>
        <p:spPr>
          <a:xfrm>
            <a:off x="6223876" y="501314"/>
            <a:ext cx="5665174" cy="5665174"/>
          </a:xfrm>
          <a:prstGeom prst="circularArrow">
            <a:avLst>
              <a:gd name="adj1" fmla="val 5085"/>
              <a:gd name="adj2" fmla="val 327528"/>
              <a:gd name="adj3" fmla="val 15873039"/>
              <a:gd name="adj4" fmla="val 9000000"/>
              <a:gd name="adj5" fmla="val 5932"/>
            </a:avLst>
          </a:prstGeom>
          <a:solidFill>
            <a:srgbClr val="A6A6A6"/>
          </a:solidFill>
        </p:spPr>
        <p:style>
          <a:lnRef idx="0">
            <a:schemeClr val="accent1">
              <a:tint val="60000"/>
              <a:hueOff val="0"/>
              <a:satOff val="0"/>
              <a:lumOff val="0"/>
              <a:alphaOff val="0"/>
            </a:schemeClr>
          </a:lnRef>
          <a:fillRef idx="3">
            <a:scrgbClr r="0" g="0" b="0"/>
          </a:fillRef>
          <a:effectRef idx="3">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33218762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4234c3cb667c2f77a2865c37391a7f58f9c7c"/>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2916</TotalTime>
  <Words>1311</Words>
  <Application>Microsoft Office PowerPoint</Application>
  <PresentationFormat>Panorámica</PresentationFormat>
  <Paragraphs>186</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Kozuka Gothic Pr6N B</vt:lpstr>
      <vt:lpstr>Arial</vt:lpstr>
      <vt:lpstr>Arial Black</vt:lpstr>
      <vt:lpstr>Calibri</vt:lpstr>
      <vt:lpstr>Calibri Light</vt:lpstr>
      <vt:lpstr>Open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KARINA GUZMAN LOPEZ</dc:creator>
  <cp:lastModifiedBy>ANA KARINA GUZMAN LOPEZ</cp:lastModifiedBy>
  <cp:revision>54</cp:revision>
  <dcterms:created xsi:type="dcterms:W3CDTF">2015-08-28T13:09:21Z</dcterms:created>
  <dcterms:modified xsi:type="dcterms:W3CDTF">2016-08-12T19:48:47Z</dcterms:modified>
</cp:coreProperties>
</file>