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40_2E18051C.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256" r:id="rId5"/>
    <p:sldId id="302" r:id="rId6"/>
    <p:sldId id="265" r:id="rId7"/>
    <p:sldId id="305" r:id="rId8"/>
    <p:sldId id="330" r:id="rId9"/>
    <p:sldId id="331" r:id="rId10"/>
    <p:sldId id="333" r:id="rId11"/>
    <p:sldId id="308" r:id="rId12"/>
    <p:sldId id="315" r:id="rId13"/>
    <p:sldId id="316" r:id="rId14"/>
    <p:sldId id="304" r:id="rId15"/>
    <p:sldId id="334" r:id="rId16"/>
    <p:sldId id="335" r:id="rId17"/>
    <p:sldId id="336" r:id="rId18"/>
    <p:sldId id="337" r:id="rId19"/>
    <p:sldId id="338" r:id="rId20"/>
    <p:sldId id="339" r:id="rId21"/>
    <p:sldId id="351" r:id="rId22"/>
    <p:sldId id="340" r:id="rId23"/>
    <p:sldId id="309" r:id="rId24"/>
    <p:sldId id="310" r:id="rId25"/>
    <p:sldId id="341" r:id="rId26"/>
    <p:sldId id="317" r:id="rId27"/>
    <p:sldId id="311" r:id="rId28"/>
    <p:sldId id="318" r:id="rId29"/>
    <p:sldId id="350" r:id="rId30"/>
    <p:sldId id="325" r:id="rId31"/>
    <p:sldId id="319" r:id="rId32"/>
    <p:sldId id="320" r:id="rId33"/>
    <p:sldId id="321" r:id="rId34"/>
    <p:sldId id="328" r:id="rId3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0342D5-4323-1F2F-B148-27C839D77A5C}" name="ELISA FERNANDA HUERTA TAVITAS" initials="EFHT" userId="S::fernanda.huerta@tecmilenio.mx::ebc8f12f-a9f5-4ae1-b42a-1c8f4c64dc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IM HEZIR PLUMA MIRANDA" initials="KHPM" lastIdx="1" clrIdx="0">
    <p:extLst>
      <p:ext uri="{19B8F6BF-5375-455C-9EA6-DF929625EA0E}">
        <p15:presenceInfo xmlns:p15="http://schemas.microsoft.com/office/powerpoint/2012/main" userId="S-1-5-21-2814078418-1517347036-2376735694-624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34" autoAdjust="0"/>
    <p:restoredTop sz="91768" autoAdjust="0"/>
  </p:normalViewPr>
  <p:slideViewPr>
    <p:cSldViewPr snapToGrid="0" snapToObjects="1" showGuides="1">
      <p:cViewPr varScale="1">
        <p:scale>
          <a:sx n="111" d="100"/>
          <a:sy n="111" d="100"/>
        </p:scale>
        <p:origin x="246" y="10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1" d="100"/>
          <a:sy n="81" d="100"/>
        </p:scale>
        <p:origin x="402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omments/modernComment_140_2E18051C.xml><?xml version="1.0" encoding="utf-8"?>
<p188:cmLst xmlns:a="http://schemas.openxmlformats.org/drawingml/2006/main" xmlns:r="http://schemas.openxmlformats.org/officeDocument/2006/relationships" xmlns:p188="http://schemas.microsoft.com/office/powerpoint/2018/8/main">
  <p188:cm id="{A8E4E935-1D81-4DDF-A91A-62A9ED81D709}" authorId="{330342D5-4323-1F2F-B148-27C839D77A5C}" created="2022-02-03T18:42:03.902">
    <ac:txMkLst xmlns:ac="http://schemas.microsoft.com/office/drawing/2013/main/command">
      <pc:docMk xmlns:pc="http://schemas.microsoft.com/office/powerpoint/2013/main/command"/>
      <pc:sldMk xmlns:pc="http://schemas.microsoft.com/office/powerpoint/2013/main/command" cId="773326108" sldId="320"/>
      <ac:spMk id="8" creationId="{EE424544-D645-4648-85CB-E8BF1BB0B330}"/>
      <ac:txMk cp="0" len="16">
        <ac:context len="484" hash="1723602900"/>
      </ac:txMk>
    </ac:txMkLst>
    <p188:pos x="1902391" y="315985"/>
    <p188:txBody>
      <a:bodyPr/>
      <a:lstStyle/>
      <a:p>
        <a:r>
          <a:rPr lang="es-MX"/>
          <a:t>No está en referencias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0D15881-BAA8-6648-B180-CD1AC36966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C82E34E8-B6D9-2242-8EE6-E83117DA01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096830-71AD-3B46-AC5D-1D42A7715F47}" type="datetimeFigureOut">
              <a:rPr lang="es-MX" smtClean="0"/>
              <a:t>04/02/2022</a:t>
            </a:fld>
            <a:endParaRPr lang="es-MX"/>
          </a:p>
        </p:txBody>
      </p:sp>
      <p:sp>
        <p:nvSpPr>
          <p:cNvPr id="4" name="Marcador de pie de página 3">
            <a:extLst>
              <a:ext uri="{FF2B5EF4-FFF2-40B4-BE49-F238E27FC236}">
                <a16:creationId xmlns:a16="http://schemas.microsoft.com/office/drawing/2014/main" id="{1CEBADAD-9D3B-A848-B737-A565C2A88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D3D91637-BF08-8F40-AC60-202CC5B7BA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7B10CB-F728-E646-8D44-0424F7CEDBEF}" type="slidenum">
              <a:rPr lang="es-MX" smtClean="0"/>
              <a:t>‹Nº›</a:t>
            </a:fld>
            <a:endParaRPr lang="es-MX"/>
          </a:p>
        </p:txBody>
      </p:sp>
    </p:spTree>
    <p:extLst>
      <p:ext uri="{BB962C8B-B14F-4D97-AF65-F5344CB8AC3E}">
        <p14:creationId xmlns:p14="http://schemas.microsoft.com/office/powerpoint/2010/main" val="4140993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F26E5-8AE8-4F83-AECA-9389CD66EC4F}" type="datetimeFigureOut">
              <a:rPr lang="es-US" smtClean="0"/>
              <a:t>2/4/2022</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A32F2-F736-49B0-9F5A-11F86DFA745F}" type="slidenum">
              <a:rPr lang="es-US" smtClean="0"/>
              <a:t>‹Nº›</a:t>
            </a:fld>
            <a:endParaRPr lang="es-US"/>
          </a:p>
        </p:txBody>
      </p:sp>
    </p:spTree>
    <p:extLst>
      <p:ext uri="{BB962C8B-B14F-4D97-AF65-F5344CB8AC3E}">
        <p14:creationId xmlns:p14="http://schemas.microsoft.com/office/powerpoint/2010/main" val="44623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2 min. El instructor introduce el nombre del módulo y el título de</a:t>
            </a:r>
            <a:r>
              <a:rPr lang="es-MX" baseline="0" dirty="0"/>
              <a:t> la </a:t>
            </a:r>
            <a:r>
              <a:rPr lang="es-MX" baseline="0" dirty="0" err="1"/>
              <a:t>microcredencial</a:t>
            </a:r>
            <a:r>
              <a:rPr lang="es-MX" baseline="0" dirty="0"/>
              <a:t>. Insiste en que los alumnos debieron haber leído el contenido antes de la sesión.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a:t>
            </a:fld>
            <a:endParaRPr lang="es-US"/>
          </a:p>
        </p:txBody>
      </p:sp>
    </p:spTree>
    <p:extLst>
      <p:ext uri="{BB962C8B-B14F-4D97-AF65-F5344CB8AC3E}">
        <p14:creationId xmlns:p14="http://schemas.microsoft.com/office/powerpoint/2010/main" val="17929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10</a:t>
            </a:fld>
            <a:endParaRPr lang="es-US"/>
          </a:p>
        </p:txBody>
      </p:sp>
    </p:spTree>
    <p:extLst>
      <p:ext uri="{BB962C8B-B14F-4D97-AF65-F5344CB8AC3E}">
        <p14:creationId xmlns:p14="http://schemas.microsoft.com/office/powerpoint/2010/main" val="49180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11</a:t>
            </a:fld>
            <a:endParaRPr lang="es-US"/>
          </a:p>
        </p:txBody>
      </p:sp>
    </p:spTree>
    <p:extLst>
      <p:ext uri="{BB962C8B-B14F-4D97-AF65-F5344CB8AC3E}">
        <p14:creationId xmlns:p14="http://schemas.microsoft.com/office/powerpoint/2010/main" val="224739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12</a:t>
            </a:fld>
            <a:endParaRPr lang="es-US"/>
          </a:p>
        </p:txBody>
      </p:sp>
    </p:spTree>
    <p:extLst>
      <p:ext uri="{BB962C8B-B14F-4D97-AF65-F5344CB8AC3E}">
        <p14:creationId xmlns:p14="http://schemas.microsoft.com/office/powerpoint/2010/main" val="360529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13</a:t>
            </a:fld>
            <a:endParaRPr lang="es-US"/>
          </a:p>
        </p:txBody>
      </p:sp>
    </p:spTree>
    <p:extLst>
      <p:ext uri="{BB962C8B-B14F-4D97-AF65-F5344CB8AC3E}">
        <p14:creationId xmlns:p14="http://schemas.microsoft.com/office/powerpoint/2010/main" val="319228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14</a:t>
            </a:fld>
            <a:endParaRPr lang="es-US"/>
          </a:p>
        </p:txBody>
      </p:sp>
    </p:spTree>
    <p:extLst>
      <p:ext uri="{BB962C8B-B14F-4D97-AF65-F5344CB8AC3E}">
        <p14:creationId xmlns:p14="http://schemas.microsoft.com/office/powerpoint/2010/main" val="429364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15</a:t>
            </a:fld>
            <a:endParaRPr lang="es-US"/>
          </a:p>
        </p:txBody>
      </p:sp>
    </p:spTree>
    <p:extLst>
      <p:ext uri="{BB962C8B-B14F-4D97-AF65-F5344CB8AC3E}">
        <p14:creationId xmlns:p14="http://schemas.microsoft.com/office/powerpoint/2010/main" val="39861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16</a:t>
            </a:fld>
            <a:endParaRPr lang="es-US"/>
          </a:p>
        </p:txBody>
      </p:sp>
    </p:spTree>
    <p:extLst>
      <p:ext uri="{BB962C8B-B14F-4D97-AF65-F5344CB8AC3E}">
        <p14:creationId xmlns:p14="http://schemas.microsoft.com/office/powerpoint/2010/main" val="668926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17</a:t>
            </a:fld>
            <a:endParaRPr lang="es-US"/>
          </a:p>
        </p:txBody>
      </p:sp>
    </p:spTree>
    <p:extLst>
      <p:ext uri="{BB962C8B-B14F-4D97-AF65-F5344CB8AC3E}">
        <p14:creationId xmlns:p14="http://schemas.microsoft.com/office/powerpoint/2010/main" val="1081372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18</a:t>
            </a:fld>
            <a:endParaRPr lang="es-US"/>
          </a:p>
        </p:txBody>
      </p:sp>
    </p:spTree>
    <p:extLst>
      <p:ext uri="{BB962C8B-B14F-4D97-AF65-F5344CB8AC3E}">
        <p14:creationId xmlns:p14="http://schemas.microsoft.com/office/powerpoint/2010/main" val="35403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19</a:t>
            </a:fld>
            <a:endParaRPr lang="es-US"/>
          </a:p>
        </p:txBody>
      </p:sp>
    </p:spTree>
    <p:extLst>
      <p:ext uri="{BB962C8B-B14F-4D97-AF65-F5344CB8AC3E}">
        <p14:creationId xmlns:p14="http://schemas.microsoft.com/office/powerpoint/2010/main" val="369876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a:t>
            </a:fld>
            <a:endParaRPr lang="es-US"/>
          </a:p>
        </p:txBody>
      </p:sp>
    </p:spTree>
    <p:extLst>
      <p:ext uri="{BB962C8B-B14F-4D97-AF65-F5344CB8AC3E}">
        <p14:creationId xmlns:p14="http://schemas.microsoft.com/office/powerpoint/2010/main" val="2950047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20</a:t>
            </a:fld>
            <a:endParaRPr lang="es-US"/>
          </a:p>
        </p:txBody>
      </p:sp>
    </p:spTree>
    <p:extLst>
      <p:ext uri="{BB962C8B-B14F-4D97-AF65-F5344CB8AC3E}">
        <p14:creationId xmlns:p14="http://schemas.microsoft.com/office/powerpoint/2010/main" val="344904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21</a:t>
            </a:fld>
            <a:endParaRPr lang="es-US"/>
          </a:p>
        </p:txBody>
      </p:sp>
    </p:spTree>
    <p:extLst>
      <p:ext uri="{BB962C8B-B14F-4D97-AF65-F5344CB8AC3E}">
        <p14:creationId xmlns:p14="http://schemas.microsoft.com/office/powerpoint/2010/main" val="2653484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22</a:t>
            </a:fld>
            <a:endParaRPr lang="es-US"/>
          </a:p>
        </p:txBody>
      </p:sp>
    </p:spTree>
    <p:extLst>
      <p:ext uri="{BB962C8B-B14F-4D97-AF65-F5344CB8AC3E}">
        <p14:creationId xmlns:p14="http://schemas.microsoft.com/office/powerpoint/2010/main" val="1174760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23</a:t>
            </a:fld>
            <a:endParaRPr lang="es-US"/>
          </a:p>
        </p:txBody>
      </p:sp>
    </p:spTree>
    <p:extLst>
      <p:ext uri="{BB962C8B-B14F-4D97-AF65-F5344CB8AC3E}">
        <p14:creationId xmlns:p14="http://schemas.microsoft.com/office/powerpoint/2010/main" val="3870575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24</a:t>
            </a:fld>
            <a:endParaRPr lang="es-US"/>
          </a:p>
        </p:txBody>
      </p:sp>
    </p:spTree>
    <p:extLst>
      <p:ext uri="{BB962C8B-B14F-4D97-AF65-F5344CB8AC3E}">
        <p14:creationId xmlns:p14="http://schemas.microsoft.com/office/powerpoint/2010/main" val="754595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25</a:t>
            </a:fld>
            <a:endParaRPr lang="es-US"/>
          </a:p>
        </p:txBody>
      </p:sp>
    </p:spTree>
    <p:extLst>
      <p:ext uri="{BB962C8B-B14F-4D97-AF65-F5344CB8AC3E}">
        <p14:creationId xmlns:p14="http://schemas.microsoft.com/office/powerpoint/2010/main" val="1319108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26</a:t>
            </a:fld>
            <a:endParaRPr lang="es-US"/>
          </a:p>
        </p:txBody>
      </p:sp>
    </p:spTree>
    <p:extLst>
      <p:ext uri="{BB962C8B-B14F-4D97-AF65-F5344CB8AC3E}">
        <p14:creationId xmlns:p14="http://schemas.microsoft.com/office/powerpoint/2010/main" val="119892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27</a:t>
            </a:fld>
            <a:endParaRPr lang="es-US"/>
          </a:p>
        </p:txBody>
      </p:sp>
    </p:spTree>
    <p:extLst>
      <p:ext uri="{BB962C8B-B14F-4D97-AF65-F5344CB8AC3E}">
        <p14:creationId xmlns:p14="http://schemas.microsoft.com/office/powerpoint/2010/main" val="616181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28</a:t>
            </a:fld>
            <a:endParaRPr lang="es-US"/>
          </a:p>
        </p:txBody>
      </p:sp>
    </p:spTree>
    <p:extLst>
      <p:ext uri="{BB962C8B-B14F-4D97-AF65-F5344CB8AC3E}">
        <p14:creationId xmlns:p14="http://schemas.microsoft.com/office/powerpoint/2010/main" val="1850811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29</a:t>
            </a:fld>
            <a:endParaRPr lang="es-US"/>
          </a:p>
        </p:txBody>
      </p:sp>
    </p:spTree>
    <p:extLst>
      <p:ext uri="{BB962C8B-B14F-4D97-AF65-F5344CB8AC3E}">
        <p14:creationId xmlns:p14="http://schemas.microsoft.com/office/powerpoint/2010/main" val="101047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1 min. Dar las siguientes recomendaciones para una mejor sesión, fomentando, sobre todo, la participación activa durante la sesión.</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3</a:t>
            </a:fld>
            <a:endParaRPr lang="es-US"/>
          </a:p>
        </p:txBody>
      </p:sp>
    </p:spTree>
    <p:extLst>
      <p:ext uri="{BB962C8B-B14F-4D97-AF65-F5344CB8AC3E}">
        <p14:creationId xmlns:p14="http://schemas.microsoft.com/office/powerpoint/2010/main" val="317479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30</a:t>
            </a:fld>
            <a:endParaRPr lang="es-US"/>
          </a:p>
        </p:txBody>
      </p:sp>
    </p:spTree>
    <p:extLst>
      <p:ext uri="{BB962C8B-B14F-4D97-AF65-F5344CB8AC3E}">
        <p14:creationId xmlns:p14="http://schemas.microsoft.com/office/powerpoint/2010/main" val="2928679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31</a:t>
            </a:fld>
            <a:endParaRPr lang="es-US"/>
          </a:p>
        </p:txBody>
      </p:sp>
    </p:spTree>
    <p:extLst>
      <p:ext uri="{BB962C8B-B14F-4D97-AF65-F5344CB8AC3E}">
        <p14:creationId xmlns:p14="http://schemas.microsoft.com/office/powerpoint/2010/main" val="290585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4</a:t>
            </a:fld>
            <a:endParaRPr lang="es-US"/>
          </a:p>
        </p:txBody>
      </p:sp>
    </p:spTree>
    <p:extLst>
      <p:ext uri="{BB962C8B-B14F-4D97-AF65-F5344CB8AC3E}">
        <p14:creationId xmlns:p14="http://schemas.microsoft.com/office/powerpoint/2010/main" val="377041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5</a:t>
            </a:fld>
            <a:endParaRPr lang="es-US"/>
          </a:p>
        </p:txBody>
      </p:sp>
    </p:spTree>
    <p:extLst>
      <p:ext uri="{BB962C8B-B14F-4D97-AF65-F5344CB8AC3E}">
        <p14:creationId xmlns:p14="http://schemas.microsoft.com/office/powerpoint/2010/main" val="3443972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6</a:t>
            </a:fld>
            <a:endParaRPr lang="es-US"/>
          </a:p>
        </p:txBody>
      </p:sp>
    </p:spTree>
    <p:extLst>
      <p:ext uri="{BB962C8B-B14F-4D97-AF65-F5344CB8AC3E}">
        <p14:creationId xmlns:p14="http://schemas.microsoft.com/office/powerpoint/2010/main" val="135737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7</a:t>
            </a:fld>
            <a:endParaRPr lang="es-US"/>
          </a:p>
        </p:txBody>
      </p:sp>
    </p:spTree>
    <p:extLst>
      <p:ext uri="{BB962C8B-B14F-4D97-AF65-F5344CB8AC3E}">
        <p14:creationId xmlns:p14="http://schemas.microsoft.com/office/powerpoint/2010/main" val="268352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35 min. – de toda la actividad. </a:t>
            </a:r>
          </a:p>
          <a:p>
            <a:r>
              <a:rPr lang="es-MX" dirty="0"/>
              <a:t>El instructor lee con los participantes las instrucciones y se asegura de que las comprendan y no queden dudas. Como instructor, puedes decidir repasar todas las instrucciones antes de comenzar la actividad o avanzar por etapas. </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8</a:t>
            </a:fld>
            <a:endParaRPr lang="es-US"/>
          </a:p>
        </p:txBody>
      </p:sp>
    </p:spTree>
    <p:extLst>
      <p:ext uri="{BB962C8B-B14F-4D97-AF65-F5344CB8AC3E}">
        <p14:creationId xmlns:p14="http://schemas.microsoft.com/office/powerpoint/2010/main" val="634362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5 min.</a:t>
            </a:r>
          </a:p>
          <a:p>
            <a:r>
              <a:rPr lang="es-MX" dirty="0"/>
              <a:t>El instructor guía a los participantes a que compartan lo que identificaron en la actividad, una impresión general.</a:t>
            </a:r>
          </a:p>
          <a:p>
            <a:r>
              <a:rPr lang="es-MX" dirty="0"/>
              <a:t>Nota: Si son más de 10 participantes, haz grupos pequeños de 4 personas para que compartan ahí y todos tengan oportunidad.</a:t>
            </a:r>
            <a:endParaRPr lang="es-US" dirty="0"/>
          </a:p>
        </p:txBody>
      </p:sp>
      <p:sp>
        <p:nvSpPr>
          <p:cNvPr id="4" name="Marcador de número de diapositiva 3"/>
          <p:cNvSpPr>
            <a:spLocks noGrp="1"/>
          </p:cNvSpPr>
          <p:nvPr>
            <p:ph type="sldNum" sz="quarter" idx="5"/>
          </p:nvPr>
        </p:nvSpPr>
        <p:spPr/>
        <p:txBody>
          <a:bodyPr/>
          <a:lstStyle/>
          <a:p>
            <a:fld id="{F79A32F2-F736-49B0-9F5A-11F86DFA745F}" type="slidenum">
              <a:rPr lang="es-US" smtClean="0"/>
              <a:t>9</a:t>
            </a:fld>
            <a:endParaRPr lang="es-US"/>
          </a:p>
        </p:txBody>
      </p:sp>
    </p:spTree>
    <p:extLst>
      <p:ext uri="{BB962C8B-B14F-4D97-AF65-F5344CB8AC3E}">
        <p14:creationId xmlns:p14="http://schemas.microsoft.com/office/powerpoint/2010/main" val="2389567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F30DDB7B-F260-FA45-9EEC-992479911204}"/>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8335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xtra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CDB1092-C50A-3848-ACB4-4C33B157E9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6522AF6-3C36-4547-8049-BD08C93CE1E4}"/>
              </a:ext>
            </a:extLst>
          </p:cNvPr>
          <p:cNvSpPr>
            <a:spLocks noGrp="1"/>
          </p:cNvSpPr>
          <p:nvPr>
            <p:ph type="title" hasCustomPrompt="1"/>
          </p:nvPr>
        </p:nvSpPr>
        <p:spPr/>
        <p:txBody>
          <a:bodyPr/>
          <a:lstStyle>
            <a:lvl1pPr>
              <a:defRPr b="1" i="0">
                <a:solidFill>
                  <a:schemeClr val="bg2">
                    <a:lumMod val="25000"/>
                  </a:schemeClr>
                </a:solidFill>
                <a:latin typeface="Arial" panose="020B0604020202020204" pitchFamily="34" charset="0"/>
                <a:cs typeface="Arial" panose="020B0604020202020204" pitchFamily="34" charset="0"/>
              </a:defRPr>
            </a:lvl1pPr>
          </a:lstStyle>
          <a:p>
            <a:r>
              <a:rPr lang="es-MX" dirty="0"/>
              <a:t>Extras</a:t>
            </a:r>
          </a:p>
        </p:txBody>
      </p:sp>
    </p:spTree>
    <p:extLst>
      <p:ext uri="{BB962C8B-B14F-4D97-AF65-F5344CB8AC3E}">
        <p14:creationId xmlns:p14="http://schemas.microsoft.com/office/powerpoint/2010/main" val="109297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tividad de psic. positiva">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74A816D-0BF8-3D48-947F-3127CEC93C5D}"/>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66392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a">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8DC7B4F-AB09-B94E-B08B-35A9549E073C}"/>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4859866" y="365125"/>
            <a:ext cx="6493933"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Introducción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p:nvPr>
        </p:nvSpPr>
        <p:spPr>
          <a:xfrm>
            <a:off x="4859866" y="1825625"/>
            <a:ext cx="6493933"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Tree>
    <p:extLst>
      <p:ext uri="{BB962C8B-B14F-4D97-AF65-F5344CB8AC3E}">
        <p14:creationId xmlns:p14="http://schemas.microsoft.com/office/powerpoint/2010/main" val="97508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ctivida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F375EBE8-391A-1D4F-AAF6-E8D5394F0A92}"/>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762000" y="365125"/>
            <a:ext cx="10591800"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Actividad 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hasCustomPrompt="1"/>
          </p:nvPr>
        </p:nvSpPr>
        <p:spPr>
          <a:xfrm>
            <a:off x="762000" y="1825625"/>
            <a:ext cx="10591800"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Instrucciones/detalles de la actividad</a:t>
            </a:r>
          </a:p>
        </p:txBody>
      </p:sp>
    </p:spTree>
    <p:extLst>
      <p:ext uri="{BB962C8B-B14F-4D97-AF65-F5344CB8AC3E}">
        <p14:creationId xmlns:p14="http://schemas.microsoft.com/office/powerpoint/2010/main" val="230120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8F19EC47-D6ED-4D40-83E0-B160DC075C30}"/>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9D6A0775-7A05-334C-B172-6BE87E6EDC77}"/>
              </a:ext>
            </a:extLst>
          </p:cNvPr>
          <p:cNvSpPr>
            <a:spLocks noGrp="1"/>
          </p:cNvSpPr>
          <p:nvPr>
            <p:ph type="title" hasCustomPrompt="1"/>
          </p:nvPr>
        </p:nvSpPr>
        <p:spPr>
          <a:xfrm>
            <a:off x="694267" y="1059391"/>
            <a:ext cx="6282265" cy="1325563"/>
          </a:xfrm>
        </p:spPr>
        <p:txBody>
          <a:bodyPr>
            <a:normAutofit/>
          </a:bodyPr>
          <a:lstStyle>
            <a:lvl1pPr>
              <a:defRPr sz="6000" b="1" i="0">
                <a:solidFill>
                  <a:srgbClr val="001589"/>
                </a:solidFill>
                <a:latin typeface="Arial" panose="020B0604020202020204" pitchFamily="34" charset="0"/>
                <a:cs typeface="Arial" panose="020B0604020202020204" pitchFamily="34" charset="0"/>
              </a:defRPr>
            </a:lvl1pPr>
          </a:lstStyle>
          <a:p>
            <a:r>
              <a:rPr lang="es-MX" dirty="0"/>
              <a:t>Quiz</a:t>
            </a:r>
          </a:p>
        </p:txBody>
      </p:sp>
      <p:sp>
        <p:nvSpPr>
          <p:cNvPr id="3" name="Marcador de texto 2">
            <a:extLst>
              <a:ext uri="{FF2B5EF4-FFF2-40B4-BE49-F238E27FC236}">
                <a16:creationId xmlns:a16="http://schemas.microsoft.com/office/drawing/2014/main" id="{914F8254-1B55-1B4F-BB5F-987D747D2203}"/>
              </a:ext>
            </a:extLst>
          </p:cNvPr>
          <p:cNvSpPr>
            <a:spLocks noGrp="1"/>
          </p:cNvSpPr>
          <p:nvPr>
            <p:ph type="body" idx="1" hasCustomPrompt="1"/>
          </p:nvPr>
        </p:nvSpPr>
        <p:spPr>
          <a:xfrm>
            <a:off x="694268" y="2595563"/>
            <a:ext cx="6519332" cy="638704"/>
          </a:xfrm>
        </p:spPr>
        <p:txBody>
          <a:bodyPr anchor="b"/>
          <a:lstStyle>
            <a:lvl1pPr marL="0" indent="0">
              <a:buNone/>
              <a:defRPr sz="2400" b="0" i="0">
                <a:solidFill>
                  <a:schemeClr val="bg2">
                    <a:lumMod val="2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Instrucciones o liga para el quiz</a:t>
            </a:r>
          </a:p>
        </p:txBody>
      </p:sp>
    </p:spTree>
    <p:extLst>
      <p:ext uri="{BB962C8B-B14F-4D97-AF65-F5344CB8AC3E}">
        <p14:creationId xmlns:p14="http://schemas.microsoft.com/office/powerpoint/2010/main" val="66109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ierre activida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1D678DB-E205-9440-B8DD-0EAF9C020EAA}"/>
              </a:ext>
            </a:extLst>
          </p:cNvPr>
          <p:cNvPicPr>
            <a:picLocks noChangeAspect="1"/>
          </p:cNvPicPr>
          <p:nvPr userDrawn="1"/>
        </p:nvPicPr>
        <p:blipFill>
          <a:blip r:embed="rId2"/>
          <a:stretch>
            <a:fillRect/>
          </a:stretch>
        </p:blipFill>
        <p:spPr>
          <a:xfrm>
            <a:off x="0" y="609"/>
            <a:ext cx="12192000" cy="6856781"/>
          </a:xfrm>
          <a:prstGeom prst="rect">
            <a:avLst/>
          </a:prstGeom>
        </p:spPr>
      </p:pic>
      <p:sp>
        <p:nvSpPr>
          <p:cNvPr id="2" name="Título 1">
            <a:extLst>
              <a:ext uri="{FF2B5EF4-FFF2-40B4-BE49-F238E27FC236}">
                <a16:creationId xmlns:a16="http://schemas.microsoft.com/office/drawing/2014/main" id="{436CB28E-A7AA-8A40-8E1C-4A3DD05EA3D8}"/>
              </a:ext>
            </a:extLst>
          </p:cNvPr>
          <p:cNvSpPr>
            <a:spLocks noGrp="1"/>
          </p:cNvSpPr>
          <p:nvPr>
            <p:ph type="title" hasCustomPrompt="1"/>
          </p:nvPr>
        </p:nvSpPr>
        <p:spPr>
          <a:xfrm>
            <a:off x="575733" y="365125"/>
            <a:ext cx="7941734" cy="1325563"/>
          </a:xfrm>
        </p:spPr>
        <p:txBody>
          <a:bodyPr>
            <a:normAutofit/>
          </a:bodyPr>
          <a:lstStyle>
            <a:lvl1pPr>
              <a:defRPr sz="5400" b="1" i="0">
                <a:solidFill>
                  <a:srgbClr val="001589"/>
                </a:solidFill>
                <a:latin typeface="Arial" panose="020B0604020202020204" pitchFamily="34" charset="0"/>
                <a:cs typeface="Arial" panose="020B0604020202020204" pitchFamily="34" charset="0"/>
              </a:defRPr>
            </a:lvl1pPr>
          </a:lstStyle>
          <a:p>
            <a:r>
              <a:rPr lang="es-MX" dirty="0"/>
              <a:t>Cierre actividad n</a:t>
            </a:r>
          </a:p>
        </p:txBody>
      </p:sp>
      <p:sp>
        <p:nvSpPr>
          <p:cNvPr id="3" name="Marcador de contenido 2">
            <a:extLst>
              <a:ext uri="{FF2B5EF4-FFF2-40B4-BE49-F238E27FC236}">
                <a16:creationId xmlns:a16="http://schemas.microsoft.com/office/drawing/2014/main" id="{D9BD5370-4EAA-E348-BE4D-F749D2C0C843}"/>
              </a:ext>
            </a:extLst>
          </p:cNvPr>
          <p:cNvSpPr>
            <a:spLocks noGrp="1"/>
          </p:cNvSpPr>
          <p:nvPr>
            <p:ph idx="1" hasCustomPrompt="1"/>
          </p:nvPr>
        </p:nvSpPr>
        <p:spPr>
          <a:xfrm>
            <a:off x="575731" y="1825625"/>
            <a:ext cx="7941735" cy="4097503"/>
          </a:xfrm>
        </p:spPr>
        <p:txBody>
          <a:bodyPr/>
          <a:lstStyle>
            <a:lvl1pPr>
              <a:defRPr>
                <a:solidFill>
                  <a:schemeClr val="bg2">
                    <a:lumMod val="25000"/>
                  </a:schemeClr>
                </a:solidFill>
                <a:latin typeface="Arial" panose="020B0604020202020204" pitchFamily="34" charset="0"/>
                <a:cs typeface="Arial" panose="020B0604020202020204" pitchFamily="34" charset="0"/>
              </a:defRPr>
            </a:lvl1pPr>
            <a:lvl2pPr>
              <a:defRPr>
                <a:solidFill>
                  <a:schemeClr val="bg2">
                    <a:lumMod val="25000"/>
                  </a:schemeClr>
                </a:solidFill>
                <a:latin typeface="Arial" panose="020B0604020202020204" pitchFamily="34" charset="0"/>
                <a:cs typeface="Arial" panose="020B0604020202020204" pitchFamily="34" charset="0"/>
              </a:defRPr>
            </a:lvl2pPr>
            <a:lvl3pPr>
              <a:defRPr>
                <a:solidFill>
                  <a:schemeClr val="bg2">
                    <a:lumMod val="25000"/>
                  </a:schemeClr>
                </a:solidFill>
                <a:latin typeface="Arial" panose="020B0604020202020204" pitchFamily="34" charset="0"/>
                <a:cs typeface="Arial" panose="020B0604020202020204" pitchFamily="34" charset="0"/>
              </a:defRPr>
            </a:lvl3pPr>
            <a:lvl4pPr>
              <a:defRPr>
                <a:solidFill>
                  <a:schemeClr val="bg2">
                    <a:lumMod val="25000"/>
                  </a:schemeClr>
                </a:solidFill>
                <a:latin typeface="Arial" panose="020B0604020202020204" pitchFamily="34" charset="0"/>
                <a:cs typeface="Arial" panose="020B0604020202020204" pitchFamily="34" charset="0"/>
              </a:defRPr>
            </a:lvl4pPr>
            <a:lvl5pPr>
              <a:defRPr>
                <a:solidFill>
                  <a:schemeClr val="bg2">
                    <a:lumMod val="25000"/>
                  </a:schemeClr>
                </a:solidFill>
                <a:latin typeface="Arial" panose="020B0604020202020204" pitchFamily="34" charset="0"/>
                <a:cs typeface="Arial" panose="020B0604020202020204" pitchFamily="34" charset="0"/>
              </a:defRPr>
            </a:lvl5pPr>
          </a:lstStyle>
          <a:p>
            <a:pPr lvl="0"/>
            <a:r>
              <a:rPr lang="es-MX" dirty="0"/>
              <a:t>Instrucciones/detalles de la actividad</a:t>
            </a:r>
          </a:p>
        </p:txBody>
      </p:sp>
    </p:spTree>
    <p:extLst>
      <p:ext uri="{BB962C8B-B14F-4D97-AF65-F5344CB8AC3E}">
        <p14:creationId xmlns:p14="http://schemas.microsoft.com/office/powerpoint/2010/main" val="2691897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61417D-32FA-1346-AE52-26D0E6B66F04}"/>
              </a:ext>
            </a:extLst>
          </p:cNvPr>
          <p:cNvSpPr>
            <a:spLocks noGrp="1"/>
          </p:cNvSpPr>
          <p:nvPr>
            <p:ph type="title" hasCustomPrompt="1"/>
          </p:nvPr>
        </p:nvSpPr>
        <p:spPr>
          <a:xfrm>
            <a:off x="280989" y="449262"/>
            <a:ext cx="8058114" cy="1600200"/>
          </a:xfrm>
        </p:spPr>
        <p:txBody>
          <a:bodyPr anchor="ctr">
            <a:normAutofit/>
          </a:bodyPr>
          <a:lstStyle>
            <a:lvl1pPr>
              <a:defRPr sz="4800" b="1" i="0">
                <a:solidFill>
                  <a:srgbClr val="001589"/>
                </a:solidFill>
                <a:latin typeface="Arial" panose="020B0604020202020204" pitchFamily="34" charset="0"/>
                <a:cs typeface="Arial" panose="020B0604020202020204" pitchFamily="34" charset="0"/>
              </a:defRPr>
            </a:lvl1pPr>
          </a:lstStyle>
          <a:p>
            <a:r>
              <a:rPr lang="es-MX" dirty="0"/>
              <a:t>Explicación del caso/proyecto</a:t>
            </a:r>
          </a:p>
        </p:txBody>
      </p:sp>
      <p:sp>
        <p:nvSpPr>
          <p:cNvPr id="3" name="Marcador de contenido 2">
            <a:extLst>
              <a:ext uri="{FF2B5EF4-FFF2-40B4-BE49-F238E27FC236}">
                <a16:creationId xmlns:a16="http://schemas.microsoft.com/office/drawing/2014/main" id="{449253E8-6FFD-724D-834F-F318F21A245A}"/>
              </a:ext>
            </a:extLst>
          </p:cNvPr>
          <p:cNvSpPr>
            <a:spLocks noGrp="1"/>
          </p:cNvSpPr>
          <p:nvPr>
            <p:ph idx="1"/>
          </p:nvPr>
        </p:nvSpPr>
        <p:spPr>
          <a:xfrm>
            <a:off x="280988" y="2371196"/>
            <a:ext cx="8058114" cy="3811588"/>
          </a:xfrm>
        </p:spPr>
        <p:txBody>
          <a:bodyPr/>
          <a:lstStyle>
            <a:lvl1pPr>
              <a:defRPr sz="3200">
                <a:solidFill>
                  <a:schemeClr val="bg2">
                    <a:lumMod val="25000"/>
                  </a:schemeClr>
                </a:solidFill>
              </a:defRPr>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pic>
        <p:nvPicPr>
          <p:cNvPr id="7" name="Imagen 6">
            <a:extLst>
              <a:ext uri="{FF2B5EF4-FFF2-40B4-BE49-F238E27FC236}">
                <a16:creationId xmlns:a16="http://schemas.microsoft.com/office/drawing/2014/main" id="{3F562010-B069-3F43-AA5F-01AEF5E8AC24}"/>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43093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90EE3-A67B-1544-A694-7C2842C6F1A1}"/>
              </a:ext>
            </a:extLst>
          </p:cNvPr>
          <p:cNvSpPr>
            <a:spLocks noGrp="1"/>
          </p:cNvSpPr>
          <p:nvPr>
            <p:ph type="ctrTitle" hasCustomPrompt="1"/>
          </p:nvPr>
        </p:nvSpPr>
        <p:spPr>
          <a:xfrm>
            <a:off x="326231" y="906733"/>
            <a:ext cx="9144000" cy="2133599"/>
          </a:xfrm>
        </p:spPr>
        <p:txBody>
          <a:bodyPr anchor="ctr"/>
          <a:lstStyle>
            <a:lvl1pPr algn="l">
              <a:defRPr sz="6000" b="1">
                <a:solidFill>
                  <a:srgbClr val="001589"/>
                </a:solidFill>
                <a:latin typeface="Arial" panose="020B0604020202020204" pitchFamily="34" charset="0"/>
                <a:cs typeface="Arial" panose="020B0604020202020204" pitchFamily="34" charset="0"/>
              </a:defRPr>
            </a:lvl1pPr>
          </a:lstStyle>
          <a:p>
            <a:r>
              <a:rPr lang="es-MX" dirty="0"/>
              <a:t>Cierre de la sesión</a:t>
            </a:r>
          </a:p>
        </p:txBody>
      </p:sp>
      <p:sp>
        <p:nvSpPr>
          <p:cNvPr id="3" name="Subtítulo 2">
            <a:extLst>
              <a:ext uri="{FF2B5EF4-FFF2-40B4-BE49-F238E27FC236}">
                <a16:creationId xmlns:a16="http://schemas.microsoft.com/office/drawing/2014/main" id="{5BA8A840-0EA9-984A-8213-4F4E863CAFEF}"/>
              </a:ext>
            </a:extLst>
          </p:cNvPr>
          <p:cNvSpPr>
            <a:spLocks noGrp="1"/>
          </p:cNvSpPr>
          <p:nvPr>
            <p:ph type="subTitle" idx="1" hasCustomPrompt="1"/>
          </p:nvPr>
        </p:nvSpPr>
        <p:spPr>
          <a:xfrm>
            <a:off x="326231" y="3086639"/>
            <a:ext cx="9144000" cy="2133599"/>
          </a:xfrm>
        </p:spPr>
        <p:txBody>
          <a:bodyPr/>
          <a:lstStyle>
            <a:lvl1pPr marL="0" indent="0" algn="l">
              <a:buNone/>
              <a:defRPr sz="2400" b="0" i="0">
                <a:solidFill>
                  <a:schemeClr val="bg2">
                    <a:lumMod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Detalles, instrucciones finales, etc.</a:t>
            </a:r>
          </a:p>
        </p:txBody>
      </p:sp>
      <p:pic>
        <p:nvPicPr>
          <p:cNvPr id="13" name="Imagen 12">
            <a:extLst>
              <a:ext uri="{FF2B5EF4-FFF2-40B4-BE49-F238E27FC236}">
                <a16:creationId xmlns:a16="http://schemas.microsoft.com/office/drawing/2014/main" id="{BE392A44-9A06-0847-B992-BE3E8DFCEA10}"/>
              </a:ext>
            </a:extLst>
          </p:cNvPr>
          <p:cNvPicPr>
            <a:picLocks noChangeAspect="1"/>
          </p:cNvPicPr>
          <p:nvPr userDrawn="1"/>
        </p:nvPicPr>
        <p:blipFill>
          <a:blip r:embed="rId2"/>
          <a:stretch>
            <a:fillRect/>
          </a:stretch>
        </p:blipFill>
        <p:spPr>
          <a:xfrm>
            <a:off x="0" y="609"/>
            <a:ext cx="12192000" cy="6856781"/>
          </a:xfrm>
          <a:prstGeom prst="rect">
            <a:avLst/>
          </a:prstGeom>
        </p:spPr>
      </p:pic>
    </p:spTree>
    <p:extLst>
      <p:ext uri="{BB962C8B-B14F-4D97-AF65-F5344CB8AC3E}">
        <p14:creationId xmlns:p14="http://schemas.microsoft.com/office/powerpoint/2010/main" val="13526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ción b">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04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0A6446-1A95-DC47-BC10-4FF756D06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EA6BECF2-ECD1-9E4D-9073-C4EDBEC45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C5C3435-7A35-134F-AA1C-1A2809863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83846-49C7-8041-AE81-95560463C031}" type="datetimeFigureOut">
              <a:rPr lang="es-MX" smtClean="0"/>
              <a:t>04/02/2022</a:t>
            </a:fld>
            <a:endParaRPr lang="es-MX"/>
          </a:p>
        </p:txBody>
      </p:sp>
      <p:sp>
        <p:nvSpPr>
          <p:cNvPr id="5" name="Marcador de pie de página 4">
            <a:extLst>
              <a:ext uri="{FF2B5EF4-FFF2-40B4-BE49-F238E27FC236}">
                <a16:creationId xmlns:a16="http://schemas.microsoft.com/office/drawing/2014/main" id="{790B387B-C030-2543-8BB2-CD82D41A88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D07881B-E4FA-6B4B-A6B8-8759C92F2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27BB9-1A76-724C-93B2-0ADBB190C78C}" type="slidenum">
              <a:rPr lang="es-MX" smtClean="0"/>
              <a:t>‹Nº›</a:t>
            </a:fld>
            <a:endParaRPr lang="es-MX"/>
          </a:p>
        </p:txBody>
      </p:sp>
    </p:spTree>
    <p:extLst>
      <p:ext uri="{BB962C8B-B14F-4D97-AF65-F5344CB8AC3E}">
        <p14:creationId xmlns:p14="http://schemas.microsoft.com/office/powerpoint/2010/main" val="1754861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3" r:id="rId5"/>
    <p:sldLayoutId id="2147483662" r:id="rId6"/>
    <p:sldLayoutId id="2147483656" r:id="rId7"/>
    <p:sldLayoutId id="2147483660" r:id="rId8"/>
    <p:sldLayoutId id="2147483652" r:id="rId9"/>
    <p:sldLayoutId id="214748365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hyperlink" Target="https://www.viacharacter.org/survey/account/registe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hyperlink" Target="https://www.youtube.com/watch?v=AyRu7k70Jh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microsoft.com/office/2018/10/relationships/comments" Target="../comments/modernComment_140_2E18051C.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4E5B794-6A13-0F43-A61C-04ACF07A9144}"/>
              </a:ext>
            </a:extLst>
          </p:cNvPr>
          <p:cNvSpPr txBox="1"/>
          <p:nvPr/>
        </p:nvSpPr>
        <p:spPr>
          <a:xfrm>
            <a:off x="375782" y="1965174"/>
            <a:ext cx="4998580" cy="1754326"/>
          </a:xfrm>
          <a:prstGeom prst="rect">
            <a:avLst/>
          </a:prstGeom>
          <a:noFill/>
        </p:spPr>
        <p:txBody>
          <a:bodyPr wrap="square" rtlCol="0">
            <a:spAutoFit/>
          </a:bodyPr>
          <a:lstStyle/>
          <a:p>
            <a:pPr algn="ctr"/>
            <a:r>
              <a:rPr lang="es-MX" sz="5400" dirty="0">
                <a:solidFill>
                  <a:srgbClr val="001589"/>
                </a:solidFill>
                <a:latin typeface="Open Sans" panose="020B0606030504020204" pitchFamily="34" charset="0"/>
                <a:ea typeface="Open Sans" panose="020B0606030504020204" pitchFamily="34" charset="0"/>
                <a:cs typeface="Open Sans" panose="020B0606030504020204" pitchFamily="34" charset="0"/>
              </a:rPr>
              <a:t>Orientación a resultados</a:t>
            </a:r>
          </a:p>
        </p:txBody>
      </p:sp>
    </p:spTree>
    <p:extLst>
      <p:ext uri="{BB962C8B-B14F-4D97-AF65-F5344CB8AC3E}">
        <p14:creationId xmlns:p14="http://schemas.microsoft.com/office/powerpoint/2010/main" val="233859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294674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626300" y="54215"/>
            <a:ext cx="10346499" cy="1754326"/>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3. Establecimiento de tiempos</a:t>
            </a: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endParaRPr lang="es-MX" sz="2000" dirty="0">
              <a:latin typeface="Open Sans" panose="020B0606030504020204" pitchFamily="34" charset="0"/>
              <a:ea typeface="Open Sans" panose="020B0606030504020204" pitchFamily="34" charset="0"/>
              <a:cs typeface="Open Sans" panose="020B0606030504020204" pitchFamily="34" charset="0"/>
            </a:endParaRPr>
          </a:p>
          <a:p>
            <a:pPr algn="ct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3: </a:t>
            </a:r>
          </a:p>
          <a:p>
            <a:pPr algn="ctr"/>
            <a:r>
              <a:rPr lang="es-MX" sz="2000" b="0" dirty="0">
                <a:solidFill>
                  <a:srgbClr val="001589"/>
                </a:solidFill>
                <a:latin typeface="Open Sans" panose="020B0606030504020204" pitchFamily="34" charset="0"/>
                <a:ea typeface="Open Sans" panose="020B0606030504020204" pitchFamily="34" charset="0"/>
                <a:cs typeface="Open Sans" panose="020B0606030504020204" pitchFamily="34" charset="0"/>
              </a:rPr>
              <a:t>Encuentra tu pasión con 8 preguntas</a:t>
            </a:r>
            <a: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r>
            <a:b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b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990E8C94-2F99-4E70-BBAE-48BFFB7BD658}"/>
              </a:ext>
            </a:extLst>
          </p:cNvPr>
          <p:cNvSpPr txBox="1"/>
          <p:nvPr/>
        </p:nvSpPr>
        <p:spPr>
          <a:xfrm>
            <a:off x="347133" y="809019"/>
            <a:ext cx="11497733" cy="3850670"/>
          </a:xfrm>
          <a:prstGeom prst="rect">
            <a:avLst/>
          </a:prstGeom>
          <a:noFill/>
        </p:spPr>
        <p:txBody>
          <a:bodyPr wrap="square">
            <a:spAutoFit/>
          </a:bodyPr>
          <a:lstStyle/>
          <a:p>
            <a:pPr>
              <a:lnSpc>
                <a:spcPct val="107000"/>
              </a:lnSpc>
              <a:spcAft>
                <a:spcPts val="800"/>
              </a:spcAft>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s-419" sz="16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1. ¿Cuál es tu pelota de tenis?</a:t>
            </a:r>
            <a:endParaRPr lang="es-MX"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Esta pregunta la hizo Drew Houston, fundador de Dropbox, en un discurso en MIT. Explicó que las personas más exitosas están obsesionadas con resolver un problema importante, algo que les es significativo, es como un perro persiguiendo una pelota de tenis</a:t>
            </a:r>
            <a:r>
              <a:rPr lang="es-419" sz="1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a:t>
            </a: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ntonces, si quieres incrementar tu felicidad y éxito, debes encontrar tu pelota de tenis, aquello que te jala.</a:t>
            </a:r>
          </a:p>
          <a:p>
            <a:pPr marL="685800">
              <a:lnSpc>
                <a:spcPct val="107000"/>
              </a:lnSpc>
              <a:spcAft>
                <a:spcPts val="800"/>
              </a:spcAft>
            </a:pPr>
            <a:endParaRPr lang="es-MX"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lvl="0">
              <a:lnSpc>
                <a:spcPct val="107000"/>
              </a:lnSpc>
            </a:pPr>
            <a:r>
              <a:rPr lang="es-419" sz="16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2. ¿Qué hago cuando me siento más hermoso o hermosa?</a:t>
            </a:r>
            <a:endParaRPr lang="es-MX"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Según Jacqueline </a:t>
            </a:r>
            <a:r>
              <a:rPr lang="es-419" sz="16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Novogratz</a:t>
            </a: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fundadora de </a:t>
            </a:r>
            <a:r>
              <a:rPr lang="es-419" sz="16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The</a:t>
            </a: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Acumen </a:t>
            </a:r>
            <a:r>
              <a:rPr lang="es-419" sz="16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Fund</a:t>
            </a:r>
            <a:r>
              <a:rPr lang="es-419" sz="1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es</a:t>
            </a: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ta pregunta te ayuda a identificar no solo lo que te atrae, sino lo que te hace brillar, lo que te hace sentir vivo o viva</a:t>
            </a:r>
            <a:r>
              <a:rPr lang="es-419" sz="16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o mejor. </a:t>
            </a:r>
            <a:endParaRPr lang="es-MX" sz="16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descr="Una mujer con una camiseta negra&#10;&#10;Descripción generada automáticamente">
            <a:extLst>
              <a:ext uri="{FF2B5EF4-FFF2-40B4-BE49-F238E27FC236}">
                <a16:creationId xmlns:a16="http://schemas.microsoft.com/office/drawing/2014/main" id="{9FC68B3C-E84D-4577-8D04-ADCD5C392BED}"/>
              </a:ext>
            </a:extLst>
          </p:cNvPr>
          <p:cNvPicPr>
            <a:picLocks noChangeAspect="1"/>
          </p:cNvPicPr>
          <p:nvPr/>
        </p:nvPicPr>
        <p:blipFill>
          <a:blip r:embed="rId4"/>
          <a:stretch>
            <a:fillRect/>
          </a:stretch>
        </p:blipFill>
        <p:spPr>
          <a:xfrm>
            <a:off x="4679210" y="4357033"/>
            <a:ext cx="2833580" cy="2125185"/>
          </a:xfrm>
          <a:prstGeom prst="rect">
            <a:avLst/>
          </a:prstGeom>
        </p:spPr>
      </p:pic>
    </p:spTree>
    <p:extLst>
      <p:ext uri="{BB962C8B-B14F-4D97-AF65-F5344CB8AC3E}">
        <p14:creationId xmlns:p14="http://schemas.microsoft.com/office/powerpoint/2010/main" val="193653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3B5C1CBF-155B-40F7-8541-A3BEC9B6342C}"/>
              </a:ext>
            </a:extLst>
          </p:cNvPr>
          <p:cNvSpPr txBox="1"/>
          <p:nvPr/>
        </p:nvSpPr>
        <p:spPr>
          <a:xfrm>
            <a:off x="776614" y="1199301"/>
            <a:ext cx="10492635" cy="2551404"/>
          </a:xfrm>
          <a:prstGeom prst="rect">
            <a:avLst/>
          </a:prstGeom>
          <a:noFill/>
        </p:spPr>
        <p:txBody>
          <a:bodyPr wrap="square">
            <a:spAutoFit/>
          </a:bodyPr>
          <a:lstStyle/>
          <a:p>
            <a:pPr lvl="0">
              <a:lnSpc>
                <a:spcPct val="107000"/>
              </a:lnSpc>
            </a:pP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3. ¿Qué creencia tienes que casi nadie comparte contigo?</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Esta pregunta de Peter Thiel, cofundador de PayPal y jefe del Thiel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Foundation</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está diseñada para dos cosas, para ayudarte a identificar qué es importante para ti y para determinar si vale la pena perseguirlo por su originalidad.</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Si encuentras un problema o reto que nadie más está abordando, puedes hacer tu propio nicho y crear valor. Aunque nos enseñan a hacer lo que otros están haciendo y luego competir para ganarles, esto equivale a golpear tu cabeza contra la pared, en lugar de atravesar la puerta abierta en la que nadie se fija.</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descr="Una planta con flores amarillas&#10;&#10;Descripción generada automáticamente">
            <a:extLst>
              <a:ext uri="{FF2B5EF4-FFF2-40B4-BE49-F238E27FC236}">
                <a16:creationId xmlns:a16="http://schemas.microsoft.com/office/drawing/2014/main" id="{A2EE0114-6BF4-49C3-B4FC-5A2B3F41731E}"/>
              </a:ext>
            </a:extLst>
          </p:cNvPr>
          <p:cNvPicPr>
            <a:picLocks noChangeAspect="1"/>
          </p:cNvPicPr>
          <p:nvPr/>
        </p:nvPicPr>
        <p:blipFill>
          <a:blip r:embed="rId4"/>
          <a:stretch>
            <a:fillRect/>
          </a:stretch>
        </p:blipFill>
        <p:spPr>
          <a:xfrm>
            <a:off x="3923063" y="3997521"/>
            <a:ext cx="4199735" cy="2362351"/>
          </a:xfrm>
          <a:prstGeom prst="rect">
            <a:avLst/>
          </a:prstGeom>
        </p:spPr>
      </p:pic>
    </p:spTree>
    <p:extLst>
      <p:ext uri="{BB962C8B-B14F-4D97-AF65-F5344CB8AC3E}">
        <p14:creationId xmlns:p14="http://schemas.microsoft.com/office/powerpoint/2010/main" val="3206652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3B5C1CBF-155B-40F7-8541-A3BEC9B6342C}"/>
              </a:ext>
            </a:extLst>
          </p:cNvPr>
          <p:cNvSpPr txBox="1"/>
          <p:nvPr/>
        </p:nvSpPr>
        <p:spPr>
          <a:xfrm>
            <a:off x="514032" y="656195"/>
            <a:ext cx="10930582" cy="3246210"/>
          </a:xfrm>
          <a:prstGeom prst="rect">
            <a:avLst/>
          </a:prstGeom>
          <a:noFill/>
        </p:spPr>
        <p:txBody>
          <a:bodyPr wrap="square">
            <a:spAutoFit/>
          </a:bodyPr>
          <a:lstStyle/>
          <a:p>
            <a:pPr>
              <a:lnSpc>
                <a:spcPct val="107000"/>
              </a:lnSpc>
              <a:spcAft>
                <a:spcPts val="800"/>
              </a:spcAft>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MX"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MX"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4. </a:t>
            </a: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¿Cuáles son tus superpoderes?</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Esta pregunta de Yamashita se refiere a desempacar, sin esfuerzo, la combinación de rasgos de personalidad y aptitudes que</a:t>
            </a:r>
            <a:r>
              <a:rPr lang="es-MX"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traes a cualquier situación. La cineasta Tiffany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Shlain</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del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Moxie</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Institute</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también explora las fortalezas y superpoderes naturales en su nuevo film, el cual sugiere que si podemos identificar nuestras fortalezas de carácter y construir a partir de ellas, podemos llevar vidas más felices y exitosas.</a:t>
            </a:r>
          </a:p>
          <a:p>
            <a:pPr marL="685800">
              <a:lnSpc>
                <a:spcPct val="107000"/>
              </a:lnSpc>
            </a:pPr>
            <a:endPar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Si desconoces las tuyas, puedes hacer el Test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Via</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de Fortalezas de carácter </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forma gratuita en este sitio: </a:t>
            </a:r>
            <a:r>
              <a:rPr lang="es-419" sz="1800"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https://www.viacharacter.org/survey/account/register</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magen que contiene viendo, parado, cerca, café&#10;&#10;Descripción generada automáticamente">
            <a:extLst>
              <a:ext uri="{FF2B5EF4-FFF2-40B4-BE49-F238E27FC236}">
                <a16:creationId xmlns:a16="http://schemas.microsoft.com/office/drawing/2014/main" id="{FC381695-3A0E-4FF0-B28F-315FFE263EDA}"/>
              </a:ext>
            </a:extLst>
          </p:cNvPr>
          <p:cNvPicPr>
            <a:picLocks noChangeAspect="1"/>
          </p:cNvPicPr>
          <p:nvPr/>
        </p:nvPicPr>
        <p:blipFill>
          <a:blip r:embed="rId5"/>
          <a:stretch>
            <a:fillRect/>
          </a:stretch>
        </p:blipFill>
        <p:spPr>
          <a:xfrm>
            <a:off x="3986059" y="4066650"/>
            <a:ext cx="4219879" cy="2373682"/>
          </a:xfrm>
          <a:prstGeom prst="rect">
            <a:avLst/>
          </a:prstGeom>
        </p:spPr>
      </p:pic>
    </p:spTree>
    <p:extLst>
      <p:ext uri="{BB962C8B-B14F-4D97-AF65-F5344CB8AC3E}">
        <p14:creationId xmlns:p14="http://schemas.microsoft.com/office/powerpoint/2010/main" val="94600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5288B76E-C15B-40C9-8E6E-73AE77AE0B08}"/>
              </a:ext>
            </a:extLst>
          </p:cNvPr>
          <p:cNvSpPr txBox="1"/>
          <p:nvPr/>
        </p:nvSpPr>
        <p:spPr>
          <a:xfrm>
            <a:off x="922750" y="1136837"/>
            <a:ext cx="10814138" cy="2151936"/>
          </a:xfrm>
          <a:prstGeom prst="rect">
            <a:avLst/>
          </a:prstGeom>
          <a:noFill/>
        </p:spPr>
        <p:txBody>
          <a:bodyPr wrap="square">
            <a:spAutoFit/>
          </a:bodyPr>
          <a:lstStyle/>
          <a:p>
            <a:pPr lvl="0">
              <a:lnSpc>
                <a:spcPct val="107000"/>
              </a:lnSpc>
            </a:pP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5. ¿Qué disfrutabas hacer a los diez años?</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Robert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Rubin</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exsecretario del Tesoro de Estados Unidos, dice que, en ocasiones, voltear al pasado te permite una mirada de quién eres realmente y lo que amabas hacer</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antes de que otros te dijeran lo que tienes que hacer. Eric Maisel, psicoterapeuta y autor, concuerda agregando que las cosas que amábamos de niños son probablemente las cosas que seguimos amando. Sugiere hacer una lista de las actividades favoritas e intereses de la niñez y ver que resuena hoy en día.</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descr="Un par de personas en bicicleta&#10;&#10;Descripción generada automáticamente">
            <a:extLst>
              <a:ext uri="{FF2B5EF4-FFF2-40B4-BE49-F238E27FC236}">
                <a16:creationId xmlns:a16="http://schemas.microsoft.com/office/drawing/2014/main" id="{0EAFFFB5-7B0E-4A7E-A613-A5231DE91A25}"/>
              </a:ext>
            </a:extLst>
          </p:cNvPr>
          <p:cNvPicPr>
            <a:picLocks noChangeAspect="1"/>
          </p:cNvPicPr>
          <p:nvPr/>
        </p:nvPicPr>
        <p:blipFill>
          <a:blip r:embed="rId4"/>
          <a:stretch>
            <a:fillRect/>
          </a:stretch>
        </p:blipFill>
        <p:spPr>
          <a:xfrm>
            <a:off x="4122686" y="3429000"/>
            <a:ext cx="3748145" cy="2811109"/>
          </a:xfrm>
          <a:prstGeom prst="rect">
            <a:avLst/>
          </a:prstGeom>
        </p:spPr>
      </p:pic>
    </p:spTree>
    <p:extLst>
      <p:ext uri="{BB962C8B-B14F-4D97-AF65-F5344CB8AC3E}">
        <p14:creationId xmlns:p14="http://schemas.microsoft.com/office/powerpoint/2010/main" val="220279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EB114621-EE93-42EB-8E7F-927EAB728F8D}"/>
              </a:ext>
            </a:extLst>
          </p:cNvPr>
          <p:cNvSpPr txBox="1"/>
          <p:nvPr/>
        </p:nvSpPr>
        <p:spPr>
          <a:xfrm>
            <a:off x="459284" y="980188"/>
            <a:ext cx="11273425" cy="2448812"/>
          </a:xfrm>
          <a:prstGeom prst="rect">
            <a:avLst/>
          </a:prstGeom>
          <a:noFill/>
        </p:spPr>
        <p:txBody>
          <a:bodyPr wrap="square">
            <a:spAutoFit/>
          </a:bodyPr>
          <a:lstStyle/>
          <a:p>
            <a:pPr lvl="0">
              <a:lnSpc>
                <a:spcPct val="107000"/>
              </a:lnSpc>
            </a:pP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6. ¿Qué estás dispuesto a probar ahora?</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Una de las mejores maneras de encontrar tu pasión y tu propósito es a través de la experimentación. Herminia Ibarra, profesora en INSEAD y autora, dice que aprendemos quiénes somos en la práctica, no en la teoría, probándonos en la realidad. Si deseamos cambiar de rumbo, necesitamos actuar, con ensayo y error, buscando tareas temporales, contratos independientes, asesorías para adquirir experiencia o desarrollar habilidades en nuevas industrias. Los programas ejecutivos, sabáticos o vacaciones extendidas son oportunidades valiosas para experimentar.</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descr="Un reloj de madera&#10;&#10;Descripción generada automáticamente con confianza media">
            <a:extLst>
              <a:ext uri="{FF2B5EF4-FFF2-40B4-BE49-F238E27FC236}">
                <a16:creationId xmlns:a16="http://schemas.microsoft.com/office/drawing/2014/main" id="{AC75711C-D0CE-48C7-B085-044C5A5DE33B}"/>
              </a:ext>
            </a:extLst>
          </p:cNvPr>
          <p:cNvPicPr>
            <a:picLocks noChangeAspect="1"/>
          </p:cNvPicPr>
          <p:nvPr/>
        </p:nvPicPr>
        <p:blipFill>
          <a:blip r:embed="rId4"/>
          <a:stretch>
            <a:fillRect/>
          </a:stretch>
        </p:blipFill>
        <p:spPr>
          <a:xfrm>
            <a:off x="4157131" y="3514467"/>
            <a:ext cx="3877733" cy="2908300"/>
          </a:xfrm>
          <a:prstGeom prst="rect">
            <a:avLst/>
          </a:prstGeom>
        </p:spPr>
      </p:pic>
    </p:spTree>
    <p:extLst>
      <p:ext uri="{BB962C8B-B14F-4D97-AF65-F5344CB8AC3E}">
        <p14:creationId xmlns:p14="http://schemas.microsoft.com/office/powerpoint/2010/main" val="81907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204F205F-D5B7-424F-B651-DEAE70475EA5}"/>
              </a:ext>
            </a:extLst>
          </p:cNvPr>
          <p:cNvSpPr txBox="1"/>
          <p:nvPr/>
        </p:nvSpPr>
        <p:spPr>
          <a:xfrm>
            <a:off x="764087" y="645642"/>
            <a:ext cx="11185742" cy="1559209"/>
          </a:xfrm>
          <a:prstGeom prst="rect">
            <a:avLst/>
          </a:prstGeom>
          <a:noFill/>
        </p:spPr>
        <p:txBody>
          <a:bodyPr wrap="square">
            <a:spAutoFit/>
          </a:bodyPr>
          <a:lstStyle/>
          <a:p>
            <a:pPr marL="685800">
              <a:lnSpc>
                <a:spcPct val="107000"/>
              </a:lnSpc>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pPr>
            <a:r>
              <a:rPr lang="es-419"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7. Dentro de 20 o 30 años, revisando tu trayectoria, ¿qué puedes decir que lograste?</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Jeff Weiner, CEO de LinkedIn, dice que hace esta pregunta a empleados prospectos. Es bueno responder esta pregunta sin la presión de un probable futuro empleador.</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descr="Mano de una persona&#10;&#10;Descripción generada automáticamente con confianza baja">
            <a:extLst>
              <a:ext uri="{FF2B5EF4-FFF2-40B4-BE49-F238E27FC236}">
                <a16:creationId xmlns:a16="http://schemas.microsoft.com/office/drawing/2014/main" id="{EC9F3E05-34E5-4A24-85D6-41873BE25818}"/>
              </a:ext>
            </a:extLst>
          </p:cNvPr>
          <p:cNvPicPr>
            <a:picLocks noChangeAspect="1"/>
          </p:cNvPicPr>
          <p:nvPr/>
        </p:nvPicPr>
        <p:blipFill>
          <a:blip r:embed="rId4"/>
          <a:stretch>
            <a:fillRect/>
          </a:stretch>
        </p:blipFill>
        <p:spPr>
          <a:xfrm>
            <a:off x="3784600" y="2641600"/>
            <a:ext cx="4368799" cy="3276599"/>
          </a:xfrm>
          <a:prstGeom prst="rect">
            <a:avLst/>
          </a:prstGeom>
        </p:spPr>
      </p:pic>
    </p:spTree>
    <p:extLst>
      <p:ext uri="{BB962C8B-B14F-4D97-AF65-F5344CB8AC3E}">
        <p14:creationId xmlns:p14="http://schemas.microsoft.com/office/powerpoint/2010/main" val="2591545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922750" y="417668"/>
            <a:ext cx="10346499"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18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uadroTexto 6">
            <a:extLst>
              <a:ext uri="{FF2B5EF4-FFF2-40B4-BE49-F238E27FC236}">
                <a16:creationId xmlns:a16="http://schemas.microsoft.com/office/drawing/2014/main" id="{9847EB34-3426-4A63-B693-8E75735400CF}"/>
              </a:ext>
            </a:extLst>
          </p:cNvPr>
          <p:cNvSpPr txBox="1"/>
          <p:nvPr/>
        </p:nvSpPr>
        <p:spPr>
          <a:xfrm>
            <a:off x="513567" y="901642"/>
            <a:ext cx="11198269" cy="3041025"/>
          </a:xfrm>
          <a:prstGeom prst="rect">
            <a:avLst/>
          </a:prstGeom>
          <a:noFill/>
        </p:spPr>
        <p:txBody>
          <a:bodyPr wrap="square">
            <a:spAutoFit/>
          </a:bodyPr>
          <a:lstStyle/>
          <a:p>
            <a:pPr lvl="0">
              <a:lnSpc>
                <a:spcPct val="107000"/>
              </a:lnSpc>
            </a:pPr>
            <a:r>
              <a:rPr lang="es-419" sz="1800" b="1"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8. ¿Cuál es tu oración?</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 una pregunta para definir tu propósito y pasión, que consiste en formular una respuesta en una sola oración que resume quién eres y qué deseas lograr. Es la pregunta favorita del autor Daniel Pink, quien explica que este concepto se remonta a la congresista estadounidense Clare </a:t>
            </a: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Booth</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Luce, quien al ver a al presidente Kennedy tratando</a:t>
            </a:r>
            <a:r>
              <a:rPr lang="es-MX"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de abarcar mucho y perder el enfoque, le dijo que un gran hombre</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 una oración, es decir, que un líder con propósito claro y contundente podía resumirse en una sola oración. Por ejemplo, Abraham Lincoln</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preservó la unión y liberó a los esclavos. </a:t>
            </a:r>
          </a:p>
          <a:p>
            <a:pPr marL="685800">
              <a:lnSpc>
                <a:spcPct val="107000"/>
              </a:lnSpc>
            </a:pP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6858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Se sugiere el siguiente video de Daniel Pink:</a:t>
            </a:r>
            <a:r>
              <a:rPr lang="es-419" sz="1800" dirty="0">
                <a:effectLst/>
                <a:latin typeface="Arial" panose="020B0604020202020204" pitchFamily="34" charset="0"/>
                <a:ea typeface="Open Sans" panose="020B0606030504020204" pitchFamily="34" charset="0"/>
                <a:cs typeface="Times New Roman" panose="02020603050405020304" pitchFamily="18" charset="0"/>
              </a:rPr>
              <a:t>· </a:t>
            </a:r>
            <a:r>
              <a:rPr lang="es-419" sz="1800" u="sng" dirty="0">
                <a:solidFill>
                  <a:srgbClr val="0563C1"/>
                </a:solidFill>
                <a:effectLst/>
                <a:latin typeface="Arial" panose="020B0604020202020204" pitchFamily="34" charset="0"/>
                <a:ea typeface="Open Sans" panose="020B0606030504020204" pitchFamily="34" charset="0"/>
                <a:cs typeface="Times New Roman" panose="02020603050405020304" pitchFamily="18" charset="0"/>
                <a:hlinkClick r:id="rId4"/>
              </a:rPr>
              <a:t>https://www.youtube.com/watch?v=AyRu7k70Jhc</a:t>
            </a:r>
            <a:r>
              <a:rPr lang="es-419" sz="1800" dirty="0">
                <a:effectLst/>
                <a:latin typeface="Arial" panose="020B0604020202020204" pitchFamily="34" charset="0"/>
                <a:ea typeface="Open Sans" panose="020B0606030504020204" pitchFamily="34" charset="0"/>
                <a:cs typeface="Times New Roman" panose="02020603050405020304" pitchFamily="18" charset="0"/>
              </a:rPr>
              <a:t> </a:t>
            </a:r>
            <a:endParaRPr lang="es-MX" sz="1800" dirty="0">
              <a:effectLst/>
              <a:latin typeface="Calibri" panose="020F0502020204030204" pitchFamily="34" charset="0"/>
              <a:ea typeface="Open Sans" panose="020B0606030504020204" pitchFamily="34" charset="0"/>
              <a:cs typeface="Times New Roman" panose="02020603050405020304" pitchFamily="18" charset="0"/>
            </a:endParaRPr>
          </a:p>
        </p:txBody>
      </p:sp>
      <p:pic>
        <p:nvPicPr>
          <p:cNvPr id="4" name="Imagen 3" descr="Mujer sentada en el suelo&#10;&#10;Descripción generada automáticamente con confianza baja">
            <a:extLst>
              <a:ext uri="{FF2B5EF4-FFF2-40B4-BE49-F238E27FC236}">
                <a16:creationId xmlns:a16="http://schemas.microsoft.com/office/drawing/2014/main" id="{06A477F7-EE4D-4352-AE44-95E174EE976F}"/>
              </a:ext>
            </a:extLst>
          </p:cNvPr>
          <p:cNvPicPr>
            <a:picLocks noChangeAspect="1"/>
          </p:cNvPicPr>
          <p:nvPr/>
        </p:nvPicPr>
        <p:blipFill rotWithShape="1">
          <a:blip r:embed="rId5"/>
          <a:srcRect t="11939" r="6244"/>
          <a:stretch/>
        </p:blipFill>
        <p:spPr>
          <a:xfrm>
            <a:off x="4483100" y="3980071"/>
            <a:ext cx="3492500" cy="2460262"/>
          </a:xfrm>
          <a:prstGeom prst="rect">
            <a:avLst/>
          </a:prstGeom>
        </p:spPr>
      </p:pic>
    </p:spTree>
    <p:extLst>
      <p:ext uri="{BB962C8B-B14F-4D97-AF65-F5344CB8AC3E}">
        <p14:creationId xmlns:p14="http://schemas.microsoft.com/office/powerpoint/2010/main" val="240894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29300"/>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316321"/>
            <a:ext cx="3008830" cy="141592"/>
          </a:xfrm>
          <a:prstGeom prst="rect">
            <a:avLst/>
          </a:prstGeom>
        </p:spPr>
      </p:pic>
      <p:sp>
        <p:nvSpPr>
          <p:cNvPr id="7" name="CuadroTexto 6">
            <a:extLst>
              <a:ext uri="{FF2B5EF4-FFF2-40B4-BE49-F238E27FC236}">
                <a16:creationId xmlns:a16="http://schemas.microsoft.com/office/drawing/2014/main" id="{4BC0C1F0-08EF-42C4-B7D3-D6D592E7A98C}"/>
              </a:ext>
            </a:extLst>
          </p:cNvPr>
          <p:cNvSpPr txBox="1"/>
          <p:nvPr/>
        </p:nvSpPr>
        <p:spPr>
          <a:xfrm>
            <a:off x="1068727" y="1801788"/>
            <a:ext cx="5423280" cy="369332"/>
          </a:xfrm>
          <a:prstGeom prst="rect">
            <a:avLst/>
          </a:prstGeom>
          <a:noFill/>
        </p:spPr>
        <p:txBody>
          <a:bodyPr wrap="none" rtlCol="0">
            <a:spAutoFit/>
          </a:bodyPr>
          <a:lstStyle/>
          <a:p>
            <a:r>
              <a:rPr lang="es-MX" dirty="0"/>
              <a:t>¿Qué cosas que te gustaban antes has dejado de hacer?</a:t>
            </a:r>
          </a:p>
        </p:txBody>
      </p:sp>
      <p:sp>
        <p:nvSpPr>
          <p:cNvPr id="8" name="CuadroTexto 7">
            <a:extLst>
              <a:ext uri="{FF2B5EF4-FFF2-40B4-BE49-F238E27FC236}">
                <a16:creationId xmlns:a16="http://schemas.microsoft.com/office/drawing/2014/main" id="{D2BFE4A9-C4B1-488E-BF93-F7AF9618FE30}"/>
              </a:ext>
            </a:extLst>
          </p:cNvPr>
          <p:cNvSpPr txBox="1"/>
          <p:nvPr/>
        </p:nvSpPr>
        <p:spPr>
          <a:xfrm>
            <a:off x="1401105" y="2768302"/>
            <a:ext cx="6838391" cy="1200329"/>
          </a:xfrm>
          <a:prstGeom prst="rect">
            <a:avLst/>
          </a:prstGeom>
          <a:noFill/>
        </p:spPr>
        <p:txBody>
          <a:bodyPr wrap="square" rtlCol="0">
            <a:spAutoFit/>
          </a:bodyPr>
          <a:lstStyle/>
          <a:p>
            <a:r>
              <a:rPr lang="es-MX" dirty="0"/>
              <a:t>¿Sabes que lo que estás sintiendo y/o haciendo ahora lo has decidido tú? ¿Te sientes feliz con lo que haces y con lo que eres? ¿Te hubiera gustado ser o hacer algo diferente? ¿Has logrado los sueños que tenías de niño?</a:t>
            </a:r>
          </a:p>
        </p:txBody>
      </p:sp>
      <p:sp>
        <p:nvSpPr>
          <p:cNvPr id="9" name="CuadroTexto 8">
            <a:extLst>
              <a:ext uri="{FF2B5EF4-FFF2-40B4-BE49-F238E27FC236}">
                <a16:creationId xmlns:a16="http://schemas.microsoft.com/office/drawing/2014/main" id="{7C9C3C9C-16E0-463D-B9EB-0222829AF390}"/>
              </a:ext>
            </a:extLst>
          </p:cNvPr>
          <p:cNvSpPr txBox="1"/>
          <p:nvPr/>
        </p:nvSpPr>
        <p:spPr>
          <a:xfrm>
            <a:off x="2777012" y="4300703"/>
            <a:ext cx="7293914" cy="923330"/>
          </a:xfrm>
          <a:prstGeom prst="rect">
            <a:avLst/>
          </a:prstGeom>
          <a:noFill/>
        </p:spPr>
        <p:txBody>
          <a:bodyPr wrap="square" rtlCol="0">
            <a:spAutoFit/>
          </a:bodyPr>
          <a:lstStyle/>
          <a:p>
            <a:r>
              <a:rPr lang="es-MX" dirty="0"/>
              <a:t>¿Cómo le puedes hacer para que tu casa y tu lugar de trabajo sean lugares en los que disfrutes estar? ¿Tiene que ver con cosas externas o con lo que hay en tu interior? ¿Por qué?</a:t>
            </a:r>
          </a:p>
        </p:txBody>
      </p:sp>
    </p:spTree>
    <p:extLst>
      <p:ext uri="{BB962C8B-B14F-4D97-AF65-F5344CB8AC3E}">
        <p14:creationId xmlns:p14="http://schemas.microsoft.com/office/powerpoint/2010/main" val="188236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08388"/>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183694"/>
            <a:ext cx="3008830" cy="141592"/>
          </a:xfrm>
          <a:prstGeom prst="rect">
            <a:avLst/>
          </a:prstGeom>
        </p:spPr>
      </p:pic>
    </p:spTree>
    <p:extLst>
      <p:ext uri="{BB962C8B-B14F-4D97-AF65-F5344CB8AC3E}">
        <p14:creationId xmlns:p14="http://schemas.microsoft.com/office/powerpoint/2010/main" val="188427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D52B54-62D6-F949-948C-3C85A36CC135}"/>
              </a:ext>
            </a:extLst>
          </p:cNvPr>
          <p:cNvSpPr>
            <a:spLocks noGrp="1"/>
          </p:cNvSpPr>
          <p:nvPr>
            <p:ph type="title"/>
          </p:nvPr>
        </p:nvSpPr>
        <p:spPr>
          <a:xfrm>
            <a:off x="3812345" y="-518293"/>
            <a:ext cx="4501047" cy="1289155"/>
          </a:xfrm>
        </p:spPr>
        <p:txBody>
          <a:bodyPr>
            <a:noAutofit/>
          </a:bodyPr>
          <a:lstStyle/>
          <a:p>
            <a:pPr algn="ctr"/>
            <a: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r>
              <a:rPr lang="es-MX" sz="3200" dirty="0">
                <a:effectLst/>
                <a:latin typeface="Calibri" panose="020F0502020204030204" pitchFamily="34" charset="0"/>
                <a:ea typeface="Calibri" panose="020F0502020204030204" pitchFamily="34" charset="0"/>
                <a:cs typeface="Times New Roman" panose="02020603050405020304" pitchFamily="18" charset="0"/>
              </a:rPr>
              <a:t/>
            </a:r>
            <a:br>
              <a:rPr lang="es-MX" sz="3200" dirty="0">
                <a:effectLst/>
                <a:latin typeface="Calibri" panose="020F0502020204030204" pitchFamily="34" charset="0"/>
                <a:ea typeface="Calibri" panose="020F0502020204030204" pitchFamily="34" charset="0"/>
                <a:cs typeface="Times New Roman" panose="02020603050405020304" pitchFamily="18" charset="0"/>
              </a:rPr>
            </a:br>
            <a:r>
              <a:rPr lang="es-MX" sz="3200" dirty="0">
                <a:effectLst/>
                <a:latin typeface="Calibri" panose="020F0502020204030204" pitchFamily="34" charset="0"/>
                <a:ea typeface="Calibri" panose="020F0502020204030204" pitchFamily="34" charset="0"/>
                <a:cs typeface="Times New Roman" panose="02020603050405020304" pitchFamily="18" charset="0"/>
              </a:rPr>
              <a:t> </a:t>
            </a:r>
            <a: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s-419" sz="4000" dirty="0">
                <a:effectLst/>
                <a:latin typeface="Open Sans" panose="020B0606030504020204" pitchFamily="34" charset="0"/>
                <a:ea typeface="Open Sans" panose="020B0606030504020204" pitchFamily="34" charset="0"/>
                <a:cs typeface="Open Sans" panose="020B0606030504020204" pitchFamily="34" charset="0"/>
              </a:rPr>
              <a:t>Agenda del día</a:t>
            </a:r>
            <a:r>
              <a:rPr lang="es-US" sz="1800" dirty="0">
                <a:effectLst/>
                <a:latin typeface="Calibri" panose="020F0502020204030204" pitchFamily="34" charset="0"/>
                <a:ea typeface="Calibri" panose="020F0502020204030204" pitchFamily="34" charset="0"/>
                <a:cs typeface="Times New Roman" panose="02020603050405020304" pitchFamily="18" charset="0"/>
              </a:rPr>
              <a:t/>
            </a: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768222" y="865134"/>
            <a:ext cx="4501047" cy="3394928"/>
          </a:xfrm>
        </p:spPr>
        <p:txBody>
          <a:bodyPr>
            <a:noAutofit/>
          </a:bodyPr>
          <a:lstStyle/>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s-MX" sz="1800" b="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ema 1. Definición de </a:t>
            </a:r>
            <a:r>
              <a:rPr lang="es-MX" sz="18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rPr>
              <a:t>metas</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1: Obtener lo que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quieres</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2. Diseño de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procesos</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2: Caminata</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3. Establecimiento de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tiempos</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3: </a:t>
            </a: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Encuentra tu</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 pasión </a:t>
            </a: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con </a:t>
            </a:r>
          </a:p>
          <a:p>
            <a:pPr marL="0" indent="0">
              <a:buNone/>
            </a:pP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8 preguntas</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8" name="Marcador de contenido 2">
            <a:extLst>
              <a:ext uri="{FF2B5EF4-FFF2-40B4-BE49-F238E27FC236}">
                <a16:creationId xmlns:a16="http://schemas.microsoft.com/office/drawing/2014/main" id="{65575EA0-0BFC-4AF0-873C-84B9EF43C8D4}"/>
              </a:ext>
            </a:extLst>
          </p:cNvPr>
          <p:cNvSpPr txBox="1">
            <a:spLocks/>
          </p:cNvSpPr>
          <p:nvPr/>
        </p:nvSpPr>
        <p:spPr>
          <a:xfrm>
            <a:off x="6096000" y="1829490"/>
            <a:ext cx="6433458" cy="4299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4. Prioridad de actividades y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proyectos</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4: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Itinerario</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5.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Definición</a:t>
            </a: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KPI</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5: Identificando mis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fortalezas de carácter</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6.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Mejora</a:t>
            </a: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continua</a:t>
            </a:r>
          </a:p>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6: La mejor versión de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ti mismo</a:t>
            </a: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Tema 7.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Modelo</a:t>
            </a: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5S</a:t>
            </a:r>
          </a:p>
          <a:p>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Actividad 7: </a:t>
            </a:r>
            <a:r>
              <a:rPr lang="es-MX" sz="18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Planeando</a:t>
            </a:r>
            <a:r>
              <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el </a:t>
            </a:r>
            <a:r>
              <a:rPr lang="es-MX" sz="18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flow</a:t>
            </a: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198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4" name="CuadroTexto 3">
            <a:extLst>
              <a:ext uri="{FF2B5EF4-FFF2-40B4-BE49-F238E27FC236}">
                <a16:creationId xmlns:a16="http://schemas.microsoft.com/office/drawing/2014/main" id="{19A01CAC-B154-4379-9608-41260AE44F03}"/>
              </a:ext>
            </a:extLst>
          </p:cNvPr>
          <p:cNvSpPr txBox="1"/>
          <p:nvPr/>
        </p:nvSpPr>
        <p:spPr>
          <a:xfrm>
            <a:off x="626300" y="188759"/>
            <a:ext cx="10346499" cy="1477328"/>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4. Prioridad de actividades y proyectos</a:t>
            </a: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4: </a:t>
            </a:r>
            <a: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r>
            <a:b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s-MX" sz="20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Itinerario</a:t>
            </a: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115DA5E9-CDE3-45A0-91F6-E326552CEE94}"/>
              </a:ext>
            </a:extLst>
          </p:cNvPr>
          <p:cNvSpPr txBox="1"/>
          <p:nvPr/>
        </p:nvSpPr>
        <p:spPr>
          <a:xfrm>
            <a:off x="772438" y="1749094"/>
            <a:ext cx="10647123" cy="2151936"/>
          </a:xfrm>
          <a:prstGeom prst="rect">
            <a:avLst/>
          </a:prstGeom>
          <a:noFill/>
        </p:spPr>
        <p:txBody>
          <a:bodyPr wrap="square">
            <a:spAutoFit/>
          </a:bodyPr>
          <a:lstStyle/>
          <a:p>
            <a:pPr marL="4572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En psicología </a:t>
            </a:r>
            <a:r>
              <a:rPr lang="es-419"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ositiva, se define la esperanza como una fortaleza de carácter que refleja en el individuo la espera por lo mejor en el futuro, pero con la finalidad de trabajar para que ese deseo a posteriori se cumpla. Tener esperanza no es limitarse a esperar que por arte de magia algo ocurra, sino hacer lo posible porque esto pase.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457200">
              <a:lnSpc>
                <a:spcPct val="107000"/>
              </a:lnSpc>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457200">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 continuación, verás las instrucciones de un breve ejercicio que te puede ayudar a cultivar la esperanza: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descr="Un niño sentado en una playa&#10;&#10;Descripción generada automáticamente con confianza media">
            <a:extLst>
              <a:ext uri="{FF2B5EF4-FFF2-40B4-BE49-F238E27FC236}">
                <a16:creationId xmlns:a16="http://schemas.microsoft.com/office/drawing/2014/main" id="{16BBE60B-4818-4339-B9BA-0FB209680C55}"/>
              </a:ext>
            </a:extLst>
          </p:cNvPr>
          <p:cNvPicPr>
            <a:picLocks noChangeAspect="1"/>
          </p:cNvPicPr>
          <p:nvPr/>
        </p:nvPicPr>
        <p:blipFill>
          <a:blip r:embed="rId4"/>
          <a:stretch>
            <a:fillRect/>
          </a:stretch>
        </p:blipFill>
        <p:spPr>
          <a:xfrm>
            <a:off x="4389120" y="3880012"/>
            <a:ext cx="3413760" cy="2560320"/>
          </a:xfrm>
          <a:prstGeom prst="rect">
            <a:avLst/>
          </a:prstGeom>
        </p:spPr>
      </p:pic>
    </p:spTree>
    <p:extLst>
      <p:ext uri="{BB962C8B-B14F-4D97-AF65-F5344CB8AC3E}">
        <p14:creationId xmlns:p14="http://schemas.microsoft.com/office/powerpoint/2010/main" val="403218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40907CFB-FA3B-4A5B-815D-FBA627C1CE9A}"/>
              </a:ext>
            </a:extLst>
          </p:cNvPr>
          <p:cNvSpPr txBox="1"/>
          <p:nvPr/>
        </p:nvSpPr>
        <p:spPr>
          <a:xfrm>
            <a:off x="3513909" y="764089"/>
            <a:ext cx="8235505" cy="4523354"/>
          </a:xfrm>
          <a:prstGeom prst="rect">
            <a:avLst/>
          </a:prstGeom>
          <a:noFill/>
        </p:spPr>
        <p:txBody>
          <a:bodyPr wrap="square">
            <a:spAutoFit/>
          </a:bodyPr>
          <a:lstStyle/>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Elabora tu itinerario del día siguiente, incluye todas las actividades que planeas llevar a cabo. </a:t>
            </a:r>
          </a:p>
          <a:p>
            <a:pPr marL="342900" lvl="0" indent="-342900">
              <a:lnSpc>
                <a:spcPct val="107000"/>
              </a:lnSpc>
              <a:buFont typeface="+mj-lt"/>
              <a:buAutoNum type="arabicPeriod"/>
            </a:pP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Planea tu itinerario basándote en las siguientes preguntas: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 cuáles situaciones me enfrentaré?</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¿Cuáles son los principales obstáculos que pueden presentarse?</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¿Qué voy a hacer para solucionar dichos obstáculos?</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¿Cuáles son otras alternativas de solución?</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¿Qué actividades son vitales para cumplir con los objetivos de mi día?</a:t>
            </a:r>
          </a:p>
          <a:p>
            <a:pPr marL="742950" lvl="1" indent="-285750">
              <a:lnSpc>
                <a:spcPct val="107000"/>
              </a:lnSpc>
              <a:buFont typeface="+mj-lt"/>
              <a:buAutoNum type="alphaLcPeriod"/>
            </a:pP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Repite este ejercicio durante una semana. </a:t>
            </a:r>
          </a:p>
          <a:p>
            <a:pPr marL="342900" lvl="0" indent="-342900">
              <a:lnSpc>
                <a:spcPct val="107000"/>
              </a:lnSpc>
              <a:buFont typeface="+mj-lt"/>
              <a:buAutoNum type="arabicPeriod"/>
            </a:pP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Al final de la semana, reflexiona sobre los resultados que obtuviste al hacer este itinerario, ¿cambió tu forma de enfrentar los inconvenientes?</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n 6" descr="Imagen que contiene árbol, parado, sol, océano&#10;&#10;Descripción generada automáticamente">
            <a:extLst>
              <a:ext uri="{FF2B5EF4-FFF2-40B4-BE49-F238E27FC236}">
                <a16:creationId xmlns:a16="http://schemas.microsoft.com/office/drawing/2014/main" id="{E630C130-A782-4D7C-9D58-1E0AF813AC39}"/>
              </a:ext>
            </a:extLst>
          </p:cNvPr>
          <p:cNvPicPr>
            <a:picLocks noChangeAspect="1"/>
          </p:cNvPicPr>
          <p:nvPr/>
        </p:nvPicPr>
        <p:blipFill rotWithShape="1">
          <a:blip r:embed="rId4"/>
          <a:srcRect r="50000"/>
          <a:stretch/>
        </p:blipFill>
        <p:spPr>
          <a:xfrm>
            <a:off x="766355" y="875211"/>
            <a:ext cx="2481943" cy="3722914"/>
          </a:xfrm>
          <a:prstGeom prst="rect">
            <a:avLst/>
          </a:prstGeom>
        </p:spPr>
      </p:pic>
    </p:spTree>
    <p:extLst>
      <p:ext uri="{BB962C8B-B14F-4D97-AF65-F5344CB8AC3E}">
        <p14:creationId xmlns:p14="http://schemas.microsoft.com/office/powerpoint/2010/main" val="2522353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29300"/>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316321"/>
            <a:ext cx="3008830" cy="141592"/>
          </a:xfrm>
          <a:prstGeom prst="rect">
            <a:avLst/>
          </a:prstGeom>
        </p:spPr>
      </p:pic>
      <p:sp>
        <p:nvSpPr>
          <p:cNvPr id="3" name="CuadroTexto 2">
            <a:extLst>
              <a:ext uri="{FF2B5EF4-FFF2-40B4-BE49-F238E27FC236}">
                <a16:creationId xmlns:a16="http://schemas.microsoft.com/office/drawing/2014/main" id="{51E6DF82-6364-44E5-9ED7-A910DA6629F9}"/>
              </a:ext>
            </a:extLst>
          </p:cNvPr>
          <p:cNvSpPr txBox="1"/>
          <p:nvPr/>
        </p:nvSpPr>
        <p:spPr>
          <a:xfrm>
            <a:off x="630665" y="1947983"/>
            <a:ext cx="6643678" cy="369332"/>
          </a:xfrm>
          <a:prstGeom prst="rect">
            <a:avLst/>
          </a:prstGeom>
          <a:noFill/>
        </p:spPr>
        <p:txBody>
          <a:bodyPr wrap="none" rtlCol="0">
            <a:spAutoFit/>
          </a:bodyPr>
          <a:lstStyle/>
          <a:p>
            <a:r>
              <a:rPr lang="es-MX" dirty="0"/>
              <a:t>¿Consideras que las cosas que se planean tienen mejores resultados?</a:t>
            </a:r>
          </a:p>
        </p:txBody>
      </p:sp>
      <p:sp>
        <p:nvSpPr>
          <p:cNvPr id="10" name="CuadroTexto 9">
            <a:extLst>
              <a:ext uri="{FF2B5EF4-FFF2-40B4-BE49-F238E27FC236}">
                <a16:creationId xmlns:a16="http://schemas.microsoft.com/office/drawing/2014/main" id="{D33C05C2-0017-4156-A56E-80A49C23CE59}"/>
              </a:ext>
            </a:extLst>
          </p:cNvPr>
          <p:cNvSpPr txBox="1"/>
          <p:nvPr/>
        </p:nvSpPr>
        <p:spPr>
          <a:xfrm>
            <a:off x="1595818" y="3105834"/>
            <a:ext cx="6643678" cy="646331"/>
          </a:xfrm>
          <a:prstGeom prst="rect">
            <a:avLst/>
          </a:prstGeom>
          <a:noFill/>
        </p:spPr>
        <p:txBody>
          <a:bodyPr wrap="square" rtlCol="0">
            <a:spAutoFit/>
          </a:bodyPr>
          <a:lstStyle/>
          <a:p>
            <a:r>
              <a:rPr lang="es-MX" dirty="0"/>
              <a:t>¿Qué cosas harías de manera improvisada y cuáles planearías a partir de lo que has aprendido?</a:t>
            </a:r>
          </a:p>
        </p:txBody>
      </p:sp>
      <p:sp>
        <p:nvSpPr>
          <p:cNvPr id="11" name="CuadroTexto 10">
            <a:extLst>
              <a:ext uri="{FF2B5EF4-FFF2-40B4-BE49-F238E27FC236}">
                <a16:creationId xmlns:a16="http://schemas.microsoft.com/office/drawing/2014/main" id="{AF63F4CA-18F4-4DDF-BCD8-FE61D97D00FB}"/>
              </a:ext>
            </a:extLst>
          </p:cNvPr>
          <p:cNvSpPr txBox="1"/>
          <p:nvPr/>
        </p:nvSpPr>
        <p:spPr>
          <a:xfrm>
            <a:off x="2774161" y="4495835"/>
            <a:ext cx="6643678" cy="646331"/>
          </a:xfrm>
          <a:prstGeom prst="rect">
            <a:avLst/>
          </a:prstGeom>
          <a:noFill/>
        </p:spPr>
        <p:txBody>
          <a:bodyPr wrap="square" rtlCol="0">
            <a:spAutoFit/>
          </a:bodyPr>
          <a:lstStyle/>
          <a:p>
            <a:r>
              <a:rPr lang="es-MX" dirty="0"/>
              <a:t>¿Qué cosas en el trabajo definitivamente no pueden hacerse de manera improvisada? ¿Cuáles sí?</a:t>
            </a:r>
          </a:p>
        </p:txBody>
      </p:sp>
    </p:spTree>
    <p:extLst>
      <p:ext uri="{BB962C8B-B14F-4D97-AF65-F5344CB8AC3E}">
        <p14:creationId xmlns:p14="http://schemas.microsoft.com/office/powerpoint/2010/main" val="4106327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2059141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4" name="CuadroTexto 3">
            <a:extLst>
              <a:ext uri="{FF2B5EF4-FFF2-40B4-BE49-F238E27FC236}">
                <a16:creationId xmlns:a16="http://schemas.microsoft.com/office/drawing/2014/main" id="{3658DB58-E624-45B8-9143-FB2E41709387}"/>
              </a:ext>
            </a:extLst>
          </p:cNvPr>
          <p:cNvSpPr txBox="1"/>
          <p:nvPr/>
        </p:nvSpPr>
        <p:spPr>
          <a:xfrm>
            <a:off x="626300" y="103695"/>
            <a:ext cx="10346499" cy="1477328"/>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5. Definición de KPI</a:t>
            </a:r>
          </a:p>
          <a:p>
            <a:pPr algn="ct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a:t>
            </a:r>
            <a:r>
              <a:rPr lang="es-MX" sz="25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5</a:t>
            </a: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r>
            <a:br>
              <a:rPr lang="es-MX" sz="20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s-MX" sz="20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Identificando mis fortalezas de carácter</a:t>
            </a:r>
            <a:endParaRPr lang="es-MX"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8C382DD4-DB02-4251-A761-14AA6395F9BA}"/>
              </a:ext>
            </a:extLst>
          </p:cNvPr>
          <p:cNvSpPr txBox="1"/>
          <p:nvPr/>
        </p:nvSpPr>
        <p:spPr>
          <a:xfrm>
            <a:off x="912311" y="1471077"/>
            <a:ext cx="10521863" cy="2163862"/>
          </a:xfrm>
          <a:prstGeom prst="rect">
            <a:avLst/>
          </a:prstGeom>
          <a:noFill/>
        </p:spPr>
        <p:txBody>
          <a:bodyPr wrap="square">
            <a:spAutoFit/>
          </a:bodyPr>
          <a:lstStyle/>
          <a:p>
            <a:pPr marL="342900" lvl="0" indent="-342900">
              <a:lnSpc>
                <a:spcPct val="107000"/>
              </a:lnSpc>
              <a:spcAft>
                <a:spcPts val="800"/>
              </a:spcAft>
              <a:tabLst>
                <a:tab pos="457200" algn="l"/>
              </a:tabLs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Instrucciones</a:t>
            </a:r>
          </a:p>
          <a:p>
            <a:pPr marL="342900" lvl="0" indent="-342900">
              <a:lnSpc>
                <a:spcPct val="107000"/>
              </a:lnSpc>
              <a:spcAft>
                <a:spcPts val="800"/>
              </a:spcAft>
              <a:tabLst>
                <a:tab pos="457200" algn="l"/>
              </a:tabLst>
            </a:pP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Antes de comenzar el ejercicio, ¿sabes cuáles son las fortalezas de carácter? Consulta la descripción de las 24 fortalezas de carácter en la siguiente liga: http://www.viacharacter.org/www/Character-Strengths/VIA-Classification     </a:t>
            </a:r>
          </a:p>
          <a:p>
            <a:pPr marL="342900" lvl="0" indent="-342900">
              <a:lnSpc>
                <a:spcPct val="107000"/>
              </a:lnSpc>
              <a:spcAft>
                <a:spcPts val="800"/>
              </a:spcAft>
              <a:tabLst>
                <a:tab pos="457200" algn="l"/>
              </a:tabLst>
            </a:pP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tabLst>
                <a:tab pos="457200" algn="l"/>
              </a:tabLst>
            </a:pP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Luego de leer la definición de cada fortaleza, haz lo siguiente dentro de tu rutina cotidiana:</a:t>
            </a:r>
          </a:p>
        </p:txBody>
      </p:sp>
      <p:pic>
        <p:nvPicPr>
          <p:cNvPr id="10" name="Imagen 9" descr="Diagrama&#10;&#10;Descripción generada automáticamente con confianza baja">
            <a:extLst>
              <a:ext uri="{FF2B5EF4-FFF2-40B4-BE49-F238E27FC236}">
                <a16:creationId xmlns:a16="http://schemas.microsoft.com/office/drawing/2014/main" id="{EAB8BC38-8F85-42BA-A383-68B10365C02C}"/>
              </a:ext>
            </a:extLst>
          </p:cNvPr>
          <p:cNvPicPr>
            <a:picLocks noChangeAspect="1"/>
          </p:cNvPicPr>
          <p:nvPr/>
        </p:nvPicPr>
        <p:blipFill>
          <a:blip r:embed="rId4"/>
          <a:stretch>
            <a:fillRect/>
          </a:stretch>
        </p:blipFill>
        <p:spPr>
          <a:xfrm>
            <a:off x="4193457" y="3649627"/>
            <a:ext cx="3805086" cy="2853815"/>
          </a:xfrm>
          <a:prstGeom prst="rect">
            <a:avLst/>
          </a:prstGeom>
        </p:spPr>
      </p:pic>
    </p:spTree>
    <p:extLst>
      <p:ext uri="{BB962C8B-B14F-4D97-AF65-F5344CB8AC3E}">
        <p14:creationId xmlns:p14="http://schemas.microsoft.com/office/powerpoint/2010/main" val="11939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D576D384-38D8-4327-8425-5445F54AC243}"/>
              </a:ext>
            </a:extLst>
          </p:cNvPr>
          <p:cNvSpPr txBox="1"/>
          <p:nvPr/>
        </p:nvSpPr>
        <p:spPr>
          <a:xfrm>
            <a:off x="684755" y="475989"/>
            <a:ext cx="10822487" cy="2859181"/>
          </a:xfrm>
          <a:prstGeom prst="rect">
            <a:avLst/>
          </a:prstGeom>
          <a:noFill/>
        </p:spPr>
        <p:txBody>
          <a:bodyPr wrap="square">
            <a:spAutoFit/>
          </a:bodyPr>
          <a:lstStyle/>
          <a:p>
            <a:pPr marL="800100" lvl="1" indent="-342900">
              <a:lnSpc>
                <a:spcPct val="107000"/>
              </a:lnSpc>
              <a:spcAft>
                <a:spcPts val="800"/>
              </a:spcAft>
              <a:buAutoNum type="arabicPeriod"/>
              <a:tabLst>
                <a:tab pos="914400" algn="l"/>
              </a:tabLst>
            </a:pP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Programa una alarma que suene cada 30 minutos. Cuando suene, pausa tus actividades y escribe en una bitácora cuál fortaleza de carácter estabas utilizando antes de que se activara la alarma. </a:t>
            </a:r>
          </a:p>
          <a:p>
            <a:pPr marL="800100" lvl="1" indent="-342900">
              <a:lnSpc>
                <a:spcPct val="107000"/>
              </a:lnSpc>
              <a:spcAft>
                <a:spcPts val="800"/>
              </a:spcAft>
              <a:buAutoNum type="arabicPeriod"/>
              <a:tabLst>
                <a:tab pos="914400" algn="l"/>
              </a:tabLst>
            </a:pP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lvl="1">
              <a:lnSpc>
                <a:spcPct val="107000"/>
              </a:lnSpc>
              <a:spcAft>
                <a:spcPts val="800"/>
              </a:spcAft>
              <a:tabLst>
                <a:tab pos="914400" algn="l"/>
              </a:tabLst>
            </a:pP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2. Repite este ejercicio por uno o dos días. </a:t>
            </a:r>
          </a:p>
          <a:p>
            <a:pPr lvl="1">
              <a:lnSpc>
                <a:spcPct val="107000"/>
              </a:lnSpc>
              <a:spcAft>
                <a:spcPts val="800"/>
              </a:spcAft>
              <a:tabLst>
                <a:tab pos="914400" algn="l"/>
              </a:tabLst>
            </a:pP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lvl="1">
              <a:lnSpc>
                <a:spcPct val="107000"/>
              </a:lnSpc>
              <a:spcAft>
                <a:spcPts val="800"/>
              </a:spcAft>
              <a:tabLst>
                <a:tab pos="914400" algn="l"/>
              </a:tabLst>
            </a:pP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3. Al finalizar, analiza tus resultados. Reflexiona cuáles de las fortalezas sobresalen más en tu bitácora. ¿Crees que representan adecuadamente quién eres? </a:t>
            </a:r>
          </a:p>
        </p:txBody>
      </p:sp>
      <p:pic>
        <p:nvPicPr>
          <p:cNvPr id="7" name="Imagen 6" descr="Imagen que contiene cuchillo, agua, pastel, corte&#10;&#10;Descripción generada automáticamente">
            <a:extLst>
              <a:ext uri="{FF2B5EF4-FFF2-40B4-BE49-F238E27FC236}">
                <a16:creationId xmlns:a16="http://schemas.microsoft.com/office/drawing/2014/main" id="{78F27A4F-772F-417E-B266-C1EF4862CAD7}"/>
              </a:ext>
            </a:extLst>
          </p:cNvPr>
          <p:cNvPicPr>
            <a:picLocks noChangeAspect="1"/>
          </p:cNvPicPr>
          <p:nvPr/>
        </p:nvPicPr>
        <p:blipFill>
          <a:blip r:embed="rId4"/>
          <a:stretch>
            <a:fillRect/>
          </a:stretch>
        </p:blipFill>
        <p:spPr>
          <a:xfrm>
            <a:off x="4129160" y="3560408"/>
            <a:ext cx="3933679" cy="2950260"/>
          </a:xfrm>
          <a:prstGeom prst="rect">
            <a:avLst/>
          </a:prstGeom>
        </p:spPr>
      </p:pic>
    </p:spTree>
    <p:extLst>
      <p:ext uri="{BB962C8B-B14F-4D97-AF65-F5344CB8AC3E}">
        <p14:creationId xmlns:p14="http://schemas.microsoft.com/office/powerpoint/2010/main" val="138154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370810"/>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146116"/>
            <a:ext cx="3008830" cy="141592"/>
          </a:xfrm>
          <a:prstGeom prst="rect">
            <a:avLst/>
          </a:prstGeom>
        </p:spPr>
      </p:pic>
      <p:sp>
        <p:nvSpPr>
          <p:cNvPr id="3" name="CuadroTexto 2">
            <a:extLst>
              <a:ext uri="{FF2B5EF4-FFF2-40B4-BE49-F238E27FC236}">
                <a16:creationId xmlns:a16="http://schemas.microsoft.com/office/drawing/2014/main" id="{A71E8828-C3E4-4784-BBBA-FE4DEBFCDFD9}"/>
              </a:ext>
            </a:extLst>
          </p:cNvPr>
          <p:cNvSpPr txBox="1"/>
          <p:nvPr/>
        </p:nvSpPr>
        <p:spPr>
          <a:xfrm>
            <a:off x="764088" y="1739848"/>
            <a:ext cx="7362674" cy="646331"/>
          </a:xfrm>
          <a:prstGeom prst="rect">
            <a:avLst/>
          </a:prstGeom>
          <a:noFill/>
        </p:spPr>
        <p:txBody>
          <a:bodyPr wrap="square" rtlCol="0">
            <a:spAutoFit/>
          </a:bodyPr>
          <a:lstStyle/>
          <a:p>
            <a:r>
              <a:rPr lang="es-MX" dirty="0"/>
              <a:t>¿Mides los resultados de las actividades que haces todos los días? ¿De qué forma te das cuenta que vas avanzando hacia aquello que quieres lograr?</a:t>
            </a:r>
          </a:p>
        </p:txBody>
      </p:sp>
      <p:sp>
        <p:nvSpPr>
          <p:cNvPr id="7" name="CuadroTexto 6">
            <a:extLst>
              <a:ext uri="{FF2B5EF4-FFF2-40B4-BE49-F238E27FC236}">
                <a16:creationId xmlns:a16="http://schemas.microsoft.com/office/drawing/2014/main" id="{98E3A8C7-86A0-4BC6-87B2-96B9C91C1504}"/>
              </a:ext>
            </a:extLst>
          </p:cNvPr>
          <p:cNvSpPr txBox="1"/>
          <p:nvPr/>
        </p:nvSpPr>
        <p:spPr>
          <a:xfrm>
            <a:off x="1517738" y="3162787"/>
            <a:ext cx="7362674" cy="923330"/>
          </a:xfrm>
          <a:prstGeom prst="rect">
            <a:avLst/>
          </a:prstGeom>
          <a:noFill/>
        </p:spPr>
        <p:txBody>
          <a:bodyPr wrap="square" rtlCol="0">
            <a:spAutoFit/>
          </a:bodyPr>
          <a:lstStyle/>
          <a:p>
            <a:r>
              <a:rPr lang="es-MX" dirty="0"/>
              <a:t>¿Cómo podrías medir si tienes una buena salud, finanzas, relaciones personales, equilibrio en tu vida, calidad en la toma de decisiones y aquellas cosas que son importantes para ti?</a:t>
            </a:r>
          </a:p>
        </p:txBody>
      </p:sp>
      <p:sp>
        <p:nvSpPr>
          <p:cNvPr id="8" name="CuadroTexto 7">
            <a:extLst>
              <a:ext uri="{FF2B5EF4-FFF2-40B4-BE49-F238E27FC236}">
                <a16:creationId xmlns:a16="http://schemas.microsoft.com/office/drawing/2014/main" id="{3D5E74B7-F6B6-4120-AEA9-30D28EEEFC48}"/>
              </a:ext>
            </a:extLst>
          </p:cNvPr>
          <p:cNvSpPr txBox="1"/>
          <p:nvPr/>
        </p:nvSpPr>
        <p:spPr>
          <a:xfrm>
            <a:off x="3303663" y="4587449"/>
            <a:ext cx="7362674" cy="923330"/>
          </a:xfrm>
          <a:prstGeom prst="rect">
            <a:avLst/>
          </a:prstGeom>
          <a:noFill/>
        </p:spPr>
        <p:txBody>
          <a:bodyPr wrap="square" rtlCol="0">
            <a:spAutoFit/>
          </a:bodyPr>
          <a:lstStyle/>
          <a:p>
            <a:r>
              <a:rPr lang="es-MX" dirty="0"/>
              <a:t>¿Por qué es necesario que conozcamos el nivel de avance que estamos teniendo en los diferentes ámbitos y/o roles que desempeñamos todos los días?</a:t>
            </a:r>
          </a:p>
        </p:txBody>
      </p:sp>
    </p:spTree>
    <p:extLst>
      <p:ext uri="{BB962C8B-B14F-4D97-AF65-F5344CB8AC3E}">
        <p14:creationId xmlns:p14="http://schemas.microsoft.com/office/powerpoint/2010/main" val="236326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2827096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4" name="CuadroTexto 3">
            <a:extLst>
              <a:ext uri="{FF2B5EF4-FFF2-40B4-BE49-F238E27FC236}">
                <a16:creationId xmlns:a16="http://schemas.microsoft.com/office/drawing/2014/main" id="{496EBE13-FDD4-43F1-9EDD-E9A450C86821}"/>
              </a:ext>
            </a:extLst>
          </p:cNvPr>
          <p:cNvSpPr txBox="1"/>
          <p:nvPr/>
        </p:nvSpPr>
        <p:spPr>
          <a:xfrm>
            <a:off x="530268" y="217251"/>
            <a:ext cx="10346499" cy="1169551"/>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6. Mejora continua</a:t>
            </a: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a:t>
            </a:r>
            <a:r>
              <a:rPr lang="es-MX" sz="25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6</a:t>
            </a: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MX" sz="25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La mejor versión de ti mismo</a:t>
            </a:r>
            <a:endParaRPr lang="es-MX" sz="25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2D2BDD2E-68B3-41FD-BD8E-5986BAA5E632}"/>
              </a:ext>
            </a:extLst>
          </p:cNvPr>
          <p:cNvSpPr txBox="1"/>
          <p:nvPr/>
        </p:nvSpPr>
        <p:spPr>
          <a:xfrm>
            <a:off x="864296" y="1556792"/>
            <a:ext cx="10659650" cy="2357633"/>
          </a:xfrm>
          <a:prstGeom prst="rect">
            <a:avLst/>
          </a:prstGeom>
          <a:noFill/>
        </p:spPr>
        <p:txBody>
          <a:bodyPr wrap="square">
            <a:spAutoFit/>
          </a:bodyPr>
          <a:lstStyle/>
          <a:p>
            <a:pPr>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Imagina que dentro de 20 años has crecido en todas las áreas o maneras que te gustaría crecer y las cosas te han salido tan bien como te las imaginaste.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Symbol" panose="05050102010706020507" pitchFamily="18" charset="2"/>
              <a:buChar char=""/>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¿Cómo es esa mejor versión de ti mismo?</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Symbol" panose="05050102010706020507" pitchFamily="18" charset="2"/>
              <a:buChar char=""/>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¿Qué hace él o ella todos los días?</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spcAft>
                <a:spcPts val="800"/>
              </a:spcAft>
              <a:buFont typeface="Symbol" panose="05050102010706020507" pitchFamily="18" charset="2"/>
              <a:buChar char=""/>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¿Qué dicen los demás acerca de él o ella?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No es necesario que compartas este escrito, ya que el objetivo de esta reflexión es enfocarse en la experiencia que viviste mientras reflexionabas en esa mejor versión posible de ti mismo.</a:t>
            </a:r>
            <a:endParaRPr lang="es-MX"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descr="Mujer sonriendo con lentes&#10;&#10;Descripción generada automáticamente">
            <a:extLst>
              <a:ext uri="{FF2B5EF4-FFF2-40B4-BE49-F238E27FC236}">
                <a16:creationId xmlns:a16="http://schemas.microsoft.com/office/drawing/2014/main" id="{9C3473A1-E6F6-4EA5-9F75-C4B36AA8E87A}"/>
              </a:ext>
            </a:extLst>
          </p:cNvPr>
          <p:cNvPicPr>
            <a:picLocks noChangeAspect="1"/>
          </p:cNvPicPr>
          <p:nvPr/>
        </p:nvPicPr>
        <p:blipFill>
          <a:blip r:embed="rId4"/>
          <a:stretch>
            <a:fillRect/>
          </a:stretch>
        </p:blipFill>
        <p:spPr>
          <a:xfrm>
            <a:off x="4510354" y="4071322"/>
            <a:ext cx="3171292" cy="2378469"/>
          </a:xfrm>
          <a:prstGeom prst="rect">
            <a:avLst/>
          </a:prstGeom>
        </p:spPr>
      </p:pic>
    </p:spTree>
    <p:extLst>
      <p:ext uri="{BB962C8B-B14F-4D97-AF65-F5344CB8AC3E}">
        <p14:creationId xmlns:p14="http://schemas.microsoft.com/office/powerpoint/2010/main" val="25045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4" name="CuadroTexto 3">
            <a:extLst>
              <a:ext uri="{FF2B5EF4-FFF2-40B4-BE49-F238E27FC236}">
                <a16:creationId xmlns:a16="http://schemas.microsoft.com/office/drawing/2014/main" id="{7EAB36B6-24BD-4DCE-BF43-02D754AE22C1}"/>
              </a:ext>
            </a:extLst>
          </p:cNvPr>
          <p:cNvSpPr txBox="1"/>
          <p:nvPr/>
        </p:nvSpPr>
        <p:spPr>
          <a:xfrm>
            <a:off x="530268" y="217251"/>
            <a:ext cx="10346499" cy="1169551"/>
          </a:xfrm>
          <a:prstGeom prst="rect">
            <a:avLst/>
          </a:prstGeom>
          <a:noFill/>
        </p:spPr>
        <p:txBody>
          <a:bodyPr wrap="square">
            <a:spAutoFit/>
          </a:bodyPr>
          <a:lstStyle/>
          <a:p>
            <a:pPr algn="ctr"/>
            <a:r>
              <a:rPr lang="pt-BR"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7. Modelo 5S</a:t>
            </a: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7: </a:t>
            </a: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Planeando el </a:t>
            </a:r>
            <a:r>
              <a:rPr lang="es-MX" sz="2500" b="1" dirty="0" err="1">
                <a:solidFill>
                  <a:srgbClr val="001589"/>
                </a:solidFill>
                <a:latin typeface="Open Sans" panose="020B0606030504020204" pitchFamily="34" charset="0"/>
                <a:ea typeface="Open Sans" panose="020B0606030504020204" pitchFamily="34" charset="0"/>
                <a:cs typeface="Open Sans" panose="020B0606030504020204" pitchFamily="34" charset="0"/>
              </a:rPr>
              <a:t>flow</a:t>
            </a:r>
            <a:endParaRPr lang="es-MX" sz="25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uadroTexto 7">
            <a:extLst>
              <a:ext uri="{FF2B5EF4-FFF2-40B4-BE49-F238E27FC236}">
                <a16:creationId xmlns:a16="http://schemas.microsoft.com/office/drawing/2014/main" id="{EE424544-D645-4648-85CB-E8BF1BB0B330}"/>
              </a:ext>
            </a:extLst>
          </p:cNvPr>
          <p:cNvSpPr txBox="1"/>
          <p:nvPr/>
        </p:nvSpPr>
        <p:spPr>
          <a:xfrm>
            <a:off x="486479" y="1455665"/>
            <a:ext cx="11056306" cy="2125582"/>
          </a:xfrm>
          <a:prstGeom prst="rect">
            <a:avLst/>
          </a:prstGeom>
          <a:noFill/>
        </p:spPr>
        <p:txBody>
          <a:bodyPr wrap="square">
            <a:spAutoFit/>
          </a:bodyPr>
          <a:lstStyle/>
          <a:p>
            <a:pPr>
              <a:lnSpc>
                <a:spcPct val="150000"/>
              </a:lnSpc>
              <a:spcAft>
                <a:spcPts val="600"/>
              </a:spcAft>
            </a:pPr>
            <a:r>
              <a:rPr lang="es-419" sz="1800"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Csikszentmihalyi</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(1998) describe la experiencia óptima o de </a:t>
            </a:r>
            <a:r>
              <a:rPr lang="es-419" sz="1800" i="1"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flow</a:t>
            </a: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como la sensación de que las propias habilidades son adecuadas para enfrentar los retos que se nos presentan. Cuando una actividad está dirigida hacia metas específicas, es regulada por normas  y además nos ofrece retroalimentación inmediata para saber si lo estamos haciendo bien. La concentración es tan intensa que no se puede prestar atención o pensar en otra cosa diferente a la actividad que se está realizando.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descr="Imagen que contiene tabla, computadora, alimentos, escritorio&#10;&#10;Descripción generada automáticamente">
            <a:extLst>
              <a:ext uri="{FF2B5EF4-FFF2-40B4-BE49-F238E27FC236}">
                <a16:creationId xmlns:a16="http://schemas.microsoft.com/office/drawing/2014/main" id="{A5C7C315-B28C-47FF-AB8E-2A2EB7AF1C4D}"/>
              </a:ext>
            </a:extLst>
          </p:cNvPr>
          <p:cNvPicPr>
            <a:picLocks noChangeAspect="1"/>
          </p:cNvPicPr>
          <p:nvPr/>
        </p:nvPicPr>
        <p:blipFill>
          <a:blip r:embed="rId4"/>
          <a:stretch>
            <a:fillRect/>
          </a:stretch>
        </p:blipFill>
        <p:spPr>
          <a:xfrm>
            <a:off x="4155930" y="3704699"/>
            <a:ext cx="3717404" cy="2788053"/>
          </a:xfrm>
          <a:prstGeom prst="rect">
            <a:avLst/>
          </a:prstGeom>
        </p:spPr>
      </p:pic>
    </p:spTree>
    <p:extLst>
      <p:ext uri="{BB962C8B-B14F-4D97-AF65-F5344CB8AC3E}">
        <p14:creationId xmlns:p14="http://schemas.microsoft.com/office/powerpoint/2010/main" val="773326108"/>
      </p:ext>
    </p:extLst>
  </p:cSld>
  <p:clrMapOvr>
    <a:masterClrMapping/>
  </p:clrMapOvr>
  <p:extLst>
    <p:ext uri="{6950BFC3-D8DA-4A85-94F7-54DA5524770B}">
      <p188:commentRel xmlns=""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D8E71F0-4B90-415D-95FA-C009157548B1}"/>
              </a:ext>
            </a:extLst>
          </p:cNvPr>
          <p:cNvSpPr/>
          <p:nvPr/>
        </p:nvSpPr>
        <p:spPr>
          <a:xfrm rot="10800000" flipV="1">
            <a:off x="1210453" y="4102722"/>
            <a:ext cx="2957435" cy="841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Cámara abierta y coloca tu nombre. </a:t>
            </a:r>
          </a:p>
        </p:txBody>
      </p:sp>
      <p:sp>
        <p:nvSpPr>
          <p:cNvPr id="7" name="Rectángulo 6">
            <a:extLst>
              <a:ext uri="{FF2B5EF4-FFF2-40B4-BE49-F238E27FC236}">
                <a16:creationId xmlns:a16="http://schemas.microsoft.com/office/drawing/2014/main" id="{A03C57C1-5CA3-4AE0-809E-211A3AD72D80}"/>
              </a:ext>
            </a:extLst>
          </p:cNvPr>
          <p:cNvSpPr/>
          <p:nvPr/>
        </p:nvSpPr>
        <p:spPr>
          <a:xfrm rot="10800000" flipV="1">
            <a:off x="4815796" y="3973867"/>
            <a:ext cx="2635784" cy="12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Reduce distracciones.</a:t>
            </a:r>
          </a:p>
        </p:txBody>
      </p:sp>
      <p:sp>
        <p:nvSpPr>
          <p:cNvPr id="8" name="Rectángulo 7">
            <a:extLst>
              <a:ext uri="{FF2B5EF4-FFF2-40B4-BE49-F238E27FC236}">
                <a16:creationId xmlns:a16="http://schemas.microsoft.com/office/drawing/2014/main" id="{27D3267C-A6E4-4D30-9EC0-2EA550AEE2BB}"/>
              </a:ext>
            </a:extLst>
          </p:cNvPr>
          <p:cNvSpPr/>
          <p:nvPr/>
        </p:nvSpPr>
        <p:spPr>
          <a:xfrm rot="10800000" flipV="1">
            <a:off x="8376097" y="3978722"/>
            <a:ext cx="2635784" cy="122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001589"/>
                </a:solidFill>
                <a:latin typeface="Effra" panose="02000506080000020004"/>
              </a:rPr>
              <a:t>Participación activa.</a:t>
            </a:r>
          </a:p>
        </p:txBody>
      </p:sp>
      <p:sp>
        <p:nvSpPr>
          <p:cNvPr id="10" name="Título 1">
            <a:extLst>
              <a:ext uri="{FF2B5EF4-FFF2-40B4-BE49-F238E27FC236}">
                <a16:creationId xmlns:a16="http://schemas.microsoft.com/office/drawing/2014/main" id="{7920C00F-1BED-498B-BF6C-45CFA8543A9D}"/>
              </a:ext>
            </a:extLst>
          </p:cNvPr>
          <p:cNvSpPr>
            <a:spLocks noGrp="1"/>
          </p:cNvSpPr>
          <p:nvPr>
            <p:ph type="title"/>
          </p:nvPr>
        </p:nvSpPr>
        <p:spPr>
          <a:xfrm>
            <a:off x="1429170" y="332987"/>
            <a:ext cx="7612963" cy="1325563"/>
          </a:xfrm>
        </p:spPr>
        <p:txBody>
          <a:bodyPr>
            <a:normAutofit/>
          </a:bodyPr>
          <a:lstStyle/>
          <a:p>
            <a:r>
              <a:rPr lang="es-MX" sz="3600" dirty="0">
                <a:latin typeface="Open Sans" panose="020B0606030504020204" pitchFamily="34" charset="0"/>
                <a:ea typeface="Open Sans" panose="020B0606030504020204" pitchFamily="34" charset="0"/>
                <a:cs typeface="Open Sans" panose="020B0606030504020204" pitchFamily="34" charset="0"/>
              </a:rPr>
              <a:t>Recomendaciones para la sesión</a:t>
            </a:r>
          </a:p>
        </p:txBody>
      </p:sp>
      <p:pic>
        <p:nvPicPr>
          <p:cNvPr id="15" name="Imagen 14">
            <a:extLst>
              <a:ext uri="{FF2B5EF4-FFF2-40B4-BE49-F238E27FC236}">
                <a16:creationId xmlns:a16="http://schemas.microsoft.com/office/drawing/2014/main" id="{B6806974-D095-7D4D-978C-847B2328CA07}"/>
              </a:ext>
            </a:extLst>
          </p:cNvPr>
          <p:cNvPicPr>
            <a:picLocks noChangeAspect="1"/>
          </p:cNvPicPr>
          <p:nvPr/>
        </p:nvPicPr>
        <p:blipFill rotWithShape="1">
          <a:blip r:embed="rId3"/>
          <a:srcRect l="1904" t="37087" r="68384" b="20486"/>
          <a:stretch/>
        </p:blipFill>
        <p:spPr>
          <a:xfrm>
            <a:off x="8376097" y="1453867"/>
            <a:ext cx="2520000" cy="2520000"/>
          </a:xfrm>
          <a:prstGeom prst="ellipse">
            <a:avLst/>
          </a:prstGeom>
        </p:spPr>
      </p:pic>
      <p:pic>
        <p:nvPicPr>
          <p:cNvPr id="17" name="Imagen 16">
            <a:extLst>
              <a:ext uri="{FF2B5EF4-FFF2-40B4-BE49-F238E27FC236}">
                <a16:creationId xmlns:a16="http://schemas.microsoft.com/office/drawing/2014/main" id="{3D3E365F-73A6-E74C-9F67-D7E36B0C6768}"/>
              </a:ext>
            </a:extLst>
          </p:cNvPr>
          <p:cNvPicPr>
            <a:picLocks noChangeAspect="1"/>
          </p:cNvPicPr>
          <p:nvPr/>
        </p:nvPicPr>
        <p:blipFill rotWithShape="1">
          <a:blip r:embed="rId4"/>
          <a:srcRect l="9260" t="6603" r="38889" b="27359"/>
          <a:stretch/>
        </p:blipFill>
        <p:spPr>
          <a:xfrm>
            <a:off x="4873687" y="1565098"/>
            <a:ext cx="2520000" cy="2520000"/>
          </a:xfrm>
          <a:prstGeom prst="ellipse">
            <a:avLst/>
          </a:prstGeom>
        </p:spPr>
      </p:pic>
      <p:pic>
        <p:nvPicPr>
          <p:cNvPr id="20" name="Imagen 19">
            <a:extLst>
              <a:ext uri="{FF2B5EF4-FFF2-40B4-BE49-F238E27FC236}">
                <a16:creationId xmlns:a16="http://schemas.microsoft.com/office/drawing/2014/main" id="{6700D786-327C-B347-8BB5-B3D2DA0D95DB}"/>
              </a:ext>
            </a:extLst>
          </p:cNvPr>
          <p:cNvPicPr>
            <a:picLocks noChangeAspect="1"/>
          </p:cNvPicPr>
          <p:nvPr/>
        </p:nvPicPr>
        <p:blipFill rotWithShape="1">
          <a:blip r:embed="rId5"/>
          <a:srcRect l="18085" t="1220" r="32269" b="13415"/>
          <a:stretch/>
        </p:blipFill>
        <p:spPr>
          <a:xfrm>
            <a:off x="1429170" y="1565098"/>
            <a:ext cx="2520000" cy="2520000"/>
          </a:xfrm>
          <a:prstGeom prst="ellipse">
            <a:avLst/>
          </a:prstGeom>
        </p:spPr>
      </p:pic>
      <p:pic>
        <p:nvPicPr>
          <p:cNvPr id="12" name="Imagen 11">
            <a:extLst>
              <a:ext uri="{FF2B5EF4-FFF2-40B4-BE49-F238E27FC236}">
                <a16:creationId xmlns:a16="http://schemas.microsoft.com/office/drawing/2014/main" id="{82D7838B-5CBB-41AC-997F-4314E11BF84B}"/>
              </a:ext>
            </a:extLst>
          </p:cNvPr>
          <p:cNvPicPr>
            <a:picLocks noChangeAspect="1"/>
          </p:cNvPicPr>
          <p:nvPr/>
        </p:nvPicPr>
        <p:blipFill rotWithShape="1">
          <a:blip r:embed="rId6"/>
          <a:srcRect l="7208" t="94371" r="57630"/>
          <a:stretch/>
        </p:blipFill>
        <p:spPr>
          <a:xfrm>
            <a:off x="4679210" y="6606689"/>
            <a:ext cx="2833580" cy="255100"/>
          </a:xfrm>
          <a:prstGeom prst="rect">
            <a:avLst/>
          </a:prstGeom>
        </p:spPr>
      </p:pic>
    </p:spTree>
    <p:extLst>
      <p:ext uri="{BB962C8B-B14F-4D97-AF65-F5344CB8AC3E}">
        <p14:creationId xmlns:p14="http://schemas.microsoft.com/office/powerpoint/2010/main" val="25764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0C35259B-9FB3-45E3-B120-0F6A8A8CAB28}"/>
              </a:ext>
            </a:extLst>
          </p:cNvPr>
          <p:cNvSpPr txBox="1"/>
          <p:nvPr/>
        </p:nvSpPr>
        <p:spPr>
          <a:xfrm>
            <a:off x="439484" y="149177"/>
            <a:ext cx="10621714" cy="4728539"/>
          </a:xfrm>
          <a:prstGeom prst="rect">
            <a:avLst/>
          </a:prstGeom>
          <a:noFill/>
        </p:spPr>
        <p:txBody>
          <a:bodyPr wrap="square">
            <a:spAutoFit/>
          </a:bodyPr>
          <a:lstStyle/>
          <a:p>
            <a:pPr>
              <a:lnSpc>
                <a:spcPct val="107000"/>
              </a:lnSpc>
              <a:spcAft>
                <a:spcPts val="800"/>
              </a:spcAft>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Alcanzar dicho estado resulta complejo, sin embargo, es bastante probable que por lo menos exista una actividad específica en la que hayas experimentado dicho estado. Pero ¿cómo será posible alcanzarlo de manera consciente?</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Reflexiona sobre actividades en las que hayas alcanzado el estado de </a:t>
            </a:r>
            <a:r>
              <a:rPr lang="es-419"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flow</a:t>
            </a: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Enlista todas las que recuerdes.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Analiza los factores que han facilitado estas experiencias, así como los que las han impedido.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Piensa también en cómo puedes sobreponerte a esos obstáculos que no te permiten experimentar el estado de </a:t>
            </a:r>
            <a:r>
              <a:rPr lang="es-419"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flow</a:t>
            </a: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07000"/>
              </a:lnSpc>
              <a:buFont typeface="+mj-lt"/>
              <a:buAutoNum type="arabi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Posteriormente, busca y planea cuál es la mejor manera posible de vivir una experiencia de </a:t>
            </a:r>
            <a:r>
              <a:rPr lang="es-419"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flow</a:t>
            </a: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Tu plan debe contener: </a:t>
            </a:r>
          </a:p>
          <a:p>
            <a:pPr marL="342900" lvl="0" indent="-342900">
              <a:lnSpc>
                <a:spcPct val="107000"/>
              </a:lnSpc>
              <a:buFont typeface="+mj-lt"/>
              <a:buAutoNum type="arabicPeriod"/>
            </a:pP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Las acciones que facilitan que alcances el estado de </a:t>
            </a:r>
            <a:r>
              <a:rPr lang="es-419" dirty="0" err="1">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flow</a:t>
            </a: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Los resultados que esperas alcanzar.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07000"/>
              </a:lnSpc>
              <a:spcAft>
                <a:spcPts val="800"/>
              </a:spcAft>
              <a:buFont typeface="+mj-lt"/>
              <a:buAutoNum type="alphaLcPeriod"/>
            </a:pPr>
            <a:r>
              <a:rPr lang="es-419"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Las estrategias a tomar para evitar los obstáculos. </a:t>
            </a:r>
            <a:endParaRPr lang="es-MX"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n 6" descr="Una mujer con la mano en la biblioteca&#10;&#10;Descripción generada automáticamente con confianza media">
            <a:extLst>
              <a:ext uri="{FF2B5EF4-FFF2-40B4-BE49-F238E27FC236}">
                <a16:creationId xmlns:a16="http://schemas.microsoft.com/office/drawing/2014/main" id="{62C84646-1BE9-47D0-AA98-78B0EBB8AA54}"/>
              </a:ext>
            </a:extLst>
          </p:cNvPr>
          <p:cNvPicPr>
            <a:picLocks noChangeAspect="1"/>
          </p:cNvPicPr>
          <p:nvPr/>
        </p:nvPicPr>
        <p:blipFill>
          <a:blip r:embed="rId4"/>
          <a:stretch>
            <a:fillRect/>
          </a:stretch>
        </p:blipFill>
        <p:spPr>
          <a:xfrm>
            <a:off x="7512791" y="3429000"/>
            <a:ext cx="3161208" cy="2370907"/>
          </a:xfrm>
          <a:prstGeom prst="rect">
            <a:avLst/>
          </a:prstGeom>
        </p:spPr>
      </p:pic>
    </p:spTree>
    <p:extLst>
      <p:ext uri="{BB962C8B-B14F-4D97-AF65-F5344CB8AC3E}">
        <p14:creationId xmlns:p14="http://schemas.microsoft.com/office/powerpoint/2010/main" val="358305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250067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D52B54-62D6-F949-948C-3C85A36CC135}"/>
              </a:ext>
            </a:extLst>
          </p:cNvPr>
          <p:cNvSpPr>
            <a:spLocks noGrp="1"/>
          </p:cNvSpPr>
          <p:nvPr>
            <p:ph type="title"/>
          </p:nvPr>
        </p:nvSpPr>
        <p:spPr>
          <a:xfrm>
            <a:off x="2555021" y="-381253"/>
            <a:ext cx="6205678" cy="2580167"/>
          </a:xfrm>
        </p:spPr>
        <p:txBody>
          <a:bodyPr>
            <a:noAutofit/>
          </a:bodyPr>
          <a:lstStyle/>
          <a:p>
            <a:pPr algn="ctr"/>
            <a: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r>
            <a:br>
              <a:rPr lang="es-MX"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
            </a:r>
            <a:br>
              <a:rPr lang="es-MX" sz="2500" dirty="0">
                <a:effectLst/>
                <a:latin typeface="Open Sans" panose="020B0606030504020204" pitchFamily="34" charset="0"/>
                <a:ea typeface="Open Sans" panose="020B0606030504020204" pitchFamily="34" charset="0"/>
                <a:cs typeface="Open Sans" panose="020B0606030504020204" pitchFamily="34" charset="0"/>
              </a:rPr>
            </a:br>
            <a:r>
              <a:rPr lang="es-MX" sz="2500" dirty="0">
                <a:effectLst/>
                <a:latin typeface="Open Sans" panose="020B0606030504020204" pitchFamily="34" charset="0"/>
                <a:ea typeface="Open Sans" panose="020B0606030504020204" pitchFamily="34" charset="0"/>
                <a:cs typeface="Open Sans" panose="020B0606030504020204" pitchFamily="34" charset="0"/>
              </a:rPr>
              <a:t>Tema 1. </a:t>
            </a:r>
            <a:r>
              <a:rPr lang="es-MX" sz="2500" dirty="0">
                <a:latin typeface="Open Sans" panose="020B0606030504020204" pitchFamily="34" charset="0"/>
                <a:ea typeface="Open Sans" panose="020B0606030504020204" pitchFamily="34" charset="0"/>
                <a:cs typeface="Open Sans" panose="020B0606030504020204" pitchFamily="34" charset="0"/>
              </a:rPr>
              <a:t>Definición de metas</a:t>
            </a: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
            </a:r>
            <a:b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b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
            </a:r>
            <a:b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br>
            <a:r>
              <a:rPr lang="es-MX" sz="2500" b="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Actividad 1:</a:t>
            </a:r>
            <a: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r>
            <a:br>
              <a:rPr lang="es-MX" sz="2400" b="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s-419" sz="2000" b="0" dirty="0">
                <a:effectLst/>
                <a:latin typeface="Open Sans" panose="020B0606030504020204" pitchFamily="34" charset="0"/>
                <a:ea typeface="Open Sans" panose="020B0606030504020204" pitchFamily="34" charset="0"/>
                <a:cs typeface="Open Sans" panose="020B0606030504020204" pitchFamily="34" charset="0"/>
              </a:rPr>
              <a:t>Obtener lo que quieres</a:t>
            </a:r>
            <a:r>
              <a:rPr lang="es-US" sz="1800" dirty="0">
                <a:effectLst/>
                <a:latin typeface="Calibri" panose="020F0502020204030204" pitchFamily="34" charset="0"/>
                <a:ea typeface="Calibri" panose="020F0502020204030204" pitchFamily="34" charset="0"/>
                <a:cs typeface="Times New Roman" panose="02020603050405020304" pitchFamily="18" charset="0"/>
              </a:rPr>
              <a:t/>
            </a:r>
            <a:br>
              <a:rPr lang="es-US" sz="1800" dirty="0">
                <a:effectLst/>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212943" y="1439743"/>
            <a:ext cx="11540646" cy="2468378"/>
          </a:xfrm>
        </p:spPr>
        <p:txBody>
          <a:bodyPr>
            <a:normAutofit/>
          </a:bodyPr>
          <a:lstStyle/>
          <a:p>
            <a:pPr marL="0" indent="0">
              <a:buNone/>
            </a:pPr>
            <a:r>
              <a:rPr lang="es-US" sz="1800" b="1" dirty="0">
                <a:solidFill>
                  <a:srgbClr val="001589"/>
                </a:solidFill>
                <a:effectLst/>
                <a:latin typeface="Open Sans" panose="020B0606030504020204" pitchFamily="34" charset="0"/>
                <a:ea typeface="Open Sans" panose="020B0606030504020204" pitchFamily="34" charset="0"/>
                <a:cs typeface="Open Sans" panose="020B0606030504020204" pitchFamily="34" charset="0"/>
              </a:rPr>
              <a:t>Instrucciones</a:t>
            </a:r>
          </a:p>
          <a:p>
            <a:pPr marL="0" indent="0">
              <a:lnSpc>
                <a:spcPct val="107000"/>
              </a:lnSpc>
              <a:spcAft>
                <a:spcPts val="800"/>
              </a:spcAft>
              <a:buNone/>
            </a:pPr>
            <a:r>
              <a:rPr lang="es-419"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Tener una idea clara de lo que deseas lograr a corto, mediano y largo plazo es de suma importancia, pues te ayuda a seguir un camino trazado previamente. Para que puedas generar esta guía, responde las siguientes preguntas: </a:t>
            </a:r>
            <a:endPar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s-MX" sz="1600" dirty="0"/>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pic>
        <p:nvPicPr>
          <p:cNvPr id="16" name="Imagen 15">
            <a:extLst>
              <a:ext uri="{FF2B5EF4-FFF2-40B4-BE49-F238E27FC236}">
                <a16:creationId xmlns:a16="http://schemas.microsoft.com/office/drawing/2014/main" id="{36F69D51-9C60-4635-BC68-8F779ACC9F2F}"/>
              </a:ext>
            </a:extLst>
          </p:cNvPr>
          <p:cNvPicPr>
            <a:picLocks noChangeAspect="1"/>
          </p:cNvPicPr>
          <p:nvPr/>
        </p:nvPicPr>
        <p:blipFill rotWithShape="1">
          <a:blip r:embed="rId4"/>
          <a:srcRect l="21413" t="35372" r="21958" b="19807"/>
          <a:stretch/>
        </p:blipFill>
        <p:spPr>
          <a:xfrm>
            <a:off x="3306870" y="2580362"/>
            <a:ext cx="7873524" cy="3505275"/>
          </a:xfrm>
          <a:prstGeom prst="rect">
            <a:avLst/>
          </a:prstGeom>
        </p:spPr>
      </p:pic>
      <p:sp>
        <p:nvSpPr>
          <p:cNvPr id="7" name="CuadroTexto 6">
            <a:extLst>
              <a:ext uri="{FF2B5EF4-FFF2-40B4-BE49-F238E27FC236}">
                <a16:creationId xmlns:a16="http://schemas.microsoft.com/office/drawing/2014/main" id="{BE17998C-0B49-49FE-958D-73EAE4134638}"/>
              </a:ext>
            </a:extLst>
          </p:cNvPr>
          <p:cNvSpPr txBox="1"/>
          <p:nvPr/>
        </p:nvSpPr>
        <p:spPr>
          <a:xfrm>
            <a:off x="212943" y="3226211"/>
            <a:ext cx="2652386" cy="1200329"/>
          </a:xfrm>
          <a:prstGeom prst="rect">
            <a:avLst/>
          </a:prstGeom>
          <a:noFill/>
        </p:spPr>
        <p:txBody>
          <a:bodyPr wrap="square">
            <a:spAutoFit/>
          </a:bodyPr>
          <a:lstStyle/>
          <a:p>
            <a:pPr algn="r"/>
            <a:r>
              <a:rPr lang="es-MX" sz="18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rPr>
              <a:t>Escribe tus resultados en un sitio donde puedas verlos constantemente. </a:t>
            </a:r>
            <a:endPar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1396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379931" y="409508"/>
            <a:ext cx="6409266" cy="775306"/>
          </a:xfrm>
        </p:spPr>
        <p:txBody>
          <a:bodyPr>
            <a:normAutofit/>
          </a:bodyPr>
          <a:lstStyle/>
          <a:p>
            <a:r>
              <a:rPr lang="es-MX" sz="4000" dirty="0"/>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4415967" y="6599744"/>
            <a:ext cx="2836693" cy="255380"/>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379931" y="1143811"/>
            <a:ext cx="3008830" cy="141592"/>
          </a:xfrm>
          <a:prstGeom prst="rect">
            <a:avLst/>
          </a:prstGeom>
        </p:spPr>
      </p:pic>
      <p:sp>
        <p:nvSpPr>
          <p:cNvPr id="3" name="CuadroTexto 2">
            <a:extLst>
              <a:ext uri="{FF2B5EF4-FFF2-40B4-BE49-F238E27FC236}">
                <a16:creationId xmlns:a16="http://schemas.microsoft.com/office/drawing/2014/main" id="{F76EED97-7457-489C-85D9-6C20406E2DA8}"/>
              </a:ext>
            </a:extLst>
          </p:cNvPr>
          <p:cNvSpPr txBox="1"/>
          <p:nvPr/>
        </p:nvSpPr>
        <p:spPr>
          <a:xfrm>
            <a:off x="532315" y="1625676"/>
            <a:ext cx="5728299" cy="646331"/>
          </a:xfrm>
          <a:prstGeom prst="rect">
            <a:avLst/>
          </a:prstGeom>
          <a:noFill/>
        </p:spPr>
        <p:txBody>
          <a:bodyPr wrap="none" rtlCol="0">
            <a:spAutoFit/>
          </a:bodyPr>
          <a:lstStyle/>
          <a:p>
            <a:r>
              <a:rPr lang="es-MX" dirty="0"/>
              <a:t>¿Por qué es importante establecer lo que se quiere lograr? </a:t>
            </a:r>
          </a:p>
          <a:p>
            <a:endParaRPr lang="es-MX" dirty="0"/>
          </a:p>
        </p:txBody>
      </p:sp>
      <p:sp>
        <p:nvSpPr>
          <p:cNvPr id="7" name="CuadroTexto 6">
            <a:extLst>
              <a:ext uri="{FF2B5EF4-FFF2-40B4-BE49-F238E27FC236}">
                <a16:creationId xmlns:a16="http://schemas.microsoft.com/office/drawing/2014/main" id="{BA747E6B-111C-4F52-9CCA-065A82DF531B}"/>
              </a:ext>
            </a:extLst>
          </p:cNvPr>
          <p:cNvSpPr txBox="1"/>
          <p:nvPr/>
        </p:nvSpPr>
        <p:spPr>
          <a:xfrm>
            <a:off x="1333200" y="2624802"/>
            <a:ext cx="7069133" cy="646331"/>
          </a:xfrm>
          <a:prstGeom prst="rect">
            <a:avLst/>
          </a:prstGeom>
          <a:noFill/>
        </p:spPr>
        <p:txBody>
          <a:bodyPr wrap="square">
            <a:spAutoFit/>
          </a:bodyPr>
          <a:lstStyle/>
          <a:p>
            <a:r>
              <a:rPr lang="es-MX" dirty="0"/>
              <a:t>¿Qué beneficios puedes obtener si defines con claridad la orientación de tus recursos y tus esfuerzos diarios?</a:t>
            </a:r>
          </a:p>
        </p:txBody>
      </p:sp>
      <p:sp>
        <p:nvSpPr>
          <p:cNvPr id="8" name="CuadroTexto 7">
            <a:extLst>
              <a:ext uri="{FF2B5EF4-FFF2-40B4-BE49-F238E27FC236}">
                <a16:creationId xmlns:a16="http://schemas.microsoft.com/office/drawing/2014/main" id="{E4281D90-E1D3-4719-8EEF-EABA9840B486}"/>
              </a:ext>
            </a:extLst>
          </p:cNvPr>
          <p:cNvSpPr txBox="1"/>
          <p:nvPr/>
        </p:nvSpPr>
        <p:spPr>
          <a:xfrm>
            <a:off x="2372637" y="3554085"/>
            <a:ext cx="7209774" cy="646331"/>
          </a:xfrm>
          <a:prstGeom prst="rect">
            <a:avLst/>
          </a:prstGeom>
          <a:noFill/>
        </p:spPr>
        <p:txBody>
          <a:bodyPr wrap="square">
            <a:spAutoFit/>
          </a:bodyPr>
          <a:lstStyle/>
          <a:p>
            <a:r>
              <a:rPr lang="es-MX" dirty="0"/>
              <a:t>¿A qué se debe que restemos importancia al establecimiento de metas y objetivos?</a:t>
            </a:r>
          </a:p>
        </p:txBody>
      </p:sp>
      <p:sp>
        <p:nvSpPr>
          <p:cNvPr id="9" name="CuadroTexto 8">
            <a:extLst>
              <a:ext uri="{FF2B5EF4-FFF2-40B4-BE49-F238E27FC236}">
                <a16:creationId xmlns:a16="http://schemas.microsoft.com/office/drawing/2014/main" id="{07201020-F5E3-49E8-8C30-4AA11B2A794F}"/>
              </a:ext>
            </a:extLst>
          </p:cNvPr>
          <p:cNvSpPr txBox="1"/>
          <p:nvPr/>
        </p:nvSpPr>
        <p:spPr>
          <a:xfrm>
            <a:off x="3316869" y="4753749"/>
            <a:ext cx="7209774" cy="646331"/>
          </a:xfrm>
          <a:prstGeom prst="rect">
            <a:avLst/>
          </a:prstGeom>
          <a:noFill/>
        </p:spPr>
        <p:txBody>
          <a:bodyPr wrap="square">
            <a:spAutoFit/>
          </a:bodyPr>
          <a:lstStyle/>
          <a:p>
            <a:r>
              <a:rPr lang="es-MX" dirty="0"/>
              <a:t>Si la mayoría de las personas no hacen las cosas necesarias para lograr aquello que quieren, ¿crees que tu debas hacer lo mismo?</a:t>
            </a:r>
          </a:p>
        </p:txBody>
      </p:sp>
    </p:spTree>
    <p:extLst>
      <p:ext uri="{BB962C8B-B14F-4D97-AF65-F5344CB8AC3E}">
        <p14:creationId xmlns:p14="http://schemas.microsoft.com/office/powerpoint/2010/main" val="333646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1272684"/>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Comparte</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2047990"/>
            <a:ext cx="3008830" cy="141592"/>
          </a:xfrm>
          <a:prstGeom prst="rect">
            <a:avLst/>
          </a:prstGeom>
        </p:spPr>
      </p:pic>
    </p:spTree>
    <p:extLst>
      <p:ext uri="{BB962C8B-B14F-4D97-AF65-F5344CB8AC3E}">
        <p14:creationId xmlns:p14="http://schemas.microsoft.com/office/powerpoint/2010/main" val="1067588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559644" y="1149528"/>
            <a:ext cx="11072710" cy="3264833"/>
          </a:xfrm>
        </p:spPr>
        <p:txBody>
          <a:bodyPr>
            <a:normAutofit fontScale="92500" lnSpcReduction="10000"/>
          </a:bodyPr>
          <a:lstStyle/>
          <a:p>
            <a:pPr marL="0" indent="0">
              <a:lnSpc>
                <a:spcPct val="130000"/>
              </a:lnSpc>
              <a:spcAft>
                <a:spcPts val="600"/>
              </a:spcAft>
              <a:buNone/>
            </a:pP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Instrucciones:</a:t>
            </a:r>
          </a:p>
          <a:p>
            <a:pPr marL="0" indent="0">
              <a:lnSpc>
                <a:spcPct val="130000"/>
              </a:lnSpc>
              <a:spcAft>
                <a:spcPts val="600"/>
              </a:spcAft>
              <a:buNone/>
            </a:pP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En nuestro diario vivir, no siempre notamos o reconocemos las cosas positivas y agradables que nos rodean, porque estamos apurados, distraídos con otros pensamientos o con el celular. Así, nos perdemos de oportunidades de tener experiencias y emociones positivas, los ladrillos de la felicidad a largo plazo.</a:t>
            </a:r>
          </a:p>
          <a:p>
            <a:pPr marL="0" indent="0">
              <a:lnSpc>
                <a:spcPct val="130000"/>
              </a:lnSpc>
              <a:spcAft>
                <a:spcPts val="600"/>
              </a:spcAft>
              <a:buNone/>
            </a:pPr>
            <a:r>
              <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Las investigaciones sugieren que podemos maximizar los beneficios de las cosas buenas que suceden a nuestro alrededor, saboreándolas conscientemente en lugar de dejarlas pasar o darlas por hecho. Este ejercicio nos ofrece una manera sencilla de saborear esas bondades, poniendo más atención a los olores, sonidos y vistas que frecuentemente ignoramos.</a:t>
            </a:r>
          </a:p>
          <a:p>
            <a:pPr marL="0" indent="0">
              <a:lnSpc>
                <a:spcPct val="130000"/>
              </a:lnSpc>
              <a:buNone/>
            </a:pPr>
            <a:endParaRPr lang="es-MX" sz="1800" dirty="0"/>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6" name="CuadroTexto 5">
            <a:extLst>
              <a:ext uri="{FF2B5EF4-FFF2-40B4-BE49-F238E27FC236}">
                <a16:creationId xmlns:a16="http://schemas.microsoft.com/office/drawing/2014/main" id="{AC08EC0A-7FE5-44DD-8FC0-829514DAE228}"/>
              </a:ext>
            </a:extLst>
          </p:cNvPr>
          <p:cNvSpPr txBox="1"/>
          <p:nvPr/>
        </p:nvSpPr>
        <p:spPr>
          <a:xfrm>
            <a:off x="724272" y="101982"/>
            <a:ext cx="10346499" cy="1169551"/>
          </a:xfrm>
          <a:prstGeom prst="rect">
            <a:avLst/>
          </a:prstGeom>
          <a:noFill/>
        </p:spPr>
        <p:txBody>
          <a:bodyPr wrap="square">
            <a:spAutoFit/>
          </a:bodyPr>
          <a:lstStyle/>
          <a:p>
            <a:pPr algn="ct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Tema 2. Diseñando procesos</a:t>
            </a:r>
            <a:r>
              <a:rPr lang="es-MX" sz="2000" dirty="0">
                <a:latin typeface="Open Sans" panose="020B0606030504020204" pitchFamily="34" charset="0"/>
                <a:ea typeface="Open Sans" panose="020B0606030504020204" pitchFamily="34" charset="0"/>
                <a:cs typeface="Open Sans" panose="020B0606030504020204" pitchFamily="34" charset="0"/>
              </a:rPr>
              <a:t/>
            </a:r>
            <a:br>
              <a:rPr lang="es-MX" sz="2000" dirty="0">
                <a:latin typeface="Open Sans" panose="020B0606030504020204" pitchFamily="34" charset="0"/>
                <a:ea typeface="Open Sans" panose="020B0606030504020204" pitchFamily="34" charset="0"/>
                <a:cs typeface="Open Sans" panose="020B0606030504020204" pitchFamily="34" charset="0"/>
              </a:rPr>
            </a:br>
            <a:endParaRPr lang="es-MX" sz="2000" dirty="0">
              <a:latin typeface="Open Sans" panose="020B0606030504020204" pitchFamily="34" charset="0"/>
              <a:ea typeface="Open Sans" panose="020B0606030504020204" pitchFamily="34" charset="0"/>
              <a:cs typeface="Open Sans" panose="020B0606030504020204" pitchFamily="34" charset="0"/>
            </a:endParaRPr>
          </a:p>
          <a:p>
            <a:pPr algn="ctr"/>
            <a:r>
              <a:rPr lang="es-MX" sz="2500" b="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Actividad 2: </a:t>
            </a:r>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Caminata</a:t>
            </a:r>
            <a:endParaRPr lang="es-MX" sz="2500" dirty="0">
              <a:solidFill>
                <a:srgbClr val="00158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descr="Un hombre parado en un campo verde&#10;&#10;Descripción generada automáticamente">
            <a:extLst>
              <a:ext uri="{FF2B5EF4-FFF2-40B4-BE49-F238E27FC236}">
                <a16:creationId xmlns:a16="http://schemas.microsoft.com/office/drawing/2014/main" id="{8095EEDE-40BA-4B3D-AA48-F78D9737C24D}"/>
              </a:ext>
            </a:extLst>
          </p:cNvPr>
          <p:cNvPicPr>
            <a:picLocks noChangeAspect="1"/>
          </p:cNvPicPr>
          <p:nvPr/>
        </p:nvPicPr>
        <p:blipFill>
          <a:blip r:embed="rId4"/>
          <a:stretch>
            <a:fillRect/>
          </a:stretch>
        </p:blipFill>
        <p:spPr>
          <a:xfrm>
            <a:off x="4492486" y="4076055"/>
            <a:ext cx="3207027" cy="2405270"/>
          </a:xfrm>
          <a:prstGeom prst="rect">
            <a:avLst/>
          </a:prstGeom>
        </p:spPr>
      </p:pic>
    </p:spTree>
    <p:extLst>
      <p:ext uri="{BB962C8B-B14F-4D97-AF65-F5344CB8AC3E}">
        <p14:creationId xmlns:p14="http://schemas.microsoft.com/office/powerpoint/2010/main" val="73762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AB745C9-B210-B34E-99A9-51C20F8BD772}"/>
              </a:ext>
            </a:extLst>
          </p:cNvPr>
          <p:cNvSpPr>
            <a:spLocks noGrp="1"/>
          </p:cNvSpPr>
          <p:nvPr>
            <p:ph idx="1"/>
          </p:nvPr>
        </p:nvSpPr>
        <p:spPr>
          <a:xfrm>
            <a:off x="4813300" y="1250378"/>
            <a:ext cx="6845300" cy="4083622"/>
          </a:xfrm>
        </p:spPr>
        <p:txBody>
          <a:bodyPr>
            <a:normAutofit fontScale="70000" lnSpcReduction="20000"/>
          </a:bodyPr>
          <a:lstStyle/>
          <a:p>
            <a:pPr marL="0" indent="0">
              <a:lnSpc>
                <a:spcPct val="140000"/>
              </a:lnSpc>
              <a:buNone/>
            </a:pPr>
            <a:r>
              <a:rPr lang="es-MX" sz="2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 Haz una caminata de 20 minutos a la misma hora.</a:t>
            </a:r>
          </a:p>
          <a:p>
            <a:pPr marL="0" indent="0">
              <a:lnSpc>
                <a:spcPct val="140000"/>
              </a:lnSpc>
              <a:buNone/>
            </a:pPr>
            <a:r>
              <a:rPr lang="es-MX" sz="2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 Cuando vayas caminando, nota el mayor número de cosas positivas que te encuentres: cosas que veas, sonidos, aromas o sensaciones. Por ejemplo, la altura de un árbol que no habías notado antes, la arquitectura de algún edificio, el olor de las flores o el pasto, cómo se pasean otras personas, etc.</a:t>
            </a:r>
          </a:p>
          <a:p>
            <a:pPr marL="0" indent="0">
              <a:lnSpc>
                <a:spcPct val="140000"/>
              </a:lnSpc>
              <a:buNone/>
            </a:pPr>
            <a:r>
              <a:rPr lang="es-MX" sz="2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 Reconoce cada una de estas cosas de manera consciente, haz pausas para registrar todo y trata de identificar por qué aquello es agradable para ti. </a:t>
            </a:r>
          </a:p>
          <a:p>
            <a:pPr marL="0" indent="0">
              <a:lnSpc>
                <a:spcPct val="140000"/>
              </a:lnSpc>
              <a:buNone/>
            </a:pPr>
            <a:r>
              <a:rPr lang="es-MX" sz="2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4. Trata de tomar una ruta diferente cada día para no acostumbrarte a lo que experimentas.</a:t>
            </a:r>
            <a:endParaRPr lang="es-MX"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2F567CF3-21C6-4C49-9AFE-25094ED41758}"/>
              </a:ext>
            </a:extLst>
          </p:cNvPr>
          <p:cNvPicPr>
            <a:picLocks noChangeAspect="1"/>
          </p:cNvPicPr>
          <p:nvPr/>
        </p:nvPicPr>
        <p:blipFill rotWithShape="1">
          <a:blip r:embed="rId3"/>
          <a:srcRect l="7208" t="94371" r="57630"/>
          <a:stretch/>
        </p:blipFill>
        <p:spPr>
          <a:xfrm>
            <a:off x="4679210" y="6606689"/>
            <a:ext cx="2833580" cy="255100"/>
          </a:xfrm>
          <a:prstGeom prst="rect">
            <a:avLst/>
          </a:prstGeom>
        </p:spPr>
      </p:pic>
      <p:sp>
        <p:nvSpPr>
          <p:cNvPr id="7" name="CuadroTexto 6">
            <a:extLst>
              <a:ext uri="{FF2B5EF4-FFF2-40B4-BE49-F238E27FC236}">
                <a16:creationId xmlns:a16="http://schemas.microsoft.com/office/drawing/2014/main" id="{A363E180-8528-4AB5-97ED-E3B5AEE97DBC}"/>
              </a:ext>
            </a:extLst>
          </p:cNvPr>
          <p:cNvSpPr txBox="1"/>
          <p:nvPr/>
        </p:nvSpPr>
        <p:spPr>
          <a:xfrm>
            <a:off x="1062451" y="272534"/>
            <a:ext cx="6096000" cy="477054"/>
          </a:xfrm>
          <a:prstGeom prst="rect">
            <a:avLst/>
          </a:prstGeom>
          <a:noFill/>
        </p:spPr>
        <p:txBody>
          <a:bodyPr wrap="square">
            <a:spAutoFit/>
          </a:bodyPr>
          <a:lstStyle/>
          <a:p>
            <a:r>
              <a:rPr lang="es-MX" sz="2500" b="1" dirty="0">
                <a:solidFill>
                  <a:srgbClr val="001589"/>
                </a:solidFill>
                <a:latin typeface="Open Sans" panose="020B0606030504020204" pitchFamily="34" charset="0"/>
                <a:ea typeface="Open Sans" panose="020B0606030504020204" pitchFamily="34" charset="0"/>
                <a:cs typeface="Open Sans" panose="020B0606030504020204" pitchFamily="34" charset="0"/>
              </a:rPr>
              <a:t>…Continuación</a:t>
            </a:r>
            <a:endParaRPr lang="es-MX" sz="2500" dirty="0"/>
          </a:p>
        </p:txBody>
      </p:sp>
      <p:pic>
        <p:nvPicPr>
          <p:cNvPr id="9" name="Imagen 8" descr="Hombre sentado en una montaña&#10;&#10;Descripción generada automáticamente con confianza media">
            <a:extLst>
              <a:ext uri="{FF2B5EF4-FFF2-40B4-BE49-F238E27FC236}">
                <a16:creationId xmlns:a16="http://schemas.microsoft.com/office/drawing/2014/main" id="{118845D6-7A60-4403-9FD6-FA7A1A21C40F}"/>
              </a:ext>
            </a:extLst>
          </p:cNvPr>
          <p:cNvPicPr>
            <a:picLocks noChangeAspect="1"/>
          </p:cNvPicPr>
          <p:nvPr/>
        </p:nvPicPr>
        <p:blipFill>
          <a:blip r:embed="rId4"/>
          <a:stretch>
            <a:fillRect/>
          </a:stretch>
        </p:blipFill>
        <p:spPr>
          <a:xfrm>
            <a:off x="351183" y="1250378"/>
            <a:ext cx="3975652" cy="2981739"/>
          </a:xfrm>
          <a:prstGeom prst="rect">
            <a:avLst/>
          </a:prstGeom>
        </p:spPr>
      </p:pic>
    </p:spTree>
    <p:extLst>
      <p:ext uri="{BB962C8B-B14F-4D97-AF65-F5344CB8AC3E}">
        <p14:creationId xmlns:p14="http://schemas.microsoft.com/office/powerpoint/2010/main" val="386760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55F615-22FD-AC49-B4A3-65C399B07A86}"/>
              </a:ext>
            </a:extLst>
          </p:cNvPr>
          <p:cNvSpPr>
            <a:spLocks noGrp="1"/>
          </p:cNvSpPr>
          <p:nvPr>
            <p:ph type="title"/>
          </p:nvPr>
        </p:nvSpPr>
        <p:spPr>
          <a:xfrm>
            <a:off x="575734" y="417251"/>
            <a:ext cx="6409266" cy="775306"/>
          </a:xfrm>
        </p:spPr>
        <p:txBody>
          <a:bodyPr>
            <a:normAutofit/>
          </a:bodyPr>
          <a:lstStyle/>
          <a:p>
            <a:r>
              <a:rPr lang="es-MX" sz="4000" dirty="0">
                <a:latin typeface="Open Sans" panose="020B0606030504020204" pitchFamily="34" charset="0"/>
                <a:ea typeface="Open Sans" panose="020B0606030504020204" pitchFamily="34" charset="0"/>
                <a:cs typeface="Open Sans" panose="020B0606030504020204" pitchFamily="34" charset="0"/>
              </a:rPr>
              <a:t>Reflexión</a:t>
            </a:r>
          </a:p>
        </p:txBody>
      </p:sp>
      <p:pic>
        <p:nvPicPr>
          <p:cNvPr id="5" name="Imagen 4">
            <a:extLst>
              <a:ext uri="{FF2B5EF4-FFF2-40B4-BE49-F238E27FC236}">
                <a16:creationId xmlns:a16="http://schemas.microsoft.com/office/drawing/2014/main" id="{96F3EB59-97A1-47A6-B92F-2FEB4C0FCC87}"/>
              </a:ext>
            </a:extLst>
          </p:cNvPr>
          <p:cNvPicPr>
            <a:picLocks noChangeAspect="1"/>
          </p:cNvPicPr>
          <p:nvPr/>
        </p:nvPicPr>
        <p:blipFill rotWithShape="1">
          <a:blip r:embed="rId3"/>
          <a:srcRect l="7208" t="94371" r="57630"/>
          <a:stretch/>
        </p:blipFill>
        <p:spPr>
          <a:xfrm>
            <a:off x="3952504" y="6472053"/>
            <a:ext cx="4286992" cy="385947"/>
          </a:xfrm>
          <a:prstGeom prst="rect">
            <a:avLst/>
          </a:prstGeom>
        </p:spPr>
      </p:pic>
      <p:pic>
        <p:nvPicPr>
          <p:cNvPr id="6" name="Imagen 5">
            <a:extLst>
              <a:ext uri="{FF2B5EF4-FFF2-40B4-BE49-F238E27FC236}">
                <a16:creationId xmlns:a16="http://schemas.microsoft.com/office/drawing/2014/main" id="{F65AB38A-2E84-9243-90E6-8E718853FF36}"/>
              </a:ext>
            </a:extLst>
          </p:cNvPr>
          <p:cNvPicPr>
            <a:picLocks noChangeAspect="1"/>
          </p:cNvPicPr>
          <p:nvPr/>
        </p:nvPicPr>
        <p:blipFill>
          <a:blip r:embed="rId4"/>
          <a:stretch>
            <a:fillRect/>
          </a:stretch>
        </p:blipFill>
        <p:spPr>
          <a:xfrm flipV="1">
            <a:off x="575734" y="1192557"/>
            <a:ext cx="3008830" cy="141592"/>
          </a:xfrm>
          <a:prstGeom prst="rect">
            <a:avLst/>
          </a:prstGeom>
        </p:spPr>
      </p:pic>
      <p:sp>
        <p:nvSpPr>
          <p:cNvPr id="3" name="CuadroTexto 2">
            <a:extLst>
              <a:ext uri="{FF2B5EF4-FFF2-40B4-BE49-F238E27FC236}">
                <a16:creationId xmlns:a16="http://schemas.microsoft.com/office/drawing/2014/main" id="{2409CC08-6465-4B47-8486-03C4932B129F}"/>
              </a:ext>
            </a:extLst>
          </p:cNvPr>
          <p:cNvSpPr txBox="1"/>
          <p:nvPr/>
        </p:nvSpPr>
        <p:spPr>
          <a:xfrm>
            <a:off x="838781" y="1644697"/>
            <a:ext cx="6664309" cy="923330"/>
          </a:xfrm>
          <a:prstGeom prst="rect">
            <a:avLst/>
          </a:prstGeom>
          <a:noFill/>
        </p:spPr>
        <p:txBody>
          <a:bodyPr wrap="square" rtlCol="0">
            <a:spAutoFit/>
          </a:bodyPr>
          <a:lstStyle/>
          <a:p>
            <a:r>
              <a:rPr lang="es-MX" dirty="0"/>
              <a:t>¿Te has puesto a pensar que en ocasiones no le damos importancia a la gente que nos rodea, que la hemos dejado de saludar y hacemos como si no existieran?</a:t>
            </a:r>
          </a:p>
        </p:txBody>
      </p:sp>
      <p:sp>
        <p:nvSpPr>
          <p:cNvPr id="7" name="CuadroTexto 6">
            <a:extLst>
              <a:ext uri="{FF2B5EF4-FFF2-40B4-BE49-F238E27FC236}">
                <a16:creationId xmlns:a16="http://schemas.microsoft.com/office/drawing/2014/main" id="{E95469D6-E312-46A0-85FB-D7EDB3F59BFC}"/>
              </a:ext>
            </a:extLst>
          </p:cNvPr>
          <p:cNvSpPr txBox="1"/>
          <p:nvPr/>
        </p:nvSpPr>
        <p:spPr>
          <a:xfrm>
            <a:off x="1614885" y="2967335"/>
            <a:ext cx="6664309" cy="923330"/>
          </a:xfrm>
          <a:prstGeom prst="rect">
            <a:avLst/>
          </a:prstGeom>
          <a:noFill/>
        </p:spPr>
        <p:txBody>
          <a:bodyPr wrap="square" rtlCol="0">
            <a:spAutoFit/>
          </a:bodyPr>
          <a:lstStyle/>
          <a:p>
            <a:r>
              <a:rPr lang="es-MX" dirty="0"/>
              <a:t>¿Hubo un momento en tu vida que la salida del sol en la mañana te impresionara? ¿Por qué piensas que ya no te asombra? ¿Y ver las estrellas?</a:t>
            </a:r>
          </a:p>
        </p:txBody>
      </p:sp>
      <p:sp>
        <p:nvSpPr>
          <p:cNvPr id="8" name="CuadroTexto 7">
            <a:extLst>
              <a:ext uri="{FF2B5EF4-FFF2-40B4-BE49-F238E27FC236}">
                <a16:creationId xmlns:a16="http://schemas.microsoft.com/office/drawing/2014/main" id="{5F6DAB85-E088-43E1-B8ED-31900B73EA3D}"/>
              </a:ext>
            </a:extLst>
          </p:cNvPr>
          <p:cNvSpPr txBox="1"/>
          <p:nvPr/>
        </p:nvSpPr>
        <p:spPr>
          <a:xfrm>
            <a:off x="2518846" y="4258029"/>
            <a:ext cx="6664309" cy="646331"/>
          </a:xfrm>
          <a:prstGeom prst="rect">
            <a:avLst/>
          </a:prstGeom>
          <a:noFill/>
        </p:spPr>
        <p:txBody>
          <a:bodyPr wrap="square" rtlCol="0">
            <a:spAutoFit/>
          </a:bodyPr>
          <a:lstStyle/>
          <a:p>
            <a:r>
              <a:rPr lang="es-MX" dirty="0"/>
              <a:t>¿A qué personas o cosas les has dejado de prestar atención en tu ruta diaria hacia el trabajo? ¿Por qué crees que ha sido?</a:t>
            </a:r>
          </a:p>
        </p:txBody>
      </p:sp>
    </p:spTree>
    <p:extLst>
      <p:ext uri="{BB962C8B-B14F-4D97-AF65-F5344CB8AC3E}">
        <p14:creationId xmlns:p14="http://schemas.microsoft.com/office/powerpoint/2010/main" val="29829573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4A579A7024FF94C8BE1C5EE8ABEDC3A" ma:contentTypeVersion="13" ma:contentTypeDescription="Crear nuevo documento." ma:contentTypeScope="" ma:versionID="3c82a8a0d64bffe5a903b7d8e1bf1b42">
  <xsd:schema xmlns:xsd="http://www.w3.org/2001/XMLSchema" xmlns:xs="http://www.w3.org/2001/XMLSchema" xmlns:p="http://schemas.microsoft.com/office/2006/metadata/properties" xmlns:ns2="6c8340ae-5076-4a32-b151-5cd2e7b1bd90" xmlns:ns3="b6683589-cee4-4917-81b6-6b0b8b5e4885" targetNamespace="http://schemas.microsoft.com/office/2006/metadata/properties" ma:root="true" ma:fieldsID="f4daf154690fef21b870b39d770503ec" ns2:_="" ns3:_="">
    <xsd:import namespace="6c8340ae-5076-4a32-b151-5cd2e7b1bd90"/>
    <xsd:import namespace="b6683589-cee4-4917-81b6-6b0b8b5e48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340ae-5076-4a32-b151-5cd2e7b1bd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683589-cee4-4917-81b6-6b0b8b5e4885"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0ED774-A3B8-45C3-A283-00298CB329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340ae-5076-4a32-b151-5cd2e7b1bd90"/>
    <ds:schemaRef ds:uri="b6683589-cee4-4917-81b6-6b0b8b5e4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776509-C4BF-47D5-BFBB-B683995F0B47}">
  <ds:schemaRefs>
    <ds:schemaRef ds:uri="http://schemas.microsoft.com/sharepoint/v3/contenttype/forms"/>
  </ds:schemaRefs>
</ds:datastoreItem>
</file>

<file path=customXml/itemProps3.xml><?xml version="1.0" encoding="utf-8"?>
<ds:datastoreItem xmlns:ds="http://schemas.openxmlformats.org/officeDocument/2006/customXml" ds:itemID="{77F22D3F-8FD0-43B1-B3A1-5524D94EB23E}">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b6683589-cee4-4917-81b6-6b0b8b5e4885"/>
    <ds:schemaRef ds:uri="6c8340ae-5076-4a32-b151-5cd2e7b1bd9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5980</TotalTime>
  <Words>3794</Words>
  <Application>Microsoft Office PowerPoint</Application>
  <PresentationFormat>Panorámica</PresentationFormat>
  <Paragraphs>251</Paragraphs>
  <Slides>31</Slides>
  <Notes>31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Arial</vt:lpstr>
      <vt:lpstr>Calibri</vt:lpstr>
      <vt:lpstr>Calibri Light</vt:lpstr>
      <vt:lpstr>Effra</vt:lpstr>
      <vt:lpstr>Open Sans</vt:lpstr>
      <vt:lpstr>Symbol</vt:lpstr>
      <vt:lpstr>Times New Roman</vt:lpstr>
      <vt:lpstr>Tema de Office</vt:lpstr>
      <vt:lpstr>Presentación de PowerPoint</vt:lpstr>
      <vt:lpstr>     Agenda del día </vt:lpstr>
      <vt:lpstr>Recomendaciones para la sesión</vt:lpstr>
      <vt:lpstr>   Tema 1. Definición de metas  Actividad 1: Obtener lo que quieres </vt:lpstr>
      <vt:lpstr>Reflexión</vt:lpstr>
      <vt:lpstr>Comparte</vt:lpstr>
      <vt:lpstr>Presentación de PowerPoint</vt:lpstr>
      <vt:lpstr>Presentación de PowerPoint</vt:lpstr>
      <vt:lpstr>Reflexión</vt:lpstr>
      <vt:lpstr>Comparte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vt:lpstr>
      <vt:lpstr>Comparte</vt:lpstr>
      <vt:lpstr>Presentación de PowerPoint</vt:lpstr>
      <vt:lpstr>Presentación de PowerPoint</vt:lpstr>
      <vt:lpstr>Reflexión</vt:lpstr>
      <vt:lpstr>Comparte</vt:lpstr>
      <vt:lpstr>Presentación de PowerPoint</vt:lpstr>
      <vt:lpstr>Presentación de PowerPoint</vt:lpstr>
      <vt:lpstr>Reflexión</vt:lpstr>
      <vt:lpstr>Comparte</vt:lpstr>
      <vt:lpstr>Presentación de PowerPoint</vt:lpstr>
      <vt:lpstr>Presentación de PowerPoint</vt:lpstr>
      <vt:lpstr>Presentación de PowerPoint</vt:lpstr>
      <vt:lpstr>Comparte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PATRICIO LAGARDA GONZALEZ</dc:creator>
  <cp:keywords/>
  <dc:description/>
  <cp:lastModifiedBy>JUAN ENRIQUE TOVAR FLORES</cp:lastModifiedBy>
  <cp:revision>119</cp:revision>
  <dcterms:created xsi:type="dcterms:W3CDTF">2021-07-02T13:35:46Z</dcterms:created>
  <dcterms:modified xsi:type="dcterms:W3CDTF">2022-02-04T16:11:49Z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0x010100B4A579A7024FF94C8BE1C5EE8ABEDC3A</vt:lpwstr>
  </property>
</Properties>
</file>