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188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681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483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73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20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18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72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055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013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836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449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EC9F5-3ECA-4DE8-88CB-7F10C5549F0B}" type="datetimeFigureOut">
              <a:rPr lang="es-MX" smtClean="0"/>
              <a:t>21/10/2014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D0D6D-F004-4E31-868F-E22E98940A8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17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AutoShape 46"/>
          <p:cNvCxnSpPr>
            <a:cxnSpLocks noChangeShapeType="1"/>
          </p:cNvCxnSpPr>
          <p:nvPr/>
        </p:nvCxnSpPr>
        <p:spPr bwMode="auto">
          <a:xfrm>
            <a:off x="4276399" y="10152380"/>
            <a:ext cx="0" cy="133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47"/>
          <p:cNvCxnSpPr>
            <a:cxnSpLocks noChangeShapeType="1"/>
          </p:cNvCxnSpPr>
          <p:nvPr/>
        </p:nvCxnSpPr>
        <p:spPr bwMode="auto">
          <a:xfrm flipV="1">
            <a:off x="4276399" y="10800080"/>
            <a:ext cx="0" cy="123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48"/>
          <p:cNvCxnSpPr>
            <a:cxnSpLocks noChangeShapeType="1"/>
          </p:cNvCxnSpPr>
          <p:nvPr/>
        </p:nvCxnSpPr>
        <p:spPr bwMode="auto">
          <a:xfrm>
            <a:off x="4777414" y="10523855"/>
            <a:ext cx="15621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AutoShape 49"/>
          <p:cNvCxnSpPr>
            <a:cxnSpLocks noChangeShapeType="1"/>
          </p:cNvCxnSpPr>
          <p:nvPr/>
        </p:nvCxnSpPr>
        <p:spPr bwMode="auto">
          <a:xfrm>
            <a:off x="5838499" y="10523855"/>
            <a:ext cx="1143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50"/>
          <p:cNvCxnSpPr>
            <a:cxnSpLocks noChangeShapeType="1"/>
          </p:cNvCxnSpPr>
          <p:nvPr/>
        </p:nvCxnSpPr>
        <p:spPr bwMode="auto">
          <a:xfrm>
            <a:off x="6819574" y="10523855"/>
            <a:ext cx="1143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51"/>
          <p:cNvCxnSpPr>
            <a:cxnSpLocks noChangeShapeType="1"/>
          </p:cNvCxnSpPr>
          <p:nvPr/>
        </p:nvCxnSpPr>
        <p:spPr bwMode="auto">
          <a:xfrm>
            <a:off x="7800649" y="10523855"/>
            <a:ext cx="1238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52"/>
          <p:cNvCxnSpPr>
            <a:cxnSpLocks noChangeShapeType="1"/>
          </p:cNvCxnSpPr>
          <p:nvPr/>
        </p:nvCxnSpPr>
        <p:spPr bwMode="auto">
          <a:xfrm rot="10800000" flipV="1">
            <a:off x="4777414" y="10800080"/>
            <a:ext cx="3594735" cy="352425"/>
          </a:xfrm>
          <a:prstGeom prst="bentConnector3">
            <a:avLst>
              <a:gd name="adj1" fmla="val 157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2442519" y="2438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MX" alt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MX" altLang="es-MX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2442519" y="2438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9" name="Forma libre 48"/>
          <p:cNvSpPr/>
          <p:nvPr/>
        </p:nvSpPr>
        <p:spPr>
          <a:xfrm rot="16200000">
            <a:off x="-79728" y="3486944"/>
            <a:ext cx="3541514" cy="375019"/>
          </a:xfrm>
          <a:custGeom>
            <a:avLst/>
            <a:gdLst>
              <a:gd name="connsiteX0" fmla="*/ 0 w 2496312"/>
              <a:gd name="connsiteY0" fmla="*/ 0 h 264340"/>
              <a:gd name="connsiteX1" fmla="*/ 2496312 w 2496312"/>
              <a:gd name="connsiteY1" fmla="*/ 0 h 264340"/>
              <a:gd name="connsiteX2" fmla="*/ 2496312 w 2496312"/>
              <a:gd name="connsiteY2" fmla="*/ 264340 h 264340"/>
              <a:gd name="connsiteX3" fmla="*/ 0 w 2496312"/>
              <a:gd name="connsiteY3" fmla="*/ 264340 h 264340"/>
              <a:gd name="connsiteX4" fmla="*/ 0 w 2496312"/>
              <a:gd name="connsiteY4" fmla="*/ 0 h 264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6312" h="264340">
                <a:moveTo>
                  <a:pt x="0" y="0"/>
                </a:moveTo>
                <a:lnTo>
                  <a:pt x="2496312" y="0"/>
                </a:lnTo>
                <a:lnTo>
                  <a:pt x="2496312" y="264340"/>
                </a:lnTo>
                <a:lnTo>
                  <a:pt x="0" y="2643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233133" bIns="0" numCol="1" spcCol="1270" anchor="t" anchorCtr="0">
            <a:noAutofit/>
          </a:bodyPr>
          <a:lstStyle/>
          <a:p>
            <a:pPr lvl="0" algn="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kern="1200">
                <a:latin typeface="Arial" pitchFamily="34" charset="0"/>
                <a:cs typeface="Arial" pitchFamily="34" charset="0"/>
              </a:rPr>
              <a:t>Etapa planeación</a:t>
            </a:r>
          </a:p>
        </p:txBody>
      </p:sp>
      <p:sp>
        <p:nvSpPr>
          <p:cNvPr id="50" name="Forma libre 49"/>
          <p:cNvSpPr/>
          <p:nvPr/>
        </p:nvSpPr>
        <p:spPr>
          <a:xfrm>
            <a:off x="1878538" y="1903698"/>
            <a:ext cx="1867997" cy="3094967"/>
          </a:xfrm>
          <a:custGeom>
            <a:avLst/>
            <a:gdLst>
              <a:gd name="connsiteX0" fmla="*/ 0 w 1316698"/>
              <a:gd name="connsiteY0" fmla="*/ 0 h 2496312"/>
              <a:gd name="connsiteX1" fmla="*/ 1316698 w 1316698"/>
              <a:gd name="connsiteY1" fmla="*/ 0 h 2496312"/>
              <a:gd name="connsiteX2" fmla="*/ 1316698 w 1316698"/>
              <a:gd name="connsiteY2" fmla="*/ 2496312 h 2496312"/>
              <a:gd name="connsiteX3" fmla="*/ 0 w 1316698"/>
              <a:gd name="connsiteY3" fmla="*/ 2496312 h 2496312"/>
              <a:gd name="connsiteX4" fmla="*/ 0 w 1316698"/>
              <a:gd name="connsiteY4" fmla="*/ 0 h 2496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6698" h="2496312">
                <a:moveTo>
                  <a:pt x="0" y="0"/>
                </a:moveTo>
                <a:lnTo>
                  <a:pt x="1316698" y="0"/>
                </a:lnTo>
                <a:lnTo>
                  <a:pt x="1316698" y="2496312"/>
                </a:lnTo>
                <a:lnTo>
                  <a:pt x="0" y="249631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896" tIns="233134" rIns="56896" bIns="56896" numCol="1" spcCol="1270" anchor="t" anchorCtr="0">
            <a:noAutofit/>
          </a:bodyPr>
          <a:lstStyle/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b="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Determinar los puestos a </a:t>
            </a:r>
            <a:r>
              <a:rPr lang="es-MX" sz="1000" b="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describir.</a:t>
            </a:r>
            <a:endParaRPr lang="es-MX" sz="1000" b="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b="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Elaborar el organigrama de los </a:t>
            </a:r>
            <a:r>
              <a:rPr lang="es-MX" sz="1000" b="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puestos.</a:t>
            </a:r>
            <a:endParaRPr lang="es-MX" sz="1000" b="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b="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Elaborar el cronograma de </a:t>
            </a:r>
            <a:r>
              <a:rPr lang="es-MX" sz="1000" b="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trabajo.</a:t>
            </a:r>
            <a:endParaRPr lang="es-MX" sz="1000" b="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b="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Elegir los métodos de </a:t>
            </a:r>
            <a:r>
              <a:rPr lang="es-MX" sz="1000" b="0" kern="1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analisis</a:t>
            </a:r>
            <a:r>
              <a:rPr lang="es-MX" sz="1000" b="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MX" sz="1000" b="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emplear.</a:t>
            </a:r>
            <a:endParaRPr lang="es-MX" sz="1000" b="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b="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Seleccionar los factores de </a:t>
            </a:r>
            <a:r>
              <a:rPr lang="es-MX" sz="1000" b="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análisis.</a:t>
            </a:r>
            <a:endParaRPr lang="es-MX" sz="1000" b="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b="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Dimensionar los factores de </a:t>
            </a:r>
            <a:r>
              <a:rPr lang="es-MX" sz="1000" b="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análisis.</a:t>
            </a:r>
            <a:endParaRPr lang="es-MX" sz="1000" b="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ángulo 50"/>
          <p:cNvSpPr/>
          <p:nvPr/>
        </p:nvSpPr>
        <p:spPr>
          <a:xfrm>
            <a:off x="1503518" y="1301576"/>
            <a:ext cx="750039" cy="750039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2" name="Forma libre 51"/>
          <p:cNvSpPr/>
          <p:nvPr/>
        </p:nvSpPr>
        <p:spPr>
          <a:xfrm rot="16200000">
            <a:off x="2256499" y="3486944"/>
            <a:ext cx="3541514" cy="375019"/>
          </a:xfrm>
          <a:custGeom>
            <a:avLst/>
            <a:gdLst>
              <a:gd name="connsiteX0" fmla="*/ 0 w 2496312"/>
              <a:gd name="connsiteY0" fmla="*/ 0 h 264340"/>
              <a:gd name="connsiteX1" fmla="*/ 2496312 w 2496312"/>
              <a:gd name="connsiteY1" fmla="*/ 0 h 264340"/>
              <a:gd name="connsiteX2" fmla="*/ 2496312 w 2496312"/>
              <a:gd name="connsiteY2" fmla="*/ 264340 h 264340"/>
              <a:gd name="connsiteX3" fmla="*/ 0 w 2496312"/>
              <a:gd name="connsiteY3" fmla="*/ 264340 h 264340"/>
              <a:gd name="connsiteX4" fmla="*/ 0 w 2496312"/>
              <a:gd name="connsiteY4" fmla="*/ 0 h 264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6312" h="264340">
                <a:moveTo>
                  <a:pt x="0" y="0"/>
                </a:moveTo>
                <a:lnTo>
                  <a:pt x="2496312" y="0"/>
                </a:lnTo>
                <a:lnTo>
                  <a:pt x="2496312" y="264340"/>
                </a:lnTo>
                <a:lnTo>
                  <a:pt x="0" y="2643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233133" bIns="-1" numCol="1" spcCol="1270" anchor="t" anchorCtr="0">
            <a:noAutofit/>
          </a:bodyPr>
          <a:lstStyle/>
          <a:p>
            <a:pPr lvl="0" algn="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kern="1200"/>
              <a:t>Etapa preparación</a:t>
            </a:r>
          </a:p>
        </p:txBody>
      </p:sp>
      <p:sp>
        <p:nvSpPr>
          <p:cNvPr id="53" name="Forma libre 52"/>
          <p:cNvSpPr/>
          <p:nvPr/>
        </p:nvSpPr>
        <p:spPr>
          <a:xfrm>
            <a:off x="4214767" y="1903698"/>
            <a:ext cx="1867997" cy="3094967"/>
          </a:xfrm>
          <a:custGeom>
            <a:avLst/>
            <a:gdLst>
              <a:gd name="connsiteX0" fmla="*/ 0 w 1316698"/>
              <a:gd name="connsiteY0" fmla="*/ 0 h 2496312"/>
              <a:gd name="connsiteX1" fmla="*/ 1316698 w 1316698"/>
              <a:gd name="connsiteY1" fmla="*/ 0 h 2496312"/>
              <a:gd name="connsiteX2" fmla="*/ 1316698 w 1316698"/>
              <a:gd name="connsiteY2" fmla="*/ 2496312 h 2496312"/>
              <a:gd name="connsiteX3" fmla="*/ 0 w 1316698"/>
              <a:gd name="connsiteY3" fmla="*/ 2496312 h 2496312"/>
              <a:gd name="connsiteX4" fmla="*/ 0 w 1316698"/>
              <a:gd name="connsiteY4" fmla="*/ 0 h 2496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6698" h="2496312">
                <a:moveTo>
                  <a:pt x="0" y="0"/>
                </a:moveTo>
                <a:lnTo>
                  <a:pt x="1316698" y="0"/>
                </a:lnTo>
                <a:lnTo>
                  <a:pt x="1316698" y="2496312"/>
                </a:lnTo>
                <a:lnTo>
                  <a:pt x="0" y="249631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355300"/>
              <a:satOff val="50000"/>
              <a:lumOff val="-7353"/>
              <a:alphaOff val="0"/>
            </a:schemeClr>
          </a:fillRef>
          <a:effectRef idx="0">
            <a:schemeClr val="accent3">
              <a:hueOff val="1355300"/>
              <a:satOff val="50000"/>
              <a:lumOff val="-7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896" tIns="233134" rIns="56896" bIns="56896" numCol="1" spcCol="1270" anchor="t" anchorCtr="0">
            <a:noAutofit/>
          </a:bodyPr>
          <a:lstStyle/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Reclutamiento, selección y capacitación de los analistas de puestos, que conforman el equipo de </a:t>
            </a:r>
            <a:r>
              <a:rPr lang="es-MX" sz="10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trabajo.</a:t>
            </a:r>
            <a:endParaRPr lang="es-MX" sz="100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Preparación del material de trabajo (formularios, impresos, materiales, etcétera</a:t>
            </a:r>
            <a:r>
              <a:rPr lang="es-MX" sz="10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s-MX" sz="100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Preparación del ambiente (aclarar al personal involucrado acerca del programa que se va a realizar</a:t>
            </a:r>
            <a:r>
              <a:rPr lang="es-MX" sz="10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s-MX" sz="100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Obtención de datos previos (nombre de los ocupantes de los puestos que se van a analizar, </a:t>
            </a:r>
            <a:r>
              <a:rPr lang="es-MX" sz="1000" kern="1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relacion</a:t>
            </a: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los equipos, herramientas, materiales, </a:t>
            </a:r>
            <a:r>
              <a:rPr lang="es-MX" sz="1000" dirty="0">
                <a:solidFill>
                  <a:schemeClr val="bg1"/>
                </a:solidFill>
              </a:rPr>
              <a:t>etcétera.).</a:t>
            </a:r>
            <a:endParaRPr lang="es-MX" sz="100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ángulo 53"/>
          <p:cNvSpPr/>
          <p:nvPr/>
        </p:nvSpPr>
        <p:spPr>
          <a:xfrm>
            <a:off x="3839746" y="1301576"/>
            <a:ext cx="750039" cy="750039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1037118"/>
              <a:satOff val="50000"/>
              <a:lumOff val="991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Forma libre 54"/>
          <p:cNvSpPr/>
          <p:nvPr/>
        </p:nvSpPr>
        <p:spPr>
          <a:xfrm rot="16200000">
            <a:off x="4576253" y="3486944"/>
            <a:ext cx="3541514" cy="375019"/>
          </a:xfrm>
          <a:custGeom>
            <a:avLst/>
            <a:gdLst>
              <a:gd name="connsiteX0" fmla="*/ 0 w 2496312"/>
              <a:gd name="connsiteY0" fmla="*/ 0 h 264340"/>
              <a:gd name="connsiteX1" fmla="*/ 2496312 w 2496312"/>
              <a:gd name="connsiteY1" fmla="*/ 0 h 264340"/>
              <a:gd name="connsiteX2" fmla="*/ 2496312 w 2496312"/>
              <a:gd name="connsiteY2" fmla="*/ 264340 h 264340"/>
              <a:gd name="connsiteX3" fmla="*/ 0 w 2496312"/>
              <a:gd name="connsiteY3" fmla="*/ 264340 h 264340"/>
              <a:gd name="connsiteX4" fmla="*/ 0 w 2496312"/>
              <a:gd name="connsiteY4" fmla="*/ 0 h 264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6312" h="264340">
                <a:moveTo>
                  <a:pt x="0" y="0"/>
                </a:moveTo>
                <a:lnTo>
                  <a:pt x="2496312" y="0"/>
                </a:lnTo>
                <a:lnTo>
                  <a:pt x="2496312" y="264340"/>
                </a:lnTo>
                <a:lnTo>
                  <a:pt x="0" y="2643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233134" bIns="-1" numCol="1" spcCol="1270" anchor="t" anchorCtr="0">
            <a:noAutofit/>
          </a:bodyPr>
          <a:lstStyle/>
          <a:p>
            <a:pPr lvl="0" algn="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kern="1200"/>
              <a:t>Etapa de realización</a:t>
            </a:r>
          </a:p>
        </p:txBody>
      </p:sp>
      <p:sp>
        <p:nvSpPr>
          <p:cNvPr id="56" name="Forma libre 55"/>
          <p:cNvSpPr/>
          <p:nvPr/>
        </p:nvSpPr>
        <p:spPr>
          <a:xfrm>
            <a:off x="6534521" y="1903698"/>
            <a:ext cx="1867997" cy="3094967"/>
          </a:xfrm>
          <a:custGeom>
            <a:avLst/>
            <a:gdLst>
              <a:gd name="connsiteX0" fmla="*/ 0 w 1316698"/>
              <a:gd name="connsiteY0" fmla="*/ 0 h 2496312"/>
              <a:gd name="connsiteX1" fmla="*/ 1316698 w 1316698"/>
              <a:gd name="connsiteY1" fmla="*/ 0 h 2496312"/>
              <a:gd name="connsiteX2" fmla="*/ 1316698 w 1316698"/>
              <a:gd name="connsiteY2" fmla="*/ 2496312 h 2496312"/>
              <a:gd name="connsiteX3" fmla="*/ 0 w 1316698"/>
              <a:gd name="connsiteY3" fmla="*/ 2496312 h 2496312"/>
              <a:gd name="connsiteX4" fmla="*/ 0 w 1316698"/>
              <a:gd name="connsiteY4" fmla="*/ 0 h 2496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6698" h="2496312">
                <a:moveTo>
                  <a:pt x="0" y="0"/>
                </a:moveTo>
                <a:lnTo>
                  <a:pt x="1316698" y="0"/>
                </a:lnTo>
                <a:lnTo>
                  <a:pt x="1316698" y="2496312"/>
                </a:lnTo>
                <a:lnTo>
                  <a:pt x="0" y="249631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710599"/>
              <a:satOff val="100000"/>
              <a:lumOff val="-14706"/>
              <a:alphaOff val="0"/>
            </a:schemeClr>
          </a:fillRef>
          <a:effectRef idx="0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896" tIns="233134" rIns="56896" bIns="56896" numCol="1" spcCol="1270" anchor="t" anchorCtr="0">
            <a:noAutofit/>
          </a:bodyPr>
          <a:lstStyle/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Obtención de los datos sobre los puestos mediante el método de análisis </a:t>
            </a:r>
            <a:r>
              <a:rPr lang="es-MX" sz="10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elegido.</a:t>
            </a:r>
            <a:endParaRPr lang="es-MX" sz="100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Selección de los datos </a:t>
            </a:r>
            <a:r>
              <a:rPr lang="es-MX" sz="10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obtenidos.</a:t>
            </a:r>
            <a:endParaRPr lang="es-MX" sz="100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Redacción provisional del análisis hecha por el analista de </a:t>
            </a:r>
            <a:r>
              <a:rPr lang="es-MX" sz="10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puestos</a:t>
            </a: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Presentación </a:t>
            </a: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la </a:t>
            </a:r>
            <a:r>
              <a:rPr lang="es-MX" sz="1000" kern="1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redaccion</a:t>
            </a: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provisional con jefe inmediato para que ratifique o </a:t>
            </a:r>
            <a:r>
              <a:rPr lang="es-MX" sz="10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rectifique.</a:t>
            </a:r>
            <a:endParaRPr lang="es-MX" sz="100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kern="1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Redaccion</a:t>
            </a: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definitiva del análisis del puesto.</a:t>
            </a:r>
          </a:p>
          <a:p>
            <a:pPr marL="57150" lvl="1" indent="-57150" algn="l" defTabSz="355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1000" kern="1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Presentacion</a:t>
            </a: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la </a:t>
            </a:r>
            <a:r>
              <a:rPr lang="es-MX" sz="10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redacción </a:t>
            </a:r>
            <a:r>
              <a:rPr lang="es-MX" sz="1000" kern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definitiva para </a:t>
            </a:r>
            <a:r>
              <a:rPr lang="es-MX" sz="10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autorización.</a:t>
            </a:r>
            <a:endParaRPr lang="es-MX" sz="1000" kern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ángulo 56"/>
          <p:cNvSpPr/>
          <p:nvPr/>
        </p:nvSpPr>
        <p:spPr>
          <a:xfrm>
            <a:off x="6159501" y="1301576"/>
            <a:ext cx="750039" cy="750039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50000"/>
              <a:hueOff val="2074236"/>
              <a:satOff val="100000"/>
              <a:lumOff val="1983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272340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183</Words>
  <Application>Microsoft Office PowerPoint</Application>
  <PresentationFormat>Panorámica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ITIDESKTOP05</dc:creator>
  <cp:lastModifiedBy>ITIDESKTOP05</cp:lastModifiedBy>
  <cp:revision>3</cp:revision>
  <dcterms:created xsi:type="dcterms:W3CDTF">2014-10-21T23:00:40Z</dcterms:created>
  <dcterms:modified xsi:type="dcterms:W3CDTF">2014-10-21T23:44:59Z</dcterms:modified>
</cp:coreProperties>
</file>