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</p:sldMasterIdLst>
  <p:notesMasterIdLst>
    <p:notesMasterId r:id="rId13"/>
  </p:notesMasterIdLst>
  <p:handoutMasterIdLst>
    <p:handoutMasterId r:id="rId14"/>
  </p:handoutMasterIdLst>
  <p:sldIdLst>
    <p:sldId id="272" r:id="rId6"/>
    <p:sldId id="256" r:id="rId7"/>
    <p:sldId id="257" r:id="rId8"/>
    <p:sldId id="275" r:id="rId9"/>
    <p:sldId id="276" r:id="rId10"/>
    <p:sldId id="277" r:id="rId11"/>
    <p:sldId id="270" r:id="rId12"/>
  </p:sldIdLst>
  <p:sldSz cx="9144000" cy="6858000" type="screen4x3"/>
  <p:notesSz cx="6858000" cy="9144000"/>
  <p:custDataLst>
    <p:tags r:id="rId15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84" d="100"/>
          <a:sy n="84" d="100"/>
        </p:scale>
        <p:origin x="1686" y="78"/>
      </p:cViewPr>
      <p:guideLst>
        <p:guide orient="horz" pos="6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098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72011-4491-474C-ADA9-1CC1BF9CCDEC}" type="datetimeFigureOut">
              <a:rPr lang="es-MX" smtClean="0"/>
              <a:t>29/01/2015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4652B-2737-4D07-86B8-ACBC8EAF7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18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416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7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659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380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0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8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Milenio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284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4752528" cy="2016224"/>
          </a:xfrm>
        </p:spPr>
        <p:txBody>
          <a:bodyPr/>
          <a:lstStyle/>
          <a:p>
            <a:r>
              <a:rPr lang="es-MX" sz="3200" dirty="0"/>
              <a:t>Gestión de transporte, inventarios y almacenes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767" y="3284984"/>
            <a:ext cx="4574257" cy="1224136"/>
          </a:xfrm>
        </p:spPr>
        <p:txBody>
          <a:bodyPr>
            <a:normAutofit/>
          </a:bodyPr>
          <a:lstStyle/>
          <a:p>
            <a:r>
              <a:rPr lang="es-MX" dirty="0"/>
              <a:t>Actividades de un almacén</a:t>
            </a:r>
          </a:p>
        </p:txBody>
      </p:sp>
    </p:spTree>
    <p:extLst>
      <p:ext uri="{BB962C8B-B14F-4D97-AF65-F5344CB8AC3E}">
        <p14:creationId xmlns:p14="http://schemas.microsoft.com/office/powerpoint/2010/main" val="214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Hoy </a:t>
            </a:r>
            <a:r>
              <a:rPr lang="es-MX" sz="2000" dirty="0"/>
              <a:t>en día los almacenes en una cadena de suministro tienen que responder a nuevas exigencias, entre las cuales están</a:t>
            </a:r>
            <a:r>
              <a:rPr lang="es-MX" sz="2000" dirty="0" smtClean="0"/>
              <a:t>:</a:t>
            </a:r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MX" sz="2000" dirty="0"/>
          </a:p>
          <a:p>
            <a:r>
              <a:rPr lang="es-MX" sz="2000" dirty="0"/>
              <a:t>Almacenar y manejar una variedad cada vez mayor de productos y en cantidades cada vez mayores.</a:t>
            </a:r>
          </a:p>
          <a:p>
            <a:r>
              <a:rPr lang="es-MX" sz="2000" dirty="0"/>
              <a:t>Atender una mayor cantidad de transacciones de menor tamaño.</a:t>
            </a:r>
          </a:p>
          <a:p>
            <a:r>
              <a:rPr lang="es-MX" sz="2000" dirty="0"/>
              <a:t>Recibir y enviar más pedidos internacionales.</a:t>
            </a:r>
          </a:p>
          <a:p>
            <a:r>
              <a:rPr lang="es-MX" sz="2000" dirty="0"/>
              <a:t>Tiempos cada vez más reducidos para procesar los pedidos que se deben embarcar.</a:t>
            </a:r>
          </a:p>
          <a:p>
            <a:r>
              <a:rPr lang="es-MX" sz="2000" dirty="0"/>
              <a:t>Realizar embarques perfectos, pedidos exactos y a tiempo.</a:t>
            </a:r>
          </a:p>
          <a:p>
            <a:r>
              <a:rPr lang="es-MX" sz="2000" dirty="0"/>
              <a:t>Procesar más devoluciones, apoyar las actividades de logística inversa.</a:t>
            </a:r>
          </a:p>
          <a:p>
            <a:r>
              <a:rPr lang="es-MX" sz="2000" dirty="0"/>
              <a:t>Realizar actividades y servicios que agreguen valor.</a:t>
            </a:r>
          </a:p>
          <a:p>
            <a:r>
              <a:rPr lang="es-MX" sz="2000" dirty="0"/>
              <a:t>Mayor exigencia para tener exactitud en los inventarios.</a:t>
            </a:r>
          </a:p>
          <a:p>
            <a:endParaRPr lang="es-MX" sz="2000" dirty="0"/>
          </a:p>
          <a:p>
            <a:endParaRPr lang="es-MX" sz="2000" dirty="0"/>
          </a:p>
          <a:p>
            <a:pPr marL="0" indent="0">
              <a:buNone/>
            </a:pPr>
            <a:endParaRPr lang="es-MX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8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/>
              <a:t>¿Cuáles son los objetivos que busca alcanzar en un almacén?</a:t>
            </a:r>
          </a:p>
          <a:p>
            <a:endParaRPr lang="es-MX" sz="2000" dirty="0" smtClean="0"/>
          </a:p>
          <a:p>
            <a:endParaRPr lang="es-MX" sz="2000" dirty="0"/>
          </a:p>
          <a:p>
            <a:r>
              <a:rPr lang="es-MX" sz="2000" dirty="0" smtClean="0"/>
              <a:t>Garantizar </a:t>
            </a:r>
            <a:r>
              <a:rPr lang="es-MX" sz="2000" dirty="0"/>
              <a:t>la integridad del inventario,  la protección de los activos de la empresa y la seguridad del personal que labora en el almacén.</a:t>
            </a:r>
          </a:p>
          <a:p>
            <a:r>
              <a:rPr lang="es-MX" sz="2000" dirty="0"/>
              <a:t>Maximizar la utilización del espacio cúbico del almacén.</a:t>
            </a:r>
          </a:p>
          <a:p>
            <a:r>
              <a:rPr lang="es-MX" sz="2000" dirty="0"/>
              <a:t>Maximizar la utilización del equipo de manejo de materiales.</a:t>
            </a:r>
          </a:p>
          <a:p>
            <a:r>
              <a:rPr lang="es-MX" sz="2000" dirty="0"/>
              <a:t>Maximizar la utilización de la mano de obra.</a:t>
            </a:r>
          </a:p>
          <a:p>
            <a:r>
              <a:rPr lang="es-MX" sz="2000" dirty="0"/>
              <a:t>Reducir el manejo de unidades de carga, mantener la accesibilidad de todos los artículos y asegurar su rotación especificada.</a:t>
            </a:r>
          </a:p>
          <a:p>
            <a:r>
              <a:rPr lang="es-MX" sz="2000" dirty="0"/>
              <a:t>Minimizar los costos de operación.</a:t>
            </a:r>
          </a:p>
          <a:p>
            <a:endParaRPr lang="es-MX" sz="12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58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2400" dirty="0"/>
              <a:t>E</a:t>
            </a:r>
            <a:r>
              <a:rPr lang="es-MX" sz="2400" dirty="0" smtClean="0"/>
              <a:t>l </a:t>
            </a:r>
            <a:r>
              <a:rPr lang="es-MX" sz="2400" dirty="0"/>
              <a:t>almacén debe ser diseñado para la tarea que </a:t>
            </a:r>
            <a:r>
              <a:rPr lang="es-MX" sz="2400" dirty="0" smtClean="0"/>
              <a:t>realizará, por lo que las </a:t>
            </a:r>
            <a:r>
              <a:rPr lang="es-MX" sz="2400" dirty="0"/>
              <a:t>cuestiones que deben analizarse son</a:t>
            </a:r>
            <a:r>
              <a:rPr lang="es-MX" sz="2400" dirty="0" smtClean="0"/>
              <a:t>:</a:t>
            </a:r>
          </a:p>
          <a:p>
            <a:endParaRPr lang="es-MX" sz="2400" dirty="0"/>
          </a:p>
          <a:p>
            <a:r>
              <a:rPr lang="es-MX" sz="2400" dirty="0"/>
              <a:t>El perfil de los pedidos que se van a embarcar a los </a:t>
            </a:r>
            <a:r>
              <a:rPr lang="es-MX" sz="2400" dirty="0" smtClean="0"/>
              <a:t>clientes</a:t>
            </a:r>
            <a:endParaRPr lang="es-MX" sz="2400" dirty="0"/>
          </a:p>
          <a:p>
            <a:r>
              <a:rPr lang="es-MX" sz="2400" dirty="0"/>
              <a:t>El perfil de los embarques que se reciben de los </a:t>
            </a:r>
            <a:r>
              <a:rPr lang="es-MX" sz="2400" dirty="0" smtClean="0"/>
              <a:t>proveedores </a:t>
            </a:r>
          </a:p>
          <a:p>
            <a:r>
              <a:rPr lang="es-MX" sz="2400" dirty="0" smtClean="0"/>
              <a:t>Asignación </a:t>
            </a:r>
            <a:r>
              <a:rPr lang="es-MX" sz="2400" dirty="0"/>
              <a:t>de </a:t>
            </a:r>
            <a:r>
              <a:rPr lang="es-MX" sz="2400" dirty="0" smtClean="0"/>
              <a:t>espacios</a:t>
            </a:r>
          </a:p>
          <a:p>
            <a:r>
              <a:rPr lang="es-MX" sz="2400" dirty="0" smtClean="0"/>
              <a:t>Seleccionar </a:t>
            </a:r>
            <a:r>
              <a:rPr lang="es-MX" sz="2400" dirty="0"/>
              <a:t>y especificar el equipo para mover los materiales en el almacén.</a:t>
            </a:r>
          </a:p>
          <a:p>
            <a:r>
              <a:rPr lang="es-MX" sz="2400" dirty="0"/>
              <a:t>Definir la distribución física del almacén –</a:t>
            </a:r>
            <a:r>
              <a:rPr lang="es-MX" sz="2400" i="1" dirty="0" err="1"/>
              <a:t>warehouse</a:t>
            </a:r>
            <a:r>
              <a:rPr lang="es-MX" sz="2400" i="1" dirty="0"/>
              <a:t> </a:t>
            </a:r>
            <a:r>
              <a:rPr lang="es-MX" sz="2400" i="1" dirty="0" err="1"/>
              <a:t>layout</a:t>
            </a:r>
            <a:r>
              <a:rPr lang="es-MX" sz="2400" dirty="0"/>
              <a:t>, y establecer cómo fluirán los materiales a través del almacén.</a:t>
            </a:r>
          </a:p>
          <a:p>
            <a:r>
              <a:rPr lang="es-MX" sz="2400" dirty="0"/>
              <a:t>Determinar la capacidad del </a:t>
            </a:r>
            <a:r>
              <a:rPr lang="es-MX" sz="2400" dirty="0" smtClean="0"/>
              <a:t>almacén</a:t>
            </a:r>
          </a:p>
          <a:p>
            <a:r>
              <a:rPr lang="es-MX" sz="2400" dirty="0" smtClean="0"/>
              <a:t>Determinar </a:t>
            </a:r>
            <a:r>
              <a:rPr lang="es-MX" sz="2400" dirty="0"/>
              <a:t>el nivel de automatización que tendrá el almacén, el sistema con el que operara y el perfil del personal requerido para operarlo.</a:t>
            </a:r>
          </a:p>
          <a:p>
            <a:pPr marL="0" indent="0">
              <a:buNone/>
            </a:pPr>
            <a:endParaRPr lang="es-MX" sz="2400" dirty="0"/>
          </a:p>
          <a:p>
            <a:endParaRPr lang="es-MX" sz="2400" dirty="0"/>
          </a:p>
          <a:p>
            <a:endParaRPr lang="es-MX" sz="24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49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/>
              <a:t>Las actividades que se realizan en un almacén </a:t>
            </a:r>
            <a:r>
              <a:rPr lang="es-MX" sz="2000" dirty="0" smtClean="0"/>
              <a:t>son: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Recepción </a:t>
            </a:r>
            <a:r>
              <a:rPr lang="es-MX" sz="2000" dirty="0"/>
              <a:t>(</a:t>
            </a:r>
            <a:r>
              <a:rPr lang="es-MX" sz="2000" i="1" dirty="0" err="1"/>
              <a:t>receiving</a:t>
            </a:r>
            <a:r>
              <a:rPr lang="es-MX" sz="2000" dirty="0" smtClean="0"/>
              <a:t>)</a:t>
            </a:r>
          </a:p>
          <a:p>
            <a:endParaRPr lang="es-MX" sz="2000" dirty="0"/>
          </a:p>
          <a:p>
            <a:r>
              <a:rPr lang="es-MX" sz="2000" dirty="0"/>
              <a:t>Pre-empaque (</a:t>
            </a:r>
            <a:r>
              <a:rPr lang="es-MX" sz="2000" i="1" dirty="0"/>
              <a:t>pre-</a:t>
            </a:r>
            <a:r>
              <a:rPr lang="es-MX" sz="2000" i="1" dirty="0" err="1"/>
              <a:t>packaging</a:t>
            </a:r>
            <a:r>
              <a:rPr lang="es-MX" sz="2000" dirty="0" smtClean="0"/>
              <a:t>)</a:t>
            </a:r>
          </a:p>
          <a:p>
            <a:endParaRPr lang="es-MX" sz="2000" dirty="0"/>
          </a:p>
          <a:p>
            <a:r>
              <a:rPr lang="es-MX" sz="2000" dirty="0"/>
              <a:t>Entrada a posición en almacén (</a:t>
            </a:r>
            <a:r>
              <a:rPr lang="es-MX" sz="2000" i="1" dirty="0" err="1"/>
              <a:t>putaway</a:t>
            </a:r>
            <a:r>
              <a:rPr lang="es-MX" sz="2000" dirty="0"/>
              <a:t>)</a:t>
            </a:r>
          </a:p>
          <a:p>
            <a:endParaRPr lang="es-MX" sz="2000" dirty="0" smtClean="0"/>
          </a:p>
          <a:p>
            <a:r>
              <a:rPr lang="es-MX" sz="2000" dirty="0" smtClean="0"/>
              <a:t>Almacenaje </a:t>
            </a:r>
            <a:r>
              <a:rPr lang="es-MX" sz="2000" dirty="0"/>
              <a:t>(</a:t>
            </a:r>
            <a:r>
              <a:rPr lang="es-MX" sz="2000" i="1" dirty="0" err="1"/>
              <a:t>storage</a:t>
            </a:r>
            <a:r>
              <a:rPr lang="es-MX" sz="2000" dirty="0"/>
              <a:t>)</a:t>
            </a:r>
          </a:p>
          <a:p>
            <a:endParaRPr lang="es-MX" sz="2000" dirty="0" smtClean="0"/>
          </a:p>
          <a:p>
            <a:r>
              <a:rPr lang="es-MX" sz="2000" dirty="0" smtClean="0"/>
              <a:t>Recolección </a:t>
            </a:r>
            <a:r>
              <a:rPr lang="es-MX" sz="2000" dirty="0"/>
              <a:t>de pedidos (</a:t>
            </a:r>
            <a:r>
              <a:rPr lang="es-MX" sz="2000" i="1" dirty="0" err="1"/>
              <a:t>order</a:t>
            </a:r>
            <a:r>
              <a:rPr lang="es-MX" sz="2000" i="1" dirty="0"/>
              <a:t> </a:t>
            </a:r>
            <a:r>
              <a:rPr lang="es-MX" sz="2000" i="1" dirty="0" err="1"/>
              <a:t>picking</a:t>
            </a:r>
            <a:r>
              <a:rPr lang="es-MX" sz="2000" dirty="0"/>
              <a:t>)</a:t>
            </a:r>
          </a:p>
          <a:p>
            <a:endParaRPr lang="es-MX" sz="2000" dirty="0" smtClean="0"/>
          </a:p>
          <a:p>
            <a:r>
              <a:rPr lang="es-MX" sz="2000" dirty="0" smtClean="0"/>
              <a:t>Empaque-etiquetado </a:t>
            </a:r>
            <a:r>
              <a:rPr lang="es-MX" sz="2000" dirty="0"/>
              <a:t>(</a:t>
            </a:r>
            <a:r>
              <a:rPr lang="es-MX" sz="2000" i="1" dirty="0" err="1"/>
              <a:t>packaging</a:t>
            </a:r>
            <a:r>
              <a:rPr lang="es-MX" sz="2000" dirty="0"/>
              <a:t>)</a:t>
            </a:r>
          </a:p>
          <a:p>
            <a:endParaRPr lang="es-MX" sz="2000" dirty="0" smtClean="0"/>
          </a:p>
          <a:p>
            <a:r>
              <a:rPr lang="es-MX" sz="2000" dirty="0" smtClean="0"/>
              <a:t>Embarque </a:t>
            </a:r>
            <a:r>
              <a:rPr lang="es-MX" sz="2000" dirty="0"/>
              <a:t>(</a:t>
            </a:r>
            <a:r>
              <a:rPr lang="es-MX" sz="2000" i="1" dirty="0" err="1"/>
              <a:t>unitizing</a:t>
            </a:r>
            <a:r>
              <a:rPr lang="es-MX" sz="2000" i="1" dirty="0"/>
              <a:t> and </a:t>
            </a:r>
            <a:r>
              <a:rPr lang="es-MX" sz="2000" i="1" dirty="0" err="1"/>
              <a:t>shipping</a:t>
            </a:r>
            <a:r>
              <a:rPr lang="es-MX" sz="2000" dirty="0"/>
              <a:t>)</a:t>
            </a:r>
          </a:p>
          <a:p>
            <a:endParaRPr lang="es-MX" sz="2000" dirty="0" smtClean="0"/>
          </a:p>
          <a:p>
            <a:endParaRPr lang="es-MX" sz="2000" dirty="0"/>
          </a:p>
          <a:p>
            <a:pPr marL="0" indent="0">
              <a:buNone/>
            </a:pPr>
            <a:endParaRPr lang="es-MX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23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83568" y="1"/>
            <a:ext cx="8352928" cy="65973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MX" sz="2800" b="1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©</a:t>
            </a:r>
            <a:r>
              <a:rPr lang="es-MX" sz="2800" dirty="0" smtClean="0"/>
              <a:t> </a:t>
            </a:r>
            <a:r>
              <a:rPr lang="es-MX" sz="3000" b="1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3000" b="1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30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Desarrollo de contenido: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Dr. Manuel Farías</a:t>
            </a:r>
          </a:p>
          <a:p>
            <a:pPr marL="0" indent="0">
              <a:buNone/>
            </a:pPr>
            <a:r>
              <a:rPr lang="es-MX" sz="2400" dirty="0" smtClean="0">
                <a:cs typeface="Arial" pitchFamily="34" charset="0"/>
              </a:rPr>
              <a:t>Dr. José Manuel Sánchez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cs typeface="Arial" pitchFamily="34" charset="0"/>
              </a:rPr>
              <a:t>Coordinación académica </a:t>
            </a:r>
            <a:r>
              <a:rPr lang="es-MX" sz="2400" b="1" dirty="0">
                <a:cs typeface="Arial" pitchFamily="34" charset="0"/>
              </a:rPr>
              <a:t>de área</a:t>
            </a:r>
            <a:r>
              <a:rPr lang="es-MX" sz="2400" b="1" dirty="0" smtClean="0">
                <a:cs typeface="Arial" pitchFamily="34" charset="0"/>
              </a:rPr>
              <a:t>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Ing. Rita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Lizeth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 Serna Garza MEBC</a:t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Producción</a:t>
            </a:r>
            <a:endParaRPr lang="es-MX" sz="2400" dirty="0"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TecVirtual</a:t>
            </a:r>
            <a:endParaRPr lang="es-MX" sz="2400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ISPRING_RESOURCE_PATHS_HASH_2" val="dd0bf9a6e71c5a35a1a35c5da17742b618f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778C9E65FF804BB968DA6528476572" ma:contentTypeVersion="0" ma:contentTypeDescription="Crear nuevo documento." ma:contentTypeScope="" ma:versionID="6203df31d5d367857bebb00d6bde2fdb">
  <xsd:schema xmlns:xsd="http://www.w3.org/2001/XMLSchema" xmlns:xs="http://www.w3.org/2001/XMLSchema" xmlns:p="http://schemas.microsoft.com/office/2006/metadata/properties" xmlns:ns2="0b1e2d32-ce3f-45ac-96c2-efd89ead3af7" targetNamespace="http://schemas.microsoft.com/office/2006/metadata/properties" ma:root="true" ma:fieldsID="5ce51b63a4b705317b2a871d9c6a8c1f" ns2:_="">
    <xsd:import namespace="0b1e2d32-ce3f-45ac-96c2-efd89ead3af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e2d32-ce3f-45ac-96c2-efd89ead3af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1e2d32-ce3f-45ac-96c2-efd89ead3af7">4YDN7EVPUCAR-457-1154</_dlc_DocId>
    <_dlc_DocIdUrl xmlns="0b1e2d32-ce3f-45ac-96c2-efd89ead3af7">
      <Url>http://tecnologiaeducativa.ruv.itesm.mx/ddautm/DisenoUTM/_layouts/DocIdRedir.aspx?ID=4YDN7EVPUCAR-457-1154</Url>
      <Description>4YDN7EVPUCAR-457-1154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A0F323D-5390-4E8C-89EA-9E4312C72A9F}"/>
</file>

<file path=customXml/itemProps2.xml><?xml version="1.0" encoding="utf-8"?>
<ds:datastoreItem xmlns:ds="http://schemas.openxmlformats.org/officeDocument/2006/customXml" ds:itemID="{D4A7477F-36B1-40F6-B50D-F3D231C12FF9}"/>
</file>

<file path=customXml/itemProps3.xml><?xml version="1.0" encoding="utf-8"?>
<ds:datastoreItem xmlns:ds="http://schemas.openxmlformats.org/officeDocument/2006/customXml" ds:itemID="{B19F3336-FA58-43D2-9463-09B5D1ED26A3}"/>
</file>

<file path=customXml/itemProps4.xml><?xml version="1.0" encoding="utf-8"?>
<ds:datastoreItem xmlns:ds="http://schemas.openxmlformats.org/officeDocument/2006/customXml" ds:itemID="{4ECECD18-F5AF-43EA-B611-1E3D6D4DA9CB}"/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311</Words>
  <Application>Microsoft Office PowerPoint</Application>
  <PresentationFormat>Presentación en pantalla (4:3)</PresentationFormat>
  <Paragraphs>68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EucrosiaUPC</vt:lpstr>
      <vt:lpstr>Euphemia</vt:lpstr>
      <vt:lpstr>Office Theme</vt:lpstr>
      <vt:lpstr>1_Office Theme</vt:lpstr>
      <vt:lpstr>Presentación de PowerPoint</vt:lpstr>
      <vt:lpstr>Gestión de transporte, inventarios y almacenes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Deyanira Tamez Vargas</dc:creator>
  <cp:lastModifiedBy>RITA LIZETH SERNA GARZA</cp:lastModifiedBy>
  <cp:revision>132</cp:revision>
  <dcterms:created xsi:type="dcterms:W3CDTF">2012-06-19T19:44:03Z</dcterms:created>
  <dcterms:modified xsi:type="dcterms:W3CDTF">2015-01-29T16:56:28Z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0x010100CA778C9E65FF804BB968DA6528476572</vt:lpwstr>
  </property>
  <property fmtid="{D5CDD505-2E9C-101B-9397-08002B2CF9AE}" pid="3" name="ItemRetentionFormula">
    <vt:lpwstr/>
  </property>
  <property fmtid="{D5CDD505-2E9C-101B-9397-08002B2CF9AE}" pid="4" name="_dlc_policyId">
    <vt:lpwstr/>
  </property>
  <property fmtid="{D5CDD505-2E9C-101B-9397-08002B2CF9AE}" pid="5" name="_dlc_DocIdItemGuid">
    <vt:lpwstr>0e6c4fee-98cf-48c4-a303-dde028e3f5b0</vt:lpwstr>
  </property>
  <property fmtid="{D5CDD505-2E9C-101B-9397-08002B2CF9AE}" pid="6" name="IsMyDocuments">
    <vt:bool>true</vt:bool>
  </property>
</Properties>
</file>