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5"/>
  </p:notesMasterIdLst>
  <p:handoutMasterIdLst>
    <p:handoutMasterId r:id="rId16"/>
  </p:handoutMasterIdLst>
  <p:sldIdLst>
    <p:sldId id="272" r:id="rId6"/>
    <p:sldId id="256" r:id="rId7"/>
    <p:sldId id="257" r:id="rId8"/>
    <p:sldId id="275" r:id="rId9"/>
    <p:sldId id="276" r:id="rId10"/>
    <p:sldId id="277" r:id="rId11"/>
    <p:sldId id="278" r:id="rId12"/>
    <p:sldId id="279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011-4491-474C-ADA9-1CC1BF9CCDEC}" type="datetimeFigureOut">
              <a:rPr lang="es-MX" smtClean="0"/>
              <a:t>29/01/2015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652B-2737-4D07-86B8-ACBC8EAF7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1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87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80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87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94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09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Milenio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8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52528" cy="2016224"/>
          </a:xfrm>
        </p:spPr>
        <p:txBody>
          <a:bodyPr/>
          <a:lstStyle/>
          <a:p>
            <a:r>
              <a:rPr lang="es-MX" sz="3200" dirty="0"/>
              <a:t>Gestión de transporte, inventarios y almacenes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767" y="3284984"/>
            <a:ext cx="4574257" cy="1224136"/>
          </a:xfrm>
        </p:spPr>
        <p:txBody>
          <a:bodyPr>
            <a:normAutofit/>
          </a:bodyPr>
          <a:lstStyle/>
          <a:p>
            <a:r>
              <a:rPr lang="es-MX" dirty="0"/>
              <a:t>Tipos de inventarios, costos y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214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MX" sz="2000" dirty="0" smtClean="0"/>
              <a:t>En </a:t>
            </a:r>
            <a:r>
              <a:rPr lang="es-MX" sz="2000" dirty="0"/>
              <a:t>tal sentido los inventarios se pueden clasificar de la siguiente forma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3540" t="16401" r="24485" b="34041"/>
          <a:stretch/>
        </p:blipFill>
        <p:spPr>
          <a:xfrm>
            <a:off x="1106173" y="1273237"/>
            <a:ext cx="79208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De la misma manera los diversos artículos que se usen en una organización se podrán clasificar de ésta manera:</a:t>
            </a:r>
            <a:endParaRPr lang="es-MX" sz="12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068" t="26480" r="24486" b="23960"/>
          <a:stretch/>
        </p:blipFill>
        <p:spPr>
          <a:xfrm>
            <a:off x="840544" y="1174441"/>
            <a:ext cx="79928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Por conveniencia el inventario de una empresa de manufactura se refiere a los diferentes tipos de materiales que forman parte de los productos.  Desde esta perspectiva el inventario de clasifica de la siguiente </a:t>
            </a:r>
            <a:r>
              <a:rPr lang="es-MX" sz="2000" dirty="0" smtClean="0"/>
              <a:t>forma:</a:t>
            </a:r>
            <a:endParaRPr lang="es-MX" sz="2000" dirty="0"/>
          </a:p>
          <a:p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3540" t="27320" r="24012" b="31520"/>
          <a:stretch/>
        </p:blipFill>
        <p:spPr>
          <a:xfrm>
            <a:off x="840544" y="1844824"/>
            <a:ext cx="79928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Los principales costos asociados con el inventario son los </a:t>
            </a:r>
            <a:r>
              <a:rPr lang="es-MX" sz="2000" dirty="0" smtClean="0"/>
              <a:t>siguientes: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400" b="1" dirty="0"/>
              <a:t>Costo del dinero invertido en </a:t>
            </a:r>
            <a:r>
              <a:rPr lang="es-MX" sz="2400" b="1" dirty="0" smtClean="0"/>
              <a:t>inventario</a:t>
            </a:r>
          </a:p>
          <a:p>
            <a:r>
              <a:rPr lang="es-MX" sz="2400" b="1" dirty="0"/>
              <a:t>Costos de </a:t>
            </a:r>
            <a:r>
              <a:rPr lang="es-MX" sz="2400" b="1" dirty="0" smtClean="0"/>
              <a:t>almacenamiento</a:t>
            </a:r>
          </a:p>
          <a:p>
            <a:r>
              <a:rPr lang="es-MX" sz="2400" b="1" dirty="0"/>
              <a:t>Costos de </a:t>
            </a:r>
            <a:r>
              <a:rPr lang="es-MX" sz="2400" b="1" dirty="0" smtClean="0"/>
              <a:t>ordenar</a:t>
            </a:r>
          </a:p>
          <a:p>
            <a:r>
              <a:rPr lang="es-MX" sz="2400" b="1" dirty="0"/>
              <a:t>Costos de preparación</a:t>
            </a:r>
            <a:r>
              <a:rPr lang="es-MX" sz="2400" dirty="0"/>
              <a:t> </a:t>
            </a:r>
            <a:endParaRPr lang="es-MX" sz="2400" dirty="0" smtClean="0"/>
          </a:p>
          <a:p>
            <a:r>
              <a:rPr lang="es-MX" sz="2400" b="1" dirty="0"/>
              <a:t>Costo de obsolescencia o </a:t>
            </a:r>
            <a:r>
              <a:rPr lang="es-MX" sz="2400" b="1" dirty="0" smtClean="0"/>
              <a:t>deterioro</a:t>
            </a:r>
          </a:p>
          <a:p>
            <a:r>
              <a:rPr lang="es-MX" sz="2400" b="1" dirty="0"/>
              <a:t>Costo de </a:t>
            </a:r>
            <a:r>
              <a:rPr lang="es-MX" sz="2400" b="1" dirty="0" smtClean="0"/>
              <a:t>faltantes</a:t>
            </a:r>
          </a:p>
          <a:p>
            <a:endParaRPr lang="es-MX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3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sz="2200" dirty="0"/>
              <a:t>La administración estratégica de inventarios es un asunto de vital importancia para cualquier organización o negocio, ya sea de manufactura o de servicios.  Similarmente, el almacén es un lugar especialmente diseñado y estructurado para guardar, proteger y controlar los bienes, artículos o materiales de una empresa antes de ser requeridos por la organización.  Por tal motivo,  la administración de esta área es de vital importancia para la salud financiera de la empresa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7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Entre las responsabilidades del director de gestión de inventarios se pueden citar las </a:t>
            </a:r>
            <a:r>
              <a:rPr lang="es-MX" sz="2000" dirty="0" smtClean="0"/>
              <a:t>siguientes: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Optimizar el momento de las entregas de productos o materiales.</a:t>
            </a:r>
          </a:p>
          <a:p>
            <a:r>
              <a:rPr lang="es-MX" sz="2000" dirty="0"/>
              <a:t>Minimizar los requerimientos de mantener inventarios.</a:t>
            </a:r>
          </a:p>
          <a:p>
            <a:r>
              <a:rPr lang="es-MX" sz="2000" dirty="0"/>
              <a:t>Reducir la variedad de artículos de compra.</a:t>
            </a:r>
          </a:p>
          <a:p>
            <a:r>
              <a:rPr lang="es-MX" sz="2000" dirty="0"/>
              <a:t>Homogenizar los sistemas de numeración de referencia.</a:t>
            </a:r>
          </a:p>
          <a:p>
            <a:r>
              <a:rPr lang="es-MX" sz="2000" dirty="0"/>
              <a:t>Mejorar la trazabilidad de los materiales.</a:t>
            </a:r>
          </a:p>
          <a:p>
            <a:r>
              <a:rPr lang="es-MX" sz="2000" dirty="0"/>
              <a:t>Planificar la reposición de suministros de acuerdo a los planes de producción de la empresa.</a:t>
            </a:r>
          </a:p>
          <a:p>
            <a:r>
              <a:rPr lang="es-MX" sz="2000" dirty="0"/>
              <a:t>Estar alerta respecto al desarrollo de nuevas tecnologías de información aplicables a la guion de inventarios.</a:t>
            </a:r>
          </a:p>
          <a:p>
            <a:r>
              <a:rPr lang="es-MX" sz="2000" dirty="0"/>
              <a:t>Maximizar los niveles de servicio y de rotación de inventarios minimizando el porcentaje de errores.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46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"/>
            <a:ext cx="8352928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b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©</a:t>
            </a:r>
            <a:r>
              <a:rPr lang="es-MX" sz="2800" dirty="0" smtClean="0"/>
              <a:t> </a:t>
            </a:r>
            <a:r>
              <a:rPr lang="es-MX" sz="3000" b="1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3000" b="1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Desarrollo de contenido: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Dr. Manuel Farías</a:t>
            </a:r>
          </a:p>
          <a:p>
            <a:pPr marL="0" indent="0">
              <a:buNone/>
            </a:pPr>
            <a:r>
              <a:rPr lang="es-MX" sz="2400" dirty="0" smtClean="0">
                <a:cs typeface="Arial" pitchFamily="34" charset="0"/>
              </a:rPr>
              <a:t>Dr. José Manuel Sánchez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cs typeface="Arial" pitchFamily="34" charset="0"/>
              </a:rPr>
              <a:t>Coordinación académica </a:t>
            </a:r>
            <a:r>
              <a:rPr lang="es-MX" sz="2400" b="1" dirty="0">
                <a:cs typeface="Arial" pitchFamily="34" charset="0"/>
              </a:rPr>
              <a:t>de área</a:t>
            </a:r>
            <a:r>
              <a:rPr lang="es-MX" sz="2400" b="1" dirty="0" smtClean="0">
                <a:cs typeface="Arial" pitchFamily="34" charset="0"/>
              </a:rPr>
              <a:t>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Ing. Rita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Lizeth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 Serna Garza MEBC</a:t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Producción</a:t>
            </a:r>
            <a:endParaRPr lang="es-MX" sz="2400" dirty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TecVirtual</a:t>
            </a:r>
            <a:endParaRPr lang="es-MX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d0bf9a6e71c5a35a1a35c5da17742b618f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778C9E65FF804BB968DA6528476572" ma:contentTypeVersion="0" ma:contentTypeDescription="Crear nuevo documento." ma:contentTypeScope="" ma:versionID="6203df31d5d367857bebb00d6bde2fdb">
  <xsd:schema xmlns:xsd="http://www.w3.org/2001/XMLSchema" xmlns:xs="http://www.w3.org/2001/XMLSchema" xmlns:p="http://schemas.microsoft.com/office/2006/metadata/properties" xmlns:ns2="0b1e2d32-ce3f-45ac-96c2-efd89ead3af7" targetNamespace="http://schemas.microsoft.com/office/2006/metadata/properties" ma:root="true" ma:fieldsID="5ce51b63a4b705317b2a871d9c6a8c1f" ns2:_="">
    <xsd:import namespace="0b1e2d32-ce3f-45ac-96c2-efd89ead3a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2d32-ce3f-45ac-96c2-efd89ead3a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1e2d32-ce3f-45ac-96c2-efd89ead3af7">4YDN7EVPUCAR-457-1150</_dlc_DocId>
    <_dlc_DocIdUrl xmlns="0b1e2d32-ce3f-45ac-96c2-efd89ead3af7">
      <Url>http://tecnologiaeducativa.ruv.itesm.mx/ddautm/DisenoUTM/_layouts/DocIdRedir.aspx?ID=4YDN7EVPUCAR-457-1150</Url>
      <Description>4YDN7EVPUCAR-457-1150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9A7C1B-2D9E-488F-BF50-7F1E3C72249E}"/>
</file>

<file path=customXml/itemProps2.xml><?xml version="1.0" encoding="utf-8"?>
<ds:datastoreItem xmlns:ds="http://schemas.openxmlformats.org/officeDocument/2006/customXml" ds:itemID="{D4A7477F-36B1-40F6-B50D-F3D231C12FF9}"/>
</file>

<file path=customXml/itemProps3.xml><?xml version="1.0" encoding="utf-8"?>
<ds:datastoreItem xmlns:ds="http://schemas.openxmlformats.org/officeDocument/2006/customXml" ds:itemID="{B19F3336-FA58-43D2-9463-09B5D1ED26A3}"/>
</file>

<file path=customXml/itemProps4.xml><?xml version="1.0" encoding="utf-8"?>
<ds:datastoreItem xmlns:ds="http://schemas.openxmlformats.org/officeDocument/2006/customXml" ds:itemID="{FFF425E0-EF6A-4D6B-A488-BBF714093DC5}"/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243</Words>
  <Application>Microsoft Office PowerPoint</Application>
  <PresentationFormat>Presentación en pantalla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EucrosiaUPC</vt:lpstr>
      <vt:lpstr>Euphemia</vt:lpstr>
      <vt:lpstr>Office Theme</vt:lpstr>
      <vt:lpstr>1_Office Theme</vt:lpstr>
      <vt:lpstr>Presentación de PowerPoint</vt:lpstr>
      <vt:lpstr>Gestión de transporte, inventarios y almacenes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Deyanira Tamez Vargas</dc:creator>
  <cp:lastModifiedBy>RITA LIZETH SERNA GARZA</cp:lastModifiedBy>
  <cp:revision>127</cp:revision>
  <dcterms:created xsi:type="dcterms:W3CDTF">2012-06-19T19:44:03Z</dcterms:created>
  <dcterms:modified xsi:type="dcterms:W3CDTF">2015-01-29T16:53:21Z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0x010100CA778C9E65FF804BB968DA6528476572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96af9ead-b159-4165-83ef-fab49adb33b6</vt:lpwstr>
  </property>
  <property fmtid="{D5CDD505-2E9C-101B-9397-08002B2CF9AE}" pid="6" name="IsMyDocuments">
    <vt:bool>true</vt:bool>
  </property>
</Properties>
</file>