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4"/>
  </p:notesMasterIdLst>
  <p:handoutMasterIdLst>
    <p:handoutMasterId r:id="rId15"/>
  </p:handoutMasterIdLst>
  <p:sldIdLst>
    <p:sldId id="272" r:id="rId6"/>
    <p:sldId id="256" r:id="rId7"/>
    <p:sldId id="257" r:id="rId8"/>
    <p:sldId id="275" r:id="rId9"/>
    <p:sldId id="276" r:id="rId10"/>
    <p:sldId id="277" r:id="rId11"/>
    <p:sldId id="278" r:id="rId12"/>
    <p:sldId id="270" r:id="rId13"/>
  </p:sldIdLst>
  <p:sldSz cx="9144000" cy="6858000" type="screen4x3"/>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60"/>
  </p:normalViewPr>
  <p:slideViewPr>
    <p:cSldViewPr>
      <p:cViewPr varScale="1">
        <p:scale>
          <a:sx n="84" d="100"/>
          <a:sy n="84" d="100"/>
        </p:scale>
        <p:origin x="1686" y="54"/>
      </p:cViewPr>
      <p:guideLst>
        <p:guide orient="horz" pos="618"/>
        <p:guide pos="2880"/>
      </p:guideLst>
    </p:cSldViewPr>
  </p:slideViewPr>
  <p:notesTextViewPr>
    <p:cViewPr>
      <p:scale>
        <a:sx n="1" d="1"/>
        <a:sy n="1" d="1"/>
      </p:scale>
      <p:origin x="0" y="0"/>
    </p:cViewPr>
  </p:notesTextViewPr>
  <p:notesViewPr>
    <p:cSldViewPr>
      <p:cViewPr varScale="1">
        <p:scale>
          <a:sx n="86" d="100"/>
          <a:sy n="86" d="100"/>
        </p:scale>
        <p:origin x="-30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98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2011-4491-474C-ADA9-1CC1BF9CCDEC}" type="datetimeFigureOut">
              <a:rPr lang="es-MX" smtClean="0"/>
              <a:t>29/01/2015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4652B-2737-4D07-86B8-ACBC8EAF763A}" type="slidenum">
              <a:rPr lang="es-MX" smtClean="0"/>
              <a:t>‹Nº›</a:t>
            </a:fld>
            <a:endParaRPr lang="es-MX"/>
          </a:p>
        </p:txBody>
      </p:sp>
    </p:spTree>
    <p:extLst>
      <p:ext uri="{BB962C8B-B14F-4D97-AF65-F5344CB8AC3E}">
        <p14:creationId xmlns:p14="http://schemas.microsoft.com/office/powerpoint/2010/main" val="146118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1</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2</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3</a:t>
            </a:fld>
            <a:endParaRPr lang="es-MX"/>
          </a:p>
        </p:txBody>
      </p:sp>
    </p:spTree>
    <p:extLst>
      <p:ext uri="{BB962C8B-B14F-4D97-AF65-F5344CB8AC3E}">
        <p14:creationId xmlns:p14="http://schemas.microsoft.com/office/powerpoint/2010/main" val="234941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4</a:t>
            </a:fld>
            <a:endParaRPr lang="es-MX"/>
          </a:p>
        </p:txBody>
      </p:sp>
    </p:spTree>
    <p:extLst>
      <p:ext uri="{BB962C8B-B14F-4D97-AF65-F5344CB8AC3E}">
        <p14:creationId xmlns:p14="http://schemas.microsoft.com/office/powerpoint/2010/main" val="183087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5</a:t>
            </a:fld>
            <a:endParaRPr lang="es-MX"/>
          </a:p>
        </p:txBody>
      </p:sp>
    </p:spTree>
    <p:extLst>
      <p:ext uri="{BB962C8B-B14F-4D97-AF65-F5344CB8AC3E}">
        <p14:creationId xmlns:p14="http://schemas.microsoft.com/office/powerpoint/2010/main" val="35865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6</a:t>
            </a:fld>
            <a:endParaRPr lang="es-MX"/>
          </a:p>
        </p:txBody>
      </p:sp>
    </p:spTree>
    <p:extLst>
      <p:ext uri="{BB962C8B-B14F-4D97-AF65-F5344CB8AC3E}">
        <p14:creationId xmlns:p14="http://schemas.microsoft.com/office/powerpoint/2010/main" val="293380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7</a:t>
            </a:fld>
            <a:endParaRPr lang="es-MX"/>
          </a:p>
        </p:txBody>
      </p:sp>
    </p:spTree>
    <p:extLst>
      <p:ext uri="{BB962C8B-B14F-4D97-AF65-F5344CB8AC3E}">
        <p14:creationId xmlns:p14="http://schemas.microsoft.com/office/powerpoint/2010/main" val="242387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8</a:t>
            </a:fld>
            <a:endParaRPr lang="es-MX"/>
          </a:p>
        </p:txBody>
      </p:sp>
    </p:spTree>
    <p:extLst>
      <p:ext uri="{BB962C8B-B14F-4D97-AF65-F5344CB8AC3E}">
        <p14:creationId xmlns:p14="http://schemas.microsoft.com/office/powerpoint/2010/main" val="199409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userDrawn="1"/>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0" r:id="rId4"/>
    <p:sldLayoutId id="2147483651" r:id="rId5"/>
    <p:sldLayoutId id="2147483652" r:id="rId6"/>
    <p:sldLayoutId id="2147483653" r:id="rId7"/>
    <p:sldLayoutId id="2147483655" r:id="rId8"/>
    <p:sldLayoutId id="2147483656" r:id="rId9"/>
    <p:sldLayoutId id="2147483657"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a:t>
              </a:r>
              <a:r>
                <a:rPr lang="es-MX" sz="1000" b="1" dirty="0" smtClean="0">
                  <a:solidFill>
                    <a:schemeClr val="bg1"/>
                  </a:solidFill>
                  <a:latin typeface="Arial" pitchFamily="34" charset="0"/>
                </a:rPr>
                <a:t> Milenio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3" name="Group 12"/>
          <p:cNvGrpSpPr/>
          <p:nvPr userDrawn="1"/>
        </p:nvGrpSpPr>
        <p:grpSpPr>
          <a:xfrm>
            <a:off x="573966" y="6648380"/>
            <a:ext cx="8613522" cy="235744"/>
            <a:chOff x="559768" y="6627832"/>
            <a:chExt cx="8613522" cy="235744"/>
          </a:xfrm>
        </p:grpSpPr>
        <p:sp>
          <p:nvSpPr>
            <p:cNvPr id="16" name="Rectangle 15"/>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Rectangle 16"/>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84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404664"/>
            <a:ext cx="4752528" cy="2016224"/>
          </a:xfrm>
        </p:spPr>
        <p:txBody>
          <a:bodyPr/>
          <a:lstStyle/>
          <a:p>
            <a:r>
              <a:rPr lang="es-MX" sz="3200" dirty="0"/>
              <a:t>Gestión de transporte, inventarios y almacenes</a:t>
            </a:r>
          </a:p>
        </p:txBody>
      </p:sp>
      <p:sp>
        <p:nvSpPr>
          <p:cNvPr id="5" name="Subtitle 4"/>
          <p:cNvSpPr>
            <a:spLocks noGrp="1"/>
          </p:cNvSpPr>
          <p:nvPr>
            <p:ph type="subTitle" idx="1"/>
          </p:nvPr>
        </p:nvSpPr>
        <p:spPr>
          <a:xfrm>
            <a:off x="213767" y="3284984"/>
            <a:ext cx="4574257" cy="1224136"/>
          </a:xfrm>
        </p:spPr>
        <p:txBody>
          <a:bodyPr>
            <a:normAutofit/>
          </a:bodyPr>
          <a:lstStyle/>
          <a:p>
            <a:r>
              <a:rPr lang="es-MX" dirty="0"/>
              <a:t>Riesgos y seguridad</a:t>
            </a:r>
          </a:p>
        </p:txBody>
      </p:sp>
    </p:spTree>
    <p:extLst>
      <p:ext uri="{BB962C8B-B14F-4D97-AF65-F5344CB8AC3E}">
        <p14:creationId xmlns:p14="http://schemas.microsoft.com/office/powerpoint/2010/main" val="21436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Autofit/>
          </a:bodyPr>
          <a:lstStyle/>
          <a:p>
            <a:pPr marL="0" indent="0">
              <a:buNone/>
            </a:pPr>
            <a:endParaRPr lang="es-MX" sz="2000" dirty="0" smtClean="0"/>
          </a:p>
          <a:p>
            <a:pPr marL="0" indent="0">
              <a:buNone/>
            </a:pPr>
            <a:r>
              <a:rPr lang="es-MX" sz="2000" dirty="0" smtClean="0"/>
              <a:t>El </a:t>
            </a:r>
            <a:r>
              <a:rPr lang="es-MX" sz="2000" dirty="0"/>
              <a:t>análisis preventivo ayuda a la empresa a planificar cuidadosamente las rutas más seguras para sus productos, desde origen a destino.  Los datos históricos de robo de carga sirven para determinar las mejores rutas a tomar, los horarios para transitar y las zonas de riesgo a evitar. Si se hace un buen trabajo de análisis, la empresa puede reducir significativamente el riesgo de robo de carga por los </a:t>
            </a:r>
            <a:r>
              <a:rPr lang="es-MX" sz="2000" b="1" dirty="0"/>
              <a:t>ladrones de oportunidad</a:t>
            </a:r>
            <a:r>
              <a:rPr lang="es-MX" sz="2000" dirty="0"/>
              <a:t>, que tienden a ser territoriales y operan a lo largo de los mismos caminos o zonas en determinados horarios</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6" name="Imagen 5"/>
          <p:cNvPicPr>
            <a:picLocks noChangeAspect="1"/>
          </p:cNvPicPr>
          <p:nvPr/>
        </p:nvPicPr>
        <p:blipFill rotWithShape="1">
          <a:blip r:embed="rId3"/>
          <a:srcRect l="72207" t="50840" r="18816" b="36560"/>
          <a:stretch/>
        </p:blipFill>
        <p:spPr>
          <a:xfrm>
            <a:off x="5580112" y="3429000"/>
            <a:ext cx="3009934" cy="2376264"/>
          </a:xfrm>
          <a:prstGeom prst="rect">
            <a:avLst/>
          </a:prstGeom>
        </p:spPr>
      </p:pic>
    </p:spTree>
    <p:extLst>
      <p:ext uri="{BB962C8B-B14F-4D97-AF65-F5344CB8AC3E}">
        <p14:creationId xmlns:p14="http://schemas.microsoft.com/office/powerpoint/2010/main" val="11386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fontScale="92500" lnSpcReduction="10000"/>
          </a:bodyPr>
          <a:lstStyle/>
          <a:p>
            <a:r>
              <a:rPr lang="es-MX" dirty="0"/>
              <a:t>La seguridad física del transporte es fundamental. El embarque, que puede valer mucho dinero, viaja por carreteras abiertas resguardado por solo una o dos personas</a:t>
            </a:r>
            <a:r>
              <a:rPr lang="es-MX" dirty="0" smtClean="0"/>
              <a:t>.</a:t>
            </a:r>
          </a:p>
          <a:p>
            <a:endParaRPr lang="es-MX" dirty="0"/>
          </a:p>
          <a:p>
            <a:r>
              <a:rPr lang="es-MX" dirty="0"/>
              <a:t>Los dispositivos de seguridad física; como sellos, candados  y dispositivos de localización satelital, no detienen a un ladrón que va decidido a robar la carga, pero pueden disuadir a un ladrón de oportunidad que ve al cargo como objetivo mientras el vehículo está estacionado</a:t>
            </a:r>
            <a:r>
              <a:rPr lang="es-MX" dirty="0" smtClean="0"/>
              <a:t>.</a:t>
            </a:r>
            <a:r>
              <a:rPr lang="es-MX" sz="2000" dirty="0" smtClean="0"/>
              <a:t> </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75587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000" dirty="0"/>
              <a:t>Se debe considerar a los sistemas de localización como una medida más de seguridad en la carretera.  Es esencial que la empresa sepa dónde está su carga en todo momento, tanto por razones de seguridad como logísticas</a:t>
            </a:r>
            <a:r>
              <a:rPr lang="es-MX" sz="2000" dirty="0" smtClean="0"/>
              <a:t>.</a:t>
            </a:r>
          </a:p>
          <a:p>
            <a:pPr marL="0" indent="0">
              <a:buNone/>
            </a:pPr>
            <a:endParaRPr lang="es-MX" sz="2000" dirty="0"/>
          </a:p>
          <a:p>
            <a:r>
              <a:rPr lang="es-MX" sz="2000" dirty="0"/>
              <a:t>La tecnología de localización ha avanzado notablemente en los últimos años. Los dispositivos que una vez fueron grandes, pesados ​​y requerían de una antena montada en el exterior del vehículo, ahora son pequeños y se pueden camuflar para no ser fácilmente advertidos</a:t>
            </a:r>
            <a:r>
              <a:rPr lang="es-MX" sz="2000" dirty="0" smtClean="0"/>
              <a:t>.</a:t>
            </a:r>
          </a:p>
          <a:p>
            <a:endParaRPr lang="es-MX" sz="2000" dirty="0"/>
          </a:p>
          <a:p>
            <a:r>
              <a:rPr lang="es-MX" sz="2000" dirty="0"/>
              <a:t>Hoy los dispositivos de localización ya no son grandes o costosos y no requieren de antenas externas. Ahora son tan pequeños como un teléfono celular;  hay dispositivos que pueden ser ocultados entre la carga. Cuentan con una batería que puede durar un mes y son suficientemente inteligentes para alertar al usuario final cuando se presenta un problema.</a:t>
            </a:r>
          </a:p>
          <a:p>
            <a:pPr marL="0" indent="0">
              <a:buNone/>
            </a:pPr>
            <a:endParaRPr lang="es-MX" sz="20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6" name="Imagen 5"/>
          <p:cNvPicPr>
            <a:picLocks noChangeAspect="1"/>
          </p:cNvPicPr>
          <p:nvPr/>
        </p:nvPicPr>
        <p:blipFill rotWithShape="1">
          <a:blip r:embed="rId3"/>
          <a:srcRect l="74097" t="55040" r="20706" b="33200"/>
          <a:stretch/>
        </p:blipFill>
        <p:spPr>
          <a:xfrm>
            <a:off x="8226243" y="5570467"/>
            <a:ext cx="792088" cy="1008112"/>
          </a:xfrm>
          <a:prstGeom prst="rect">
            <a:avLst/>
          </a:prstGeom>
        </p:spPr>
      </p:pic>
    </p:spTree>
    <p:extLst>
      <p:ext uri="{BB962C8B-B14F-4D97-AF65-F5344CB8AC3E}">
        <p14:creationId xmlns:p14="http://schemas.microsoft.com/office/powerpoint/2010/main" val="373491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fontScale="85000" lnSpcReduction="10000"/>
          </a:bodyPr>
          <a:lstStyle/>
          <a:p>
            <a:pPr marL="0" indent="0">
              <a:buNone/>
            </a:pPr>
            <a:r>
              <a:rPr lang="es-MX" b="1" dirty="0"/>
              <a:t>Información importante</a:t>
            </a:r>
            <a:endParaRPr lang="es-MX" dirty="0"/>
          </a:p>
          <a:p>
            <a:r>
              <a:rPr lang="es-MX" dirty="0"/>
              <a:t>Antes de que el chofer salga de las instalaciones de la Empresa, es necesario recolectar y registrar toda la información pertinente, la cual debe mantenerse en un lugar fácilmente accesible para recuperarse en caso de que la carga sea robado en el trayecto al destino.</a:t>
            </a:r>
          </a:p>
          <a:p>
            <a:r>
              <a:rPr lang="es-MX" dirty="0"/>
              <a:t>La primera información que se debe recolectar es la del chofer. Se le debe tomar una fotografía a él y a su licencia de conducir. Se debe registrar en una base de datos el nombre del conductor, su fecha de nacimiento, su dirección, número de teléfono celular, el número de licencia y la vigencia de la misma.</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124234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fontScale="77500" lnSpcReduction="20000"/>
          </a:bodyPr>
          <a:lstStyle/>
          <a:p>
            <a:pPr marL="0" indent="0">
              <a:buNone/>
            </a:pPr>
            <a:r>
              <a:rPr lang="es-MX" dirty="0"/>
              <a:t>Se estima que nueve de cada diez accidentes son causados por el operador del vehículo. Los accidentes pueden prevenirse atendiendo las siguientes recomendaciones:</a:t>
            </a:r>
          </a:p>
          <a:p>
            <a:r>
              <a:rPr lang="es-MX" dirty="0"/>
              <a:t>Selección y capacitación de los choferes no sólo en la operación del vehículo sino también en cuestiones de prevención de accidentes.</a:t>
            </a:r>
          </a:p>
          <a:p>
            <a:r>
              <a:rPr lang="es-MX" dirty="0"/>
              <a:t>Mantenimiento mecánico riguroso del equipo.</a:t>
            </a:r>
          </a:p>
          <a:p>
            <a:r>
              <a:rPr lang="es-MX" dirty="0"/>
              <a:t>Respetando los reglamentos de tránsito y los señalamientos</a:t>
            </a:r>
          </a:p>
          <a:p>
            <a:r>
              <a:rPr lang="es-MX" dirty="0"/>
              <a:t>Promoviendo buenas prácticas de manejo defensivo.</a:t>
            </a:r>
          </a:p>
          <a:p>
            <a:r>
              <a:rPr lang="es-MX" dirty="0"/>
              <a:t>Verificación preventiva de neumáticos, frenos y luces antes de iniciar la marcha.</a:t>
            </a:r>
          </a:p>
          <a:p>
            <a:r>
              <a:rPr lang="es-MX" dirty="0"/>
              <a:t>Asegurando perfectamente la carga; nunca circular con carga suelta.</a:t>
            </a:r>
          </a:p>
          <a:p>
            <a:r>
              <a:rPr lang="es-MX" dirty="0"/>
              <a:t>Respetando los tiempos de conducción; no manejar cansado.</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33775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r>
              <a:rPr lang="es-MX" dirty="0" smtClean="0"/>
              <a:t>Créditos</a:t>
            </a:r>
            <a:endParaRPr lang="es-MX" dirty="0"/>
          </a:p>
        </p:txBody>
      </p:sp>
      <p:sp>
        <p:nvSpPr>
          <p:cNvPr id="6" name="Content Placeholder 2"/>
          <p:cNvSpPr>
            <a:spLocks noGrp="1"/>
          </p:cNvSpPr>
          <p:nvPr>
            <p:ph type="body" sz="quarter" idx="10"/>
          </p:nvPr>
        </p:nvSpPr>
        <p:spPr>
          <a:xfrm>
            <a:off x="683568" y="1"/>
            <a:ext cx="8352928" cy="6597352"/>
          </a:xfrm>
        </p:spPr>
        <p:txBody>
          <a:bodyPr>
            <a:noAutofit/>
          </a:bodyPr>
          <a:lstStyle/>
          <a:p>
            <a:pPr marL="0" indent="0" algn="ctr">
              <a:buNone/>
            </a:pPr>
            <a:endParaRPr lang="es-MX" sz="2800" b="1" dirty="0" smtClean="0">
              <a:cs typeface="Arial" pitchFamily="34" charset="0"/>
            </a:endParaRPr>
          </a:p>
          <a:p>
            <a:pPr marL="0" indent="0" algn="ctr">
              <a:buNone/>
            </a:pPr>
            <a:r>
              <a:rPr lang="es-MX" sz="2800" dirty="0" smtClean="0">
                <a:solidFill>
                  <a:schemeClr val="tx1"/>
                </a:solidFill>
              </a:rPr>
              <a:t>©</a:t>
            </a:r>
            <a:r>
              <a:rPr lang="es-MX" sz="2800" dirty="0" smtClean="0"/>
              <a:t> </a:t>
            </a:r>
            <a:r>
              <a:rPr lang="es-MX" sz="3000" b="1" dirty="0" smtClean="0">
                <a:solidFill>
                  <a:srgbClr val="002060"/>
                </a:solidFill>
                <a:cs typeface="Arial" pitchFamily="34" charset="0"/>
              </a:rPr>
              <a:t>Universidad </a:t>
            </a:r>
            <a:r>
              <a:rPr lang="es-MX" sz="3000" b="1" dirty="0" err="1" smtClean="0">
                <a:solidFill>
                  <a:srgbClr val="002060"/>
                </a:solidFill>
                <a:cs typeface="Arial" pitchFamily="34" charset="0"/>
              </a:rPr>
              <a:t>TecMilenio</a:t>
            </a:r>
            <a:endParaRPr lang="es-MX" sz="3000" b="1" dirty="0" smtClean="0">
              <a:solidFill>
                <a:srgbClr val="002060"/>
              </a:solidFill>
              <a:cs typeface="Arial" pitchFamily="34" charset="0"/>
            </a:endParaRPr>
          </a:p>
          <a:p>
            <a:pPr marL="0" indent="0">
              <a:buNone/>
            </a:pPr>
            <a:endParaRPr lang="es-MX" sz="2800" b="1" dirty="0" smtClean="0">
              <a:solidFill>
                <a:srgbClr val="002060"/>
              </a:solidFill>
              <a:cs typeface="Arial" pitchFamily="34" charset="0"/>
            </a:endParaRPr>
          </a:p>
          <a:p>
            <a:pPr marL="0" indent="0">
              <a:buNone/>
            </a:pPr>
            <a:endParaRPr lang="es-MX" sz="2800" b="1" dirty="0">
              <a:cs typeface="Arial" pitchFamily="34" charset="0"/>
            </a:endParaRPr>
          </a:p>
          <a:p>
            <a:pPr marL="0" indent="0">
              <a:buNone/>
            </a:pPr>
            <a:endParaRPr lang="es-MX" sz="2800" b="1" dirty="0" smtClean="0">
              <a:solidFill>
                <a:srgbClr val="002060"/>
              </a:solidFill>
              <a:cs typeface="Arial" pitchFamily="34" charset="0"/>
            </a:endParaRPr>
          </a:p>
          <a:p>
            <a:pPr marL="0" indent="0">
              <a:buNone/>
            </a:pPr>
            <a:r>
              <a:rPr lang="es-MX" sz="2400" b="1" dirty="0" smtClean="0">
                <a:solidFill>
                  <a:srgbClr val="002060"/>
                </a:solidFill>
                <a:cs typeface="Arial" pitchFamily="34" charset="0"/>
              </a:rPr>
              <a:t>Desarrollo de contenido:</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Dr. Manuel Farías</a:t>
            </a:r>
          </a:p>
          <a:p>
            <a:pPr marL="0" indent="0">
              <a:buNone/>
            </a:pPr>
            <a:r>
              <a:rPr lang="es-MX" sz="2400" dirty="0" smtClean="0">
                <a:cs typeface="Arial" pitchFamily="34" charset="0"/>
              </a:rPr>
              <a:t>Dr. José Manuel Sánchez</a:t>
            </a:r>
            <a:endParaRPr lang="es-MX" sz="2400" dirty="0" smtClean="0">
              <a:solidFill>
                <a:srgbClr val="002060"/>
              </a:solidFill>
              <a:cs typeface="Arial" pitchFamily="34" charset="0"/>
            </a:endParaRPr>
          </a:p>
          <a:p>
            <a:pPr marL="0" indent="0">
              <a:buNone/>
            </a:pPr>
            <a:r>
              <a:rPr lang="es-MX" sz="2400" b="1" dirty="0" smtClean="0">
                <a:cs typeface="Arial" pitchFamily="34" charset="0"/>
              </a:rPr>
              <a:t>Coordinación académica </a:t>
            </a:r>
            <a:r>
              <a:rPr lang="es-MX" sz="2400" b="1" dirty="0">
                <a:cs typeface="Arial" pitchFamily="34" charset="0"/>
              </a:rPr>
              <a:t>de área</a:t>
            </a:r>
            <a:r>
              <a:rPr lang="es-MX" sz="2400" b="1" dirty="0" smtClean="0">
                <a:cs typeface="Arial" pitchFamily="34" charset="0"/>
              </a:rPr>
              <a:t>:</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Ing. Rita </a:t>
            </a:r>
            <a:r>
              <a:rPr lang="es-MX" sz="2400" dirty="0" err="1" smtClean="0">
                <a:solidFill>
                  <a:srgbClr val="002060"/>
                </a:solidFill>
                <a:cs typeface="Arial" pitchFamily="34" charset="0"/>
              </a:rPr>
              <a:t>Lizeth</a:t>
            </a:r>
            <a:r>
              <a:rPr lang="es-MX" sz="2400" dirty="0" smtClean="0">
                <a:solidFill>
                  <a:srgbClr val="002060"/>
                </a:solidFill>
                <a:cs typeface="Arial" pitchFamily="34" charset="0"/>
              </a:rPr>
              <a:t> Serna Garza MEBC</a:t>
            </a:r>
            <a:br>
              <a:rPr lang="es-MX" sz="2400" dirty="0" smtClean="0">
                <a:solidFill>
                  <a:srgbClr val="002060"/>
                </a:solidFill>
                <a:cs typeface="Arial" pitchFamily="34" charset="0"/>
              </a:rPr>
            </a:b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TecMilenio</a:t>
            </a:r>
            <a:endParaRPr lang="es-MX" sz="2400" dirty="0" smtClean="0">
              <a:solidFill>
                <a:srgbClr val="002060"/>
              </a:solidFill>
              <a:cs typeface="Arial" pitchFamily="34" charset="0"/>
            </a:endParaRPr>
          </a:p>
          <a:p>
            <a:pPr>
              <a:buFont typeface="Arial" charset="0"/>
              <a:buNone/>
            </a:pPr>
            <a:r>
              <a:rPr lang="es-MX" sz="2400" b="1" dirty="0" smtClean="0">
                <a:solidFill>
                  <a:srgbClr val="002060"/>
                </a:solidFill>
                <a:cs typeface="Arial" pitchFamily="34" charset="0"/>
              </a:rPr>
              <a:t>Producción</a:t>
            </a:r>
            <a:endParaRPr lang="es-MX" sz="2400" dirty="0">
              <a:cs typeface="Arial" pitchFamily="34" charset="0"/>
            </a:endParaRPr>
          </a:p>
          <a:p>
            <a:pPr>
              <a:buFont typeface="Arial" charset="0"/>
              <a:buNone/>
            </a:pP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TecVirtual</a:t>
            </a:r>
            <a:endParaRPr lang="es-MX" sz="2400" dirty="0">
              <a:solidFill>
                <a:srgbClr val="002060"/>
              </a:solidFill>
              <a:cs typeface="Arial" pitchFamily="34" charset="0"/>
            </a:endParaRPr>
          </a:p>
        </p:txBody>
      </p:sp>
    </p:spTree>
    <p:extLst>
      <p:ext uri="{BB962C8B-B14F-4D97-AF65-F5344CB8AC3E}">
        <p14:creationId xmlns:p14="http://schemas.microsoft.com/office/powerpoint/2010/main" val="122249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dd0bf9a6e71c5a35a1a35c5da17742b618f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778C9E65FF804BB968DA6528476572" ma:contentTypeVersion="0" ma:contentTypeDescription="Crear nuevo documento." ma:contentTypeScope="" ma:versionID="6203df31d5d367857bebb00d6bde2fdb">
  <xsd:schema xmlns:xsd="http://www.w3.org/2001/XMLSchema" xmlns:xs="http://www.w3.org/2001/XMLSchema" xmlns:p="http://schemas.microsoft.com/office/2006/metadata/properties" xmlns:ns2="0b1e2d32-ce3f-45ac-96c2-efd89ead3af7" targetNamespace="http://schemas.microsoft.com/office/2006/metadata/properties" ma:root="true" ma:fieldsID="5ce51b63a4b705317b2a871d9c6a8c1f" ns2:_="">
    <xsd:import namespace="0b1e2d32-ce3f-45ac-96c2-efd89ead3a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e2d32-ce3f-45ac-96c2-efd89ead3af7"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b1e2d32-ce3f-45ac-96c2-efd89ead3af7">4YDN7EVPUCAR-457-1148</_dlc_DocId>
    <_dlc_DocIdUrl xmlns="0b1e2d32-ce3f-45ac-96c2-efd89ead3af7">
      <Url>http://tecnologiaeducativa.ruv.itesm.mx/ddautm/DisenoUTM/_layouts/DocIdRedir.aspx?ID=4YDN7EVPUCAR-457-1148</Url>
      <Description>4YDN7EVPUCAR-457-1148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C8CDA36-D8C1-4F1F-AE9F-45F7EC9D06F7}"/>
</file>

<file path=customXml/itemProps2.xml><?xml version="1.0" encoding="utf-8"?>
<ds:datastoreItem xmlns:ds="http://schemas.openxmlformats.org/officeDocument/2006/customXml" ds:itemID="{D4A7477F-36B1-40F6-B50D-F3D231C12FF9}"/>
</file>

<file path=customXml/itemProps3.xml><?xml version="1.0" encoding="utf-8"?>
<ds:datastoreItem xmlns:ds="http://schemas.openxmlformats.org/officeDocument/2006/customXml" ds:itemID="{B19F3336-FA58-43D2-9463-09B5D1ED26A3}"/>
</file>

<file path=customXml/itemProps4.xml><?xml version="1.0" encoding="utf-8"?>
<ds:datastoreItem xmlns:ds="http://schemas.openxmlformats.org/officeDocument/2006/customXml" ds:itemID="{1EE0CC70-94F9-4B44-A104-DCE0FE231E5B}"/>
</file>

<file path=docProps/app.xml><?xml version="1.0" encoding="utf-8"?>
<Properties xmlns="http://schemas.openxmlformats.org/officeDocument/2006/extended-properties" xmlns:vt="http://schemas.openxmlformats.org/officeDocument/2006/docPropsVTypes">
  <TotalTime>994</TotalTime>
  <Words>323</Words>
  <Application>Microsoft Office PowerPoint</Application>
  <PresentationFormat>Presentación en pantalla (4:3)</PresentationFormat>
  <Paragraphs>42</Paragraphs>
  <Slides>8</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8</vt:i4>
      </vt:variant>
    </vt:vector>
  </HeadingPairs>
  <TitlesOfParts>
    <vt:vector size="15" baseType="lpstr">
      <vt:lpstr>Arial</vt:lpstr>
      <vt:lpstr>Calibri</vt:lpstr>
      <vt:lpstr>Century Gothic</vt:lpstr>
      <vt:lpstr>EucrosiaUPC</vt:lpstr>
      <vt:lpstr>Euphemia</vt:lpstr>
      <vt:lpstr>Office Theme</vt:lpstr>
      <vt:lpstr>1_Office Theme</vt:lpstr>
      <vt:lpstr>Presentación de PowerPoint</vt:lpstr>
      <vt:lpstr>Gestión de transporte, inventarios y almacenes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Deyanira Tamez Vargas</dc:creator>
  <cp:lastModifiedBy>RITA LIZETH SERNA GARZA</cp:lastModifiedBy>
  <cp:revision>125</cp:revision>
  <dcterms:created xsi:type="dcterms:W3CDTF">2012-06-19T19:44:03Z</dcterms:created>
  <dcterms:modified xsi:type="dcterms:W3CDTF">2015-01-29T16:51:15Z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0x010100CA778C9E65FF804BB968DA6528476572</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fea6eca6-efe8-47b9-9662-f1d6c39d6b23</vt:lpwstr>
  </property>
  <property fmtid="{D5CDD505-2E9C-101B-9397-08002B2CF9AE}" pid="6" name="IsMyDocuments">
    <vt:bool>true</vt:bool>
  </property>
</Properties>
</file>