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9" r:id="rId5"/>
  </p:sldMasterIdLst>
  <p:notesMasterIdLst>
    <p:notesMasterId r:id="rId11"/>
  </p:notesMasterIdLst>
  <p:handoutMasterIdLst>
    <p:handoutMasterId r:id="rId12"/>
  </p:handoutMasterIdLst>
  <p:sldIdLst>
    <p:sldId id="272" r:id="rId6"/>
    <p:sldId id="256" r:id="rId7"/>
    <p:sldId id="257" r:id="rId8"/>
    <p:sldId id="275" r:id="rId9"/>
    <p:sldId id="270" r:id="rId10"/>
  </p:sldIdLst>
  <p:sldSz cx="9144000" cy="6858000" type="screen4x3"/>
  <p:notesSz cx="6858000" cy="9144000"/>
  <p:custDataLst>
    <p:tags r:id="rId13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9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 varScale="1">
        <p:scale>
          <a:sx n="84" d="100"/>
          <a:sy n="84" d="100"/>
        </p:scale>
        <p:origin x="1686" y="78"/>
      </p:cViewPr>
      <p:guideLst>
        <p:guide orient="horz" pos="61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09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18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6098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72011-4491-474C-ADA9-1CC1BF9CCDEC}" type="datetimeFigureOut">
              <a:rPr lang="es-MX" smtClean="0"/>
              <a:t>29/01/2015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4652B-2737-4D07-86B8-ACBC8EAF76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18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2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26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9416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878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4652B-2737-4D07-86B8-ACBC8EAF763A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09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4752528" cy="136815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8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67" y="2924944"/>
            <a:ext cx="6400800" cy="1556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s-MX" sz="3000" b="0" kern="1200" dirty="0">
                <a:solidFill>
                  <a:srgbClr val="002060"/>
                </a:solidFill>
                <a:latin typeface="Century Gothic" pitchFamily="34" charset="0"/>
                <a:ea typeface="+mj-ea"/>
                <a:cs typeface="EucrosiaUPC" pitchFamily="18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57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77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4752528" cy="136815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8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67" y="2924944"/>
            <a:ext cx="6400800" cy="15563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es-MX" sz="3000" b="0" kern="1200" dirty="0">
                <a:solidFill>
                  <a:srgbClr val="002060"/>
                </a:solidFill>
                <a:latin typeface="Century Gothic" pitchFamily="34" charset="0"/>
                <a:ea typeface="+mj-ea"/>
                <a:cs typeface="EucrosiaUPC" pitchFamily="18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s-MX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248" y="-99392"/>
            <a:ext cx="9324469" cy="699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"/>
            <a:ext cx="8399016" cy="659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444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6152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052513"/>
            <a:ext cx="8399016" cy="55448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6367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8592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2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3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1142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764" y="1387376"/>
            <a:ext cx="4040188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764" y="2149474"/>
            <a:ext cx="4040188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2589" y="1387376"/>
            <a:ext cx="4041775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2589" y="2149474"/>
            <a:ext cx="4041775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717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5961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17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250" y="31750"/>
            <a:ext cx="5258246" cy="649359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entury Gothic" pitchFamily="34" charset="0"/>
              </a:defRPr>
            </a:lvl1pPr>
            <a:lvl2pPr>
              <a:defRPr sz="2800">
                <a:latin typeface="Century Gothic" pitchFamily="34" charset="0"/>
              </a:defRPr>
            </a:lvl2pPr>
            <a:lvl3pPr>
              <a:defRPr sz="2400">
                <a:latin typeface="Century Gothic" pitchFamily="34" charset="0"/>
              </a:defRPr>
            </a:lvl3pPr>
            <a:lvl4pPr>
              <a:defRPr sz="2000">
                <a:latin typeface="Century Gothic" pitchFamily="34" charset="0"/>
              </a:defRPr>
            </a:lvl4pPr>
            <a:lvl5pPr>
              <a:defRPr sz="20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1193800"/>
            <a:ext cx="3008313" cy="53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019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"/>
            <a:ext cx="8399016" cy="65973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444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77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9615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37480" y="1052513"/>
            <a:ext cx="8399016" cy="55448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300">
                <a:latin typeface="Century Gothic" pitchFamily="34" charset="0"/>
              </a:defRPr>
            </a:lvl1pPr>
            <a:lvl2pPr>
              <a:defRPr sz="3300">
                <a:latin typeface="Century Gothic" pitchFamily="34" charset="0"/>
              </a:defRPr>
            </a:lvl2pPr>
            <a:lvl3pPr>
              <a:defRPr sz="3300">
                <a:latin typeface="Century Gothic" pitchFamily="34" charset="0"/>
              </a:defRPr>
            </a:lvl3pPr>
            <a:lvl4pPr>
              <a:defRPr sz="3300">
                <a:latin typeface="Century Gothic" pitchFamily="34" charset="0"/>
              </a:defRPr>
            </a:lvl4pPr>
            <a:lvl5pPr>
              <a:defRPr sz="3300"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6367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859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2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3988" y="1395760"/>
            <a:ext cx="4038600" cy="5129584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pitchFamily="34" charset="0"/>
              </a:defRPr>
            </a:lvl1pPr>
            <a:lvl2pPr>
              <a:defRPr sz="2400">
                <a:latin typeface="Century Gothic" pitchFamily="34" charset="0"/>
              </a:defRPr>
            </a:lvl2pPr>
            <a:lvl3pPr>
              <a:defRPr sz="2000">
                <a:latin typeface="Century Gothic" pitchFamily="34" charset="0"/>
              </a:defRPr>
            </a:lvl3pPr>
            <a:lvl4pPr>
              <a:defRPr sz="1800">
                <a:latin typeface="Century Gothic" pitchFamily="34" charset="0"/>
              </a:defRPr>
            </a:lvl4pPr>
            <a:lvl5pPr>
              <a:defRPr sz="1800">
                <a:latin typeface="Century Gothic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114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480" y="71438"/>
            <a:ext cx="8399016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4764" y="1387376"/>
            <a:ext cx="4040188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764" y="2149474"/>
            <a:ext cx="4040188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2589" y="1387376"/>
            <a:ext cx="4041775" cy="762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entury Gothic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2589" y="2149474"/>
            <a:ext cx="4041775" cy="4447877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entury Gothic" pitchFamily="34" charset="0"/>
              </a:defRPr>
            </a:lvl1pPr>
            <a:lvl2pPr>
              <a:defRPr sz="2000">
                <a:latin typeface="Century Gothic" pitchFamily="34" charset="0"/>
              </a:defRPr>
            </a:lvl2pPr>
            <a:lvl3pPr>
              <a:defRPr sz="1800">
                <a:latin typeface="Century Gothic" pitchFamily="34" charset="0"/>
              </a:defRPr>
            </a:lvl3pPr>
            <a:lvl4pPr>
              <a:defRPr sz="1600">
                <a:latin typeface="Century Gothic" pitchFamily="34" charset="0"/>
              </a:defRPr>
            </a:lvl4pPr>
            <a:lvl5pPr>
              <a:defRPr sz="1600">
                <a:latin typeface="Century Gothic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671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596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17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250" y="31750"/>
            <a:ext cx="5258246" cy="649359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entury Gothic" pitchFamily="34" charset="0"/>
              </a:defRPr>
            </a:lvl1pPr>
            <a:lvl2pPr>
              <a:defRPr sz="2800">
                <a:latin typeface="Century Gothic" pitchFamily="34" charset="0"/>
              </a:defRPr>
            </a:lvl2pPr>
            <a:lvl3pPr>
              <a:defRPr sz="2400">
                <a:latin typeface="Century Gothic" pitchFamily="34" charset="0"/>
              </a:defRPr>
            </a:lvl3pPr>
            <a:lvl4pPr>
              <a:defRPr sz="2000">
                <a:latin typeface="Century Gothic" pitchFamily="34" charset="0"/>
              </a:defRPr>
            </a:lvl4pPr>
            <a:lvl5pPr>
              <a:defRPr sz="2000">
                <a:latin typeface="Century Gothic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1193800"/>
            <a:ext cx="3008313" cy="53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entury Gothic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3126718" y="3128676"/>
            <a:ext cx="6794949" cy="537594"/>
          </a:xfrm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err="1" smtClean="0"/>
              <a:t>Título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019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9" name="Rectangle 8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TecMilenio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©  Todos los Derechos Reservados </a:t>
              </a:r>
            </a:p>
          </p:txBody>
        </p:sp>
      </p:grp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45864" y="1051560"/>
            <a:ext cx="8390632" cy="547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531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8" r:id="rId3"/>
    <p:sldLayoutId id="214748365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3600" b="1" kern="1200" dirty="0" smtClean="0">
          <a:solidFill>
            <a:srgbClr val="002060"/>
          </a:solidFill>
          <a:latin typeface="Euphemia" pitchFamily="34" charset="0"/>
          <a:ea typeface="+mj-ea"/>
          <a:cs typeface="EucrosiaUPC" pitchFamily="18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s-MX" sz="3300" b="0" kern="1200" dirty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9" name="Rectangle 8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Milenio ©  Todos los Derechos Reservados </a:t>
              </a:r>
            </a:p>
          </p:txBody>
        </p:sp>
      </p:grp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637480" y="0"/>
            <a:ext cx="8399016" cy="989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45864" y="1051560"/>
            <a:ext cx="8390632" cy="5473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4" y="-52784"/>
            <a:ext cx="9202791" cy="6921108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573966" y="6648380"/>
            <a:ext cx="8613522" cy="235744"/>
            <a:chOff x="559768" y="6627832"/>
            <a:chExt cx="8613522" cy="23574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559768" y="6635452"/>
              <a:ext cx="8613522" cy="216024"/>
            </a:xfrm>
            <a:prstGeom prst="rect">
              <a:avLst/>
            </a:prstGeom>
            <a:solidFill>
              <a:schemeClr val="dk1">
                <a:alpha val="82000"/>
              </a:schemeClr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2258124" y="6627832"/>
              <a:ext cx="6858000" cy="235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4743" tIns="47371" rIns="94743" bIns="47371" anchor="b"/>
            <a:lstStyle>
              <a:defPPr>
                <a:defRPr lang="es-ES_tradnl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Verdana" pitchFamily="34" charset="0"/>
                  <a:ea typeface="+mn-ea"/>
                  <a:cs typeface="Arial" pitchFamily="34" charset="0"/>
                </a:defRPr>
              </a:lvl9pPr>
            </a:lstStyle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Universidad </a:t>
              </a:r>
              <a:r>
                <a:rPr lang="es-MX" sz="1000" b="1" dirty="0" err="1" smtClean="0">
                  <a:solidFill>
                    <a:schemeClr val="bg1"/>
                  </a:solidFill>
                  <a:latin typeface="Arial" pitchFamily="34" charset="0"/>
                </a:rPr>
                <a:t>TecMilenio</a:t>
              </a:r>
              <a:r>
                <a:rPr lang="es-MX" sz="1000" b="1" dirty="0" smtClean="0">
                  <a:solidFill>
                    <a:schemeClr val="bg1"/>
                  </a:solidFill>
                  <a:latin typeface="Arial" pitchFamily="34" charset="0"/>
                </a:rPr>
                <a:t> ©  Todos los Derechos Reservados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531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3600" b="1" kern="1200" dirty="0" smtClean="0">
          <a:solidFill>
            <a:srgbClr val="002060"/>
          </a:solidFill>
          <a:latin typeface="Euphemia" pitchFamily="34" charset="0"/>
          <a:ea typeface="+mj-ea"/>
          <a:cs typeface="EucrosiaUPC" pitchFamily="18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3300" b="0" kern="1200" dirty="0" smtClean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s-MX" sz="3300" b="0" kern="1200" dirty="0">
          <a:solidFill>
            <a:srgbClr val="002060"/>
          </a:solidFill>
          <a:latin typeface="Century Gothic" pitchFamily="34" charset="0"/>
          <a:ea typeface="+mj-ea"/>
          <a:cs typeface="EucrosiaUPC" pitchFamily="18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284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4752528" cy="2016224"/>
          </a:xfrm>
        </p:spPr>
        <p:txBody>
          <a:bodyPr/>
          <a:lstStyle/>
          <a:p>
            <a:r>
              <a:rPr lang="es-MX" sz="3200" dirty="0"/>
              <a:t>Gestión de transporte, inventarios y almacenes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13767" y="3284984"/>
            <a:ext cx="4574257" cy="1224136"/>
          </a:xfrm>
        </p:spPr>
        <p:txBody>
          <a:bodyPr>
            <a:normAutofit/>
          </a:bodyPr>
          <a:lstStyle/>
          <a:p>
            <a:r>
              <a:rPr lang="es-MX" dirty="0"/>
              <a:t>Administración del transporte</a:t>
            </a:r>
          </a:p>
        </p:txBody>
      </p:sp>
    </p:spTree>
    <p:extLst>
      <p:ext uri="{BB962C8B-B14F-4D97-AF65-F5344CB8AC3E}">
        <p14:creationId xmlns:p14="http://schemas.microsoft.com/office/powerpoint/2010/main" val="2143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La práctica de las empresas de manejar entregas justo a tiempo para minimizar sus inventarios se ha extendido de la industria automotriz a prácticamente todas las industrias. Entonces, administrar una flotilla de unidades de transporte realizando entregas, aun y cuando las unidades no sean de la empresa, es crítico por razones de servicio al cliente y por razones de costos</a:t>
            </a:r>
            <a:r>
              <a:rPr lang="es-MX" sz="2000" dirty="0" smtClean="0"/>
              <a:t>.</a:t>
            </a:r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El TMS apoya la administración de tres procesos clave:</a:t>
            </a:r>
          </a:p>
          <a:p>
            <a:r>
              <a:rPr lang="es-MX" sz="2000" b="1" dirty="0"/>
              <a:t>Planeación y toma de decisiones</a:t>
            </a:r>
            <a:r>
              <a:rPr lang="es-MX" sz="2000" dirty="0"/>
              <a:t>. Definen la forma más eficiente de transportar de acuerdo a los parámetros establecidos</a:t>
            </a:r>
          </a:p>
          <a:p>
            <a:r>
              <a:rPr lang="es-MX" sz="2000" b="1" dirty="0"/>
              <a:t>Seguimiento y control</a:t>
            </a:r>
            <a:r>
              <a:rPr lang="es-MX" sz="2000" dirty="0"/>
              <a:t> de todos los procesos físicos y administrativos implicados en la transportación.</a:t>
            </a:r>
          </a:p>
          <a:p>
            <a:r>
              <a:rPr lang="es-MX" sz="2000" b="1" dirty="0"/>
              <a:t>Medición</a:t>
            </a:r>
            <a:r>
              <a:rPr lang="es-MX" sz="2000" dirty="0"/>
              <a:t>. Emiten reportes de costos y KPI logísticos.</a:t>
            </a:r>
          </a:p>
          <a:p>
            <a:pPr marL="0" indent="0">
              <a:buNone/>
            </a:pPr>
            <a:endParaRPr lang="es-MX" sz="2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86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28583" t="45880" r="30311" b="31441"/>
          <a:stretch/>
        </p:blipFill>
        <p:spPr>
          <a:xfrm>
            <a:off x="637480" y="2002533"/>
            <a:ext cx="8352928" cy="2592288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MX" sz="2000" dirty="0" smtClean="0"/>
              <a:t>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87624" y="6926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587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MX" dirty="0"/>
          </a:p>
        </p:txBody>
      </p:sp>
      <p:sp>
        <p:nvSpPr>
          <p:cNvPr id="6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683568" y="1"/>
            <a:ext cx="8352928" cy="65973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s-MX" sz="2800" b="1" dirty="0" smtClean="0"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800" dirty="0" smtClean="0">
                <a:solidFill>
                  <a:schemeClr val="tx1"/>
                </a:solidFill>
              </a:rPr>
              <a:t>©</a:t>
            </a:r>
            <a:r>
              <a:rPr lang="es-MX" sz="2800" dirty="0" smtClean="0"/>
              <a:t> </a:t>
            </a:r>
            <a:r>
              <a:rPr lang="es-MX" sz="3000" b="1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3000" b="1" dirty="0" err="1" smtClean="0">
                <a:solidFill>
                  <a:srgbClr val="002060"/>
                </a:solidFill>
                <a:cs typeface="Arial" pitchFamily="34" charset="0"/>
              </a:rPr>
              <a:t>TecMilenio</a:t>
            </a:r>
            <a:endParaRPr lang="es-MX" sz="30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>
              <a:cs typeface="Arial" pitchFamily="34" charset="0"/>
            </a:endParaRPr>
          </a:p>
          <a:p>
            <a:pPr marL="0" indent="0">
              <a:buNone/>
            </a:pPr>
            <a:endParaRPr lang="es-MX" sz="28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s-MX" sz="2400" b="1" dirty="0" smtClean="0">
                <a:solidFill>
                  <a:srgbClr val="002060"/>
                </a:solidFill>
                <a:cs typeface="Arial" pitchFamily="34" charset="0"/>
              </a:rPr>
              <a:t>Desarrollo de contenido: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Dr. Manuel Farías</a:t>
            </a:r>
          </a:p>
          <a:p>
            <a:pPr marL="0" indent="0">
              <a:buNone/>
            </a:pPr>
            <a:r>
              <a:rPr lang="es-MX" sz="2400" dirty="0" smtClean="0">
                <a:cs typeface="Arial" pitchFamily="34" charset="0"/>
              </a:rPr>
              <a:t>Dr. José Manuel Sánchez</a:t>
            </a:r>
            <a:endParaRPr lang="es-MX" sz="24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es-MX" sz="2400" b="1" dirty="0" smtClean="0">
                <a:cs typeface="Arial" pitchFamily="34" charset="0"/>
              </a:rPr>
              <a:t>Coordinación académica </a:t>
            </a:r>
            <a:r>
              <a:rPr lang="es-MX" sz="2400" b="1" dirty="0">
                <a:cs typeface="Arial" pitchFamily="34" charset="0"/>
              </a:rPr>
              <a:t>de área</a:t>
            </a:r>
            <a:r>
              <a:rPr lang="es-MX" sz="2400" b="1" dirty="0" smtClean="0">
                <a:cs typeface="Arial" pitchFamily="34" charset="0"/>
              </a:rPr>
              <a:t>: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Ing. Rita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Lizeth</a:t>
            </a: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 Serna Garza MEBC</a:t>
            </a:r>
            <a:b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TecMilenio</a:t>
            </a:r>
            <a:endParaRPr lang="es-MX" sz="2400" dirty="0" smtClean="0">
              <a:solidFill>
                <a:srgbClr val="002060"/>
              </a:solidFill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es-MX" sz="2400" b="1" dirty="0" smtClean="0">
                <a:solidFill>
                  <a:srgbClr val="002060"/>
                </a:solidFill>
                <a:cs typeface="Arial" pitchFamily="34" charset="0"/>
              </a:rPr>
              <a:t>Producción</a:t>
            </a:r>
            <a:endParaRPr lang="es-MX" sz="2400" dirty="0"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es-MX" sz="2400" dirty="0" smtClean="0">
                <a:solidFill>
                  <a:srgbClr val="002060"/>
                </a:solidFill>
                <a:cs typeface="Arial" pitchFamily="34" charset="0"/>
              </a:rPr>
              <a:t>Universidad </a:t>
            </a:r>
            <a:r>
              <a:rPr lang="es-MX" sz="2400" dirty="0" err="1" smtClean="0">
                <a:solidFill>
                  <a:srgbClr val="002060"/>
                </a:solidFill>
                <a:cs typeface="Arial" pitchFamily="34" charset="0"/>
              </a:rPr>
              <a:t>TecVirtual</a:t>
            </a:r>
            <a:endParaRPr lang="es-MX" sz="2400" dirty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4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0000"/>
  <p:tag name="ISPRING_RESOURCE_PATHS_HASH_2" val="dd0bf9a6e71c5a35a1a35c5da17742b618f8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A778C9E65FF804BB968DA6528476572" ma:contentTypeVersion="0" ma:contentTypeDescription="Crear nuevo documento." ma:contentTypeScope="" ma:versionID="6203df31d5d367857bebb00d6bde2fdb">
  <xsd:schema xmlns:xsd="http://www.w3.org/2001/XMLSchema" xmlns:xs="http://www.w3.org/2001/XMLSchema" xmlns:p="http://schemas.microsoft.com/office/2006/metadata/properties" xmlns:ns2="0b1e2d32-ce3f-45ac-96c2-efd89ead3af7" targetNamespace="http://schemas.microsoft.com/office/2006/metadata/properties" ma:root="true" ma:fieldsID="5ce51b63a4b705317b2a871d9c6a8c1f" ns2:_="">
    <xsd:import namespace="0b1e2d32-ce3f-45ac-96c2-efd89ead3af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e2d32-ce3f-45ac-96c2-efd89ead3af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1e2d32-ce3f-45ac-96c2-efd89ead3af7">4YDN7EVPUCAR-457-1147</_dlc_DocId>
    <_dlc_DocIdUrl xmlns="0b1e2d32-ce3f-45ac-96c2-efd89ead3af7">
      <Url>http://tecnologiaeducativa.ruv.itesm.mx/ddautm/DisenoUTM/_layouts/DocIdRedir.aspx?ID=4YDN7EVPUCAR-457-1147</Url>
      <Description>4YDN7EVPUCAR-457-1147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A966D63-12F7-4531-9C8E-E59A6486ACD0}"/>
</file>

<file path=customXml/itemProps2.xml><?xml version="1.0" encoding="utf-8"?>
<ds:datastoreItem xmlns:ds="http://schemas.openxmlformats.org/officeDocument/2006/customXml" ds:itemID="{D4A7477F-36B1-40F6-B50D-F3D231C12FF9}"/>
</file>

<file path=customXml/itemProps3.xml><?xml version="1.0" encoding="utf-8"?>
<ds:datastoreItem xmlns:ds="http://schemas.openxmlformats.org/officeDocument/2006/customXml" ds:itemID="{B19F3336-FA58-43D2-9463-09B5D1ED26A3}"/>
</file>

<file path=customXml/itemProps4.xml><?xml version="1.0" encoding="utf-8"?>
<ds:datastoreItem xmlns:ds="http://schemas.openxmlformats.org/officeDocument/2006/customXml" ds:itemID="{44CAB7C6-0F62-44EE-9C19-40DF25645E85}"/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121</Words>
  <Application>Microsoft Office PowerPoint</Application>
  <PresentationFormat>Presentación en pantalla (4:3)</PresentationFormat>
  <Paragraphs>27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EucrosiaUPC</vt:lpstr>
      <vt:lpstr>Euphemia</vt:lpstr>
      <vt:lpstr>Office Theme</vt:lpstr>
      <vt:lpstr>1_Office Theme</vt:lpstr>
      <vt:lpstr>Presentación de PowerPoint</vt:lpstr>
      <vt:lpstr>Gestión de transporte, inventarios y almacenes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Deyanira Tamez Vargas</dc:creator>
  <cp:lastModifiedBy>RITA LIZETH SERNA GARZA</cp:lastModifiedBy>
  <cp:revision>123</cp:revision>
  <dcterms:created xsi:type="dcterms:W3CDTF">2012-06-19T19:44:03Z</dcterms:created>
  <dcterms:modified xsi:type="dcterms:W3CDTF">2015-01-29T16:50:03Z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0x010100CA778C9E65FF804BB968DA6528476572</vt:lpwstr>
  </property>
  <property fmtid="{D5CDD505-2E9C-101B-9397-08002B2CF9AE}" pid="3" name="ItemRetentionFormula">
    <vt:lpwstr/>
  </property>
  <property fmtid="{D5CDD505-2E9C-101B-9397-08002B2CF9AE}" pid="4" name="_dlc_policyId">
    <vt:lpwstr/>
  </property>
  <property fmtid="{D5CDD505-2E9C-101B-9397-08002B2CF9AE}" pid="5" name="_dlc_DocIdItemGuid">
    <vt:lpwstr>99df15ef-71df-49f7-aa63-61baf372741d</vt:lpwstr>
  </property>
  <property fmtid="{D5CDD505-2E9C-101B-9397-08002B2CF9AE}" pid="6" name="IsMyDocuments">
    <vt:bool>true</vt:bool>
  </property>
</Properties>
</file>