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9" r:id="rId5"/>
  </p:sldMasterIdLst>
  <p:notesMasterIdLst>
    <p:notesMasterId r:id="rId12"/>
  </p:notesMasterIdLst>
  <p:handoutMasterIdLst>
    <p:handoutMasterId r:id="rId13"/>
  </p:handoutMasterIdLst>
  <p:sldIdLst>
    <p:sldId id="272" r:id="rId6"/>
    <p:sldId id="256" r:id="rId7"/>
    <p:sldId id="257" r:id="rId8"/>
    <p:sldId id="275" r:id="rId9"/>
    <p:sldId id="276" r:id="rId10"/>
    <p:sldId id="270" r:id="rId11"/>
  </p:sldIdLst>
  <p:sldSz cx="9144000" cy="6858000" type="screen4x3"/>
  <p:notesSz cx="6858000" cy="9144000"/>
  <p:custDataLst>
    <p:tags r:id="rId14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5" autoAdjust="0"/>
    <p:restoredTop sz="94660"/>
  </p:normalViewPr>
  <p:slideViewPr>
    <p:cSldViewPr>
      <p:cViewPr varScale="1">
        <p:scale>
          <a:sx n="84" d="100"/>
          <a:sy n="84" d="100"/>
        </p:scale>
        <p:origin x="1686" y="78"/>
      </p:cViewPr>
      <p:guideLst>
        <p:guide orient="horz" pos="6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9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098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72011-4491-474C-ADA9-1CC1BF9CCDEC}" type="datetimeFigureOut">
              <a:rPr lang="es-MX" smtClean="0"/>
              <a:t>29/01/2015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4652B-2737-4D07-86B8-ACBC8EAF7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18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2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2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416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878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6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09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4752528" cy="136815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8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67" y="2924944"/>
            <a:ext cx="6400800" cy="1556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s-MX" sz="3000" b="0" kern="1200" dirty="0">
                <a:solidFill>
                  <a:srgbClr val="002060"/>
                </a:solidFill>
                <a:latin typeface="Century Gothic" pitchFamily="34" charset="0"/>
                <a:ea typeface="+mj-ea"/>
                <a:cs typeface="EucrosiaUPC" pitchFamily="18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57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77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4752528" cy="136815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8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67" y="2924944"/>
            <a:ext cx="6400800" cy="1556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s-MX" sz="3000" b="0" kern="1200" dirty="0">
                <a:solidFill>
                  <a:srgbClr val="002060"/>
                </a:solidFill>
                <a:latin typeface="Century Gothic" pitchFamily="34" charset="0"/>
                <a:ea typeface="+mj-ea"/>
                <a:cs typeface="EucrosiaUPC" pitchFamily="18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"/>
            <a:ext cx="8399016" cy="659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44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6152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052513"/>
            <a:ext cx="8399016" cy="55448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36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8592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2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3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142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764" y="1387376"/>
            <a:ext cx="4040188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764" y="2149474"/>
            <a:ext cx="4040188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2589" y="1387376"/>
            <a:ext cx="4041775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2589" y="2149474"/>
            <a:ext cx="4041775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717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961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17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50" y="31750"/>
            <a:ext cx="5258246" cy="649359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 pitchFamily="34" charset="0"/>
              </a:defRPr>
            </a:lvl1pPr>
            <a:lvl2pPr>
              <a:defRPr sz="2800">
                <a:latin typeface="Century Gothic" pitchFamily="34" charset="0"/>
              </a:defRPr>
            </a:lvl2pPr>
            <a:lvl3pPr>
              <a:defRPr sz="2400">
                <a:latin typeface="Century Gothic" pitchFamily="34" charset="0"/>
              </a:defRPr>
            </a:lvl3pPr>
            <a:lvl4pPr>
              <a:defRPr sz="2000">
                <a:latin typeface="Century Gothic" pitchFamily="34" charset="0"/>
              </a:defRPr>
            </a:lvl4pPr>
            <a:lvl5pP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1193800"/>
            <a:ext cx="3008313" cy="53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019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"/>
            <a:ext cx="8399016" cy="659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44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7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615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052513"/>
            <a:ext cx="8399016" cy="55448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36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859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2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3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14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764" y="1387376"/>
            <a:ext cx="4040188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764" y="2149474"/>
            <a:ext cx="4040188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2589" y="1387376"/>
            <a:ext cx="4041775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2589" y="2149474"/>
            <a:ext cx="4041775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71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96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17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50" y="31750"/>
            <a:ext cx="5258246" cy="649359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 pitchFamily="34" charset="0"/>
              </a:defRPr>
            </a:lvl1pPr>
            <a:lvl2pPr>
              <a:defRPr sz="2800">
                <a:latin typeface="Century Gothic" pitchFamily="34" charset="0"/>
              </a:defRPr>
            </a:lvl2pPr>
            <a:lvl3pPr>
              <a:defRPr sz="2400">
                <a:latin typeface="Century Gothic" pitchFamily="34" charset="0"/>
              </a:defRPr>
            </a:lvl3pPr>
            <a:lvl4pPr>
              <a:defRPr sz="2000">
                <a:latin typeface="Century Gothic" pitchFamily="34" charset="0"/>
              </a:defRPr>
            </a:lvl4pPr>
            <a:lvl5pP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1193800"/>
            <a:ext cx="3008313" cy="53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019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9" name="Rectangle 8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TecMilenio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©  Todos los Derechos Reservados </a:t>
              </a:r>
            </a:p>
          </p:txBody>
        </p:sp>
      </p:grp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45864" y="1051560"/>
            <a:ext cx="8390632" cy="547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1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8" r:id="rId3"/>
    <p:sldLayoutId id="214748365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3600" b="1" kern="1200" dirty="0" smtClean="0">
          <a:solidFill>
            <a:srgbClr val="002060"/>
          </a:solidFill>
          <a:latin typeface="Euphemia" pitchFamily="34" charset="0"/>
          <a:ea typeface="+mj-ea"/>
          <a:cs typeface="EucrosiaUPC" pitchFamily="18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s-MX" sz="3300" b="0" kern="1200" dirty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9" name="Rectangle 8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Milenio ©  Todos los Derechos Reservados </a:t>
              </a:r>
            </a:p>
          </p:txBody>
        </p:sp>
      </p:grp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45864" y="1051560"/>
            <a:ext cx="8390632" cy="547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TecMilenio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©  Todos los Derechos Reservados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531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3600" b="1" kern="1200" dirty="0" smtClean="0">
          <a:solidFill>
            <a:srgbClr val="002060"/>
          </a:solidFill>
          <a:latin typeface="Euphemia" pitchFamily="34" charset="0"/>
          <a:ea typeface="+mj-ea"/>
          <a:cs typeface="EucrosiaUPC" pitchFamily="18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s-MX" sz="3300" b="0" kern="1200" dirty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284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4752528" cy="2016224"/>
          </a:xfrm>
        </p:spPr>
        <p:txBody>
          <a:bodyPr/>
          <a:lstStyle/>
          <a:p>
            <a:r>
              <a:rPr lang="es-MX" sz="3200" dirty="0"/>
              <a:t>Gestión de transporte, inventarios y almacenes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767" y="3284984"/>
            <a:ext cx="4574257" cy="1224136"/>
          </a:xfrm>
        </p:spPr>
        <p:txBody>
          <a:bodyPr>
            <a:normAutofit/>
          </a:bodyPr>
          <a:lstStyle/>
          <a:p>
            <a:r>
              <a:rPr lang="es-MX" dirty="0"/>
              <a:t>Tarifas y selección de transportistas</a:t>
            </a:r>
          </a:p>
        </p:txBody>
      </p:sp>
    </p:spTree>
    <p:extLst>
      <p:ext uri="{BB962C8B-B14F-4D97-AF65-F5344CB8AC3E}">
        <p14:creationId xmlns:p14="http://schemas.microsoft.com/office/powerpoint/2010/main" val="2143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/>
              <a:t>Las tarifas de fletes consideran tres factores básicos:</a:t>
            </a:r>
            <a:r>
              <a:rPr lang="es-MX" sz="2000" dirty="0" smtClean="0"/>
              <a:t>:</a:t>
            </a:r>
            <a:endParaRPr lang="es-MX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18815" t="25641" r="62928" b="40760"/>
          <a:stretch/>
        </p:blipFill>
        <p:spPr>
          <a:xfrm>
            <a:off x="637480" y="1071291"/>
            <a:ext cx="2782392" cy="288032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40280" t="25641" r="41292" b="40760"/>
          <a:stretch/>
        </p:blipFill>
        <p:spPr>
          <a:xfrm>
            <a:off x="3432831" y="1858517"/>
            <a:ext cx="2808313" cy="288032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62285" t="25641" r="19760" b="40760"/>
          <a:stretch/>
        </p:blipFill>
        <p:spPr>
          <a:xfrm>
            <a:off x="6254103" y="3068960"/>
            <a:ext cx="273630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L</a:t>
            </a:r>
            <a:r>
              <a:rPr lang="es-MX" sz="2000" dirty="0" smtClean="0"/>
              <a:t>os </a:t>
            </a:r>
            <a:r>
              <a:rPr lang="es-MX" sz="2000" dirty="0"/>
              <a:t>factores que considera el transportista para cotizar un flete son los siguientes:</a:t>
            </a:r>
          </a:p>
          <a:p>
            <a:r>
              <a:rPr lang="es-MX" sz="2000" dirty="0"/>
              <a:t>Clase de mercancías: carga general, perecederos, peligrosa, alto </a:t>
            </a:r>
            <a:r>
              <a:rPr lang="es-MX" sz="2000" dirty="0" smtClean="0"/>
              <a:t>valor</a:t>
            </a:r>
          </a:p>
          <a:p>
            <a:endParaRPr lang="es-MX" sz="2000" dirty="0" smtClean="0"/>
          </a:p>
          <a:p>
            <a:r>
              <a:rPr lang="es-MX" sz="2000" dirty="0" smtClean="0"/>
              <a:t>Destino</a:t>
            </a:r>
            <a:r>
              <a:rPr lang="es-MX" sz="2000" dirty="0"/>
              <a:t>: factibilidad de conseguir carga de regreso para no retornar </a:t>
            </a:r>
            <a:r>
              <a:rPr lang="es-MX" sz="2000" dirty="0" smtClean="0"/>
              <a:t>vacío</a:t>
            </a:r>
          </a:p>
          <a:p>
            <a:endParaRPr lang="es-MX" sz="2000" dirty="0"/>
          </a:p>
          <a:p>
            <a:r>
              <a:rPr lang="es-MX" sz="2000" dirty="0" smtClean="0"/>
              <a:t>Peso</a:t>
            </a:r>
          </a:p>
          <a:p>
            <a:endParaRPr lang="es-MX" sz="2000" dirty="0"/>
          </a:p>
          <a:p>
            <a:r>
              <a:rPr lang="es-MX" sz="2000" dirty="0" smtClean="0"/>
              <a:t>Volumen</a:t>
            </a:r>
          </a:p>
          <a:p>
            <a:endParaRPr lang="es-MX" sz="2000" dirty="0"/>
          </a:p>
          <a:p>
            <a:r>
              <a:rPr lang="es-MX" sz="2000" dirty="0"/>
              <a:t>Fecha del </a:t>
            </a:r>
            <a:r>
              <a:rPr lang="es-MX" sz="2000" dirty="0" smtClean="0"/>
              <a:t>embarque</a:t>
            </a:r>
          </a:p>
          <a:p>
            <a:endParaRPr lang="es-MX" sz="2000" dirty="0"/>
          </a:p>
          <a:p>
            <a:r>
              <a:rPr lang="es-MX" sz="2000" dirty="0"/>
              <a:t>Flete por cobrar o </a:t>
            </a:r>
            <a:r>
              <a:rPr lang="es-MX" sz="2000" dirty="0" err="1" smtClean="0"/>
              <a:t>prepagado</a:t>
            </a:r>
            <a:endParaRPr lang="es-MX" sz="2000" dirty="0" smtClean="0"/>
          </a:p>
          <a:p>
            <a:endParaRPr lang="es-MX" sz="2000" dirty="0"/>
          </a:p>
          <a:p>
            <a:r>
              <a:rPr lang="es-MX" sz="2000" dirty="0"/>
              <a:t>Fecha requerida de </a:t>
            </a:r>
            <a:r>
              <a:rPr lang="es-MX" sz="2000" dirty="0" smtClean="0"/>
              <a:t>entrega</a:t>
            </a:r>
          </a:p>
          <a:p>
            <a:endParaRPr lang="es-MX" sz="2000" dirty="0"/>
          </a:p>
          <a:p>
            <a:r>
              <a:rPr lang="es-MX" sz="2000" dirty="0"/>
              <a:t>Servicios adicionales: seguros, rastreo, maniobras, etcétera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587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589410" y="-41276"/>
            <a:ext cx="8399016" cy="65973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sz="2000" dirty="0"/>
              <a:t>Los elementos que deben analizarse para seleccionar el transportista idóneo para trasladar la carga de una empresa son los siguientes</a:t>
            </a:r>
            <a:r>
              <a:rPr lang="es-MX" sz="2000" dirty="0" smtClean="0"/>
              <a:t>:</a:t>
            </a:r>
          </a:p>
          <a:p>
            <a:pPr marL="0" indent="0">
              <a:buNone/>
            </a:pPr>
            <a:endParaRPr lang="es-MX" sz="2000" dirty="0"/>
          </a:p>
          <a:p>
            <a:r>
              <a:rPr lang="es-MX" sz="2000" b="1" dirty="0"/>
              <a:t>Costo</a:t>
            </a:r>
            <a:r>
              <a:rPr lang="es-MX" sz="2000" dirty="0"/>
              <a:t>: el monto del flete y las condiciones de pago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Velocidad</a:t>
            </a:r>
            <a:r>
              <a:rPr lang="es-MX" sz="2000" dirty="0"/>
              <a:t>: tiempo de tránsito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Accesibilidad</a:t>
            </a:r>
            <a:r>
              <a:rPr lang="es-MX" sz="2000" dirty="0"/>
              <a:t>: disponible cuándo y dónde se le requiera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Confiabilidad</a:t>
            </a:r>
            <a:r>
              <a:rPr lang="es-MX" sz="2000" dirty="0"/>
              <a:t>: recolección y entrega de la mercancía a tiempo, sin variación del tiempo estimado de tránsito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Capacidad</a:t>
            </a:r>
            <a:r>
              <a:rPr lang="es-MX" sz="2000" dirty="0"/>
              <a:t>: para transportar el volumen de la carga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Flexibilidad</a:t>
            </a:r>
            <a:r>
              <a:rPr lang="es-MX" sz="2000" dirty="0"/>
              <a:t>: capacidad para ajustarse a las necesidades de la empresa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Rastreabilidad</a:t>
            </a:r>
            <a:r>
              <a:rPr lang="es-MX" sz="2000" dirty="0"/>
              <a:t>: posibilidad para determinar la ubicación de los embarques durante el curso de su traslado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Frecuencia</a:t>
            </a:r>
            <a:r>
              <a:rPr lang="es-MX" sz="2000" dirty="0"/>
              <a:t>: cantidad de operaciones programadas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Seguridad</a:t>
            </a:r>
            <a:r>
              <a:rPr lang="es-MX" sz="2000" dirty="0"/>
              <a:t>: garantías de protección de la carga contra daños o pérdidas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91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683568" y="1"/>
            <a:ext cx="8352928" cy="65973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s-MX" sz="2800" b="1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©</a:t>
            </a:r>
            <a:r>
              <a:rPr lang="es-MX" sz="2800" dirty="0" smtClean="0"/>
              <a:t> </a:t>
            </a:r>
            <a:r>
              <a:rPr lang="es-MX" sz="3000" b="1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3000" b="1" dirty="0" err="1" smtClean="0">
                <a:solidFill>
                  <a:srgbClr val="002060"/>
                </a:solidFill>
                <a:cs typeface="Arial" pitchFamily="34" charset="0"/>
              </a:rPr>
              <a:t>TecMilenio</a:t>
            </a:r>
            <a:endParaRPr lang="es-MX" sz="30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rgbClr val="002060"/>
                </a:solidFill>
                <a:cs typeface="Arial" pitchFamily="34" charset="0"/>
              </a:rPr>
              <a:t>Desarrollo de contenido: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Dr. Manuel Farías</a:t>
            </a:r>
          </a:p>
          <a:p>
            <a:pPr marL="0" indent="0">
              <a:buNone/>
            </a:pPr>
            <a:r>
              <a:rPr lang="es-MX" sz="2400" dirty="0" smtClean="0">
                <a:cs typeface="Arial" pitchFamily="34" charset="0"/>
              </a:rPr>
              <a:t>Dr. José Manuel Sánchez</a:t>
            </a:r>
            <a:endParaRPr lang="es-MX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s-MX" sz="2400" b="1" dirty="0" smtClean="0">
                <a:cs typeface="Arial" pitchFamily="34" charset="0"/>
              </a:rPr>
              <a:t>Coordinación académica </a:t>
            </a:r>
            <a:r>
              <a:rPr lang="es-MX" sz="2400" b="1" dirty="0">
                <a:cs typeface="Arial" pitchFamily="34" charset="0"/>
              </a:rPr>
              <a:t>de área</a:t>
            </a:r>
            <a:r>
              <a:rPr lang="es-MX" sz="2400" b="1" dirty="0" smtClean="0">
                <a:cs typeface="Arial" pitchFamily="34" charset="0"/>
              </a:rPr>
              <a:t>: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Ing. Rita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Lizeth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 Serna Garza MEBC</a:t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TecMilenio</a:t>
            </a:r>
            <a:endParaRPr lang="es-MX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es-MX" sz="2400" b="1" dirty="0" smtClean="0">
                <a:solidFill>
                  <a:srgbClr val="002060"/>
                </a:solidFill>
                <a:cs typeface="Arial" pitchFamily="34" charset="0"/>
              </a:rPr>
              <a:t>Producción</a:t>
            </a:r>
            <a:endParaRPr lang="es-MX" sz="2400" dirty="0"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TecVirtual</a:t>
            </a:r>
            <a:endParaRPr lang="es-MX" sz="2400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0000"/>
  <p:tag name="ISPRING_RESOURCE_PATHS_HASH_2" val="dd0bf9a6e71c5a35a1a35c5da17742b618f8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A778C9E65FF804BB968DA6528476572" ma:contentTypeVersion="0" ma:contentTypeDescription="Crear nuevo documento." ma:contentTypeScope="" ma:versionID="6203df31d5d367857bebb00d6bde2fdb">
  <xsd:schema xmlns:xsd="http://www.w3.org/2001/XMLSchema" xmlns:xs="http://www.w3.org/2001/XMLSchema" xmlns:p="http://schemas.microsoft.com/office/2006/metadata/properties" xmlns:ns2="0b1e2d32-ce3f-45ac-96c2-efd89ead3af7" targetNamespace="http://schemas.microsoft.com/office/2006/metadata/properties" ma:root="true" ma:fieldsID="5ce51b63a4b705317b2a871d9c6a8c1f" ns2:_="">
    <xsd:import namespace="0b1e2d32-ce3f-45ac-96c2-efd89ead3af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e2d32-ce3f-45ac-96c2-efd89ead3af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1e2d32-ce3f-45ac-96c2-efd89ead3af7">4YDN7EVPUCAR-457-1146</_dlc_DocId>
    <_dlc_DocIdUrl xmlns="0b1e2d32-ce3f-45ac-96c2-efd89ead3af7">
      <Url>http://tecnologiaeducativa.ruv.itesm.mx/ddautm/DisenoUTM/_layouts/DocIdRedir.aspx?ID=4YDN7EVPUCAR-457-1146</Url>
      <Description>4YDN7EVPUCAR-457-1146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C6B88-035D-47A1-9E22-08669BB66E72}"/>
</file>

<file path=customXml/itemProps2.xml><?xml version="1.0" encoding="utf-8"?>
<ds:datastoreItem xmlns:ds="http://schemas.openxmlformats.org/officeDocument/2006/customXml" ds:itemID="{D4A7477F-36B1-40F6-B50D-F3D231C12FF9}"/>
</file>

<file path=customXml/itemProps3.xml><?xml version="1.0" encoding="utf-8"?>
<ds:datastoreItem xmlns:ds="http://schemas.openxmlformats.org/officeDocument/2006/customXml" ds:itemID="{B19F3336-FA58-43D2-9463-09B5D1ED26A3}"/>
</file>

<file path=customXml/itemProps4.xml><?xml version="1.0" encoding="utf-8"?>
<ds:datastoreItem xmlns:ds="http://schemas.openxmlformats.org/officeDocument/2006/customXml" ds:itemID="{01C83B2C-6D0D-413C-B7E1-0EC8BDFED1A2}"/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216</Words>
  <Application>Microsoft Office PowerPoint</Application>
  <PresentationFormat>Presentación en pantalla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EucrosiaUPC</vt:lpstr>
      <vt:lpstr>Euphemia</vt:lpstr>
      <vt:lpstr>Office Theme</vt:lpstr>
      <vt:lpstr>1_Office Theme</vt:lpstr>
      <vt:lpstr>Presentación de PowerPoint</vt:lpstr>
      <vt:lpstr>Gestión de transporte, inventarios y almacenes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Deyanira Tamez Vargas</dc:creator>
  <cp:lastModifiedBy>RITA LIZETH SERNA GARZA</cp:lastModifiedBy>
  <cp:revision>122</cp:revision>
  <dcterms:created xsi:type="dcterms:W3CDTF">2012-06-19T19:44:03Z</dcterms:created>
  <dcterms:modified xsi:type="dcterms:W3CDTF">2015-01-29T16:49:38Z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0x010100CA778C9E65FF804BB968DA6528476572</vt:lpwstr>
  </property>
  <property fmtid="{D5CDD505-2E9C-101B-9397-08002B2CF9AE}" pid="3" name="ItemRetentionFormula">
    <vt:lpwstr/>
  </property>
  <property fmtid="{D5CDD505-2E9C-101B-9397-08002B2CF9AE}" pid="4" name="_dlc_policyId">
    <vt:lpwstr/>
  </property>
  <property fmtid="{D5CDD505-2E9C-101B-9397-08002B2CF9AE}" pid="5" name="_dlc_DocIdItemGuid">
    <vt:lpwstr>3f340e54-e61d-4ec0-8c58-fe1e6976bf8d</vt:lpwstr>
  </property>
  <property fmtid="{D5CDD505-2E9C-101B-9397-08002B2CF9AE}" pid="6" name="IsMyDocuments">
    <vt:bool>true</vt:bool>
  </property>
</Properties>
</file>