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7"/>
  </p:notesMasterIdLst>
  <p:handoutMasterIdLst>
    <p:handoutMasterId r:id="rId18"/>
  </p:handoutMasterIdLst>
  <p:sldIdLst>
    <p:sldId id="272" r:id="rId6"/>
    <p:sldId id="256" r:id="rId7"/>
    <p:sldId id="257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70" r:id="rId16"/>
  </p:sldIdLst>
  <p:sldSz cx="9144000" cy="6858000" type="screen4x3"/>
  <p:notesSz cx="6858000" cy="9144000"/>
  <p:custDataLst>
    <p:tags r:id="rId19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4" d="100"/>
          <a:sy n="84" d="100"/>
        </p:scale>
        <p:origin x="1686" y="78"/>
      </p:cViewPr>
      <p:guideLst>
        <p:guide orient="horz" pos="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9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2011-4491-474C-ADA9-1CC1BF9CCDEC}" type="datetimeFigureOut">
              <a:rPr lang="es-MX" smtClean="0"/>
              <a:t>29/01/2015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4652B-2737-4D07-86B8-ACBC8EAF76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18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7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09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87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1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27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18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3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Milenio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8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000" dirty="0"/>
              <a:t>Existen diversas clases de contenedores para mover diferentes tipos de carga. De acuerdo a la clase de carga que pueden manejar se clasifican </a:t>
            </a:r>
            <a:r>
              <a:rPr lang="es-MX" sz="2000" dirty="0" smtClean="0"/>
              <a:t>en:</a:t>
            </a:r>
          </a:p>
          <a:p>
            <a:r>
              <a:rPr lang="es-MX" sz="2000" dirty="0" smtClean="0"/>
              <a:t>Contenedores </a:t>
            </a:r>
            <a:r>
              <a:rPr lang="es-MX" sz="2000" dirty="0"/>
              <a:t>de carga general </a:t>
            </a:r>
            <a:endParaRPr lang="es-MX" sz="2000" dirty="0" smtClean="0"/>
          </a:p>
          <a:p>
            <a:r>
              <a:rPr lang="es-MX" sz="2000" dirty="0" smtClean="0"/>
              <a:t>Contenedores </a:t>
            </a:r>
            <a:r>
              <a:rPr lang="es-MX" sz="2000" dirty="0"/>
              <a:t>de carga </a:t>
            </a:r>
            <a:r>
              <a:rPr lang="es-MX" sz="2000" dirty="0" smtClean="0"/>
              <a:t>específica</a:t>
            </a:r>
          </a:p>
          <a:p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Transporte Intermodal: es </a:t>
            </a:r>
            <a:r>
              <a:rPr lang="es-MX" sz="2000" dirty="0"/>
              <a:t>la combinación de varios modos de transporte. Se explotan las ventajas de cada medio y al combinarse con otro se minimizan sus debilidades. A continuación se muestran algunos ejemplos:</a:t>
            </a:r>
          </a:p>
          <a:p>
            <a:r>
              <a:rPr lang="es-MX" sz="2000" i="1" dirty="0" err="1"/>
              <a:t>Trailer-on-flatcar</a:t>
            </a:r>
            <a:r>
              <a:rPr lang="es-MX" sz="2000" i="1" dirty="0"/>
              <a:t> (TOFC) “</a:t>
            </a:r>
            <a:r>
              <a:rPr lang="es-MX" sz="2000" i="1" dirty="0" err="1"/>
              <a:t>piggyback</a:t>
            </a:r>
            <a:r>
              <a:rPr lang="es-MX" sz="2000" dirty="0"/>
              <a:t>”</a:t>
            </a:r>
          </a:p>
          <a:p>
            <a:r>
              <a:rPr lang="es-MX" sz="2000" i="1" dirty="0" err="1"/>
              <a:t>Container-on-flatcar</a:t>
            </a:r>
            <a:r>
              <a:rPr lang="es-MX" sz="2000" i="1" dirty="0"/>
              <a:t> (COFC)</a:t>
            </a:r>
            <a:endParaRPr lang="es-MX" sz="2000" dirty="0"/>
          </a:p>
          <a:p>
            <a:r>
              <a:rPr lang="es-MX" sz="2000" i="1" dirty="0" err="1"/>
              <a:t>Truck-water</a:t>
            </a:r>
            <a:r>
              <a:rPr lang="es-MX" sz="2000" i="1" dirty="0"/>
              <a:t> “</a:t>
            </a:r>
            <a:r>
              <a:rPr lang="es-MX" sz="2000" i="1" dirty="0" err="1"/>
              <a:t>fishyback</a:t>
            </a:r>
            <a:r>
              <a:rPr lang="es-MX" sz="2000" i="1" dirty="0"/>
              <a:t>”</a:t>
            </a:r>
            <a:endParaRPr lang="es-MX" sz="2000" dirty="0"/>
          </a:p>
          <a:p>
            <a:r>
              <a:rPr lang="es-MX" sz="2000" i="1" dirty="0" err="1"/>
              <a:t>Truck</a:t>
            </a:r>
            <a:r>
              <a:rPr lang="es-MX" sz="2000" i="1" dirty="0"/>
              <a:t>-air “</a:t>
            </a:r>
            <a:r>
              <a:rPr lang="es-MX" sz="2000" i="1" dirty="0" err="1"/>
              <a:t>birdyback</a:t>
            </a:r>
            <a:r>
              <a:rPr lang="es-MX" sz="2000" i="1" dirty="0"/>
              <a:t>”</a:t>
            </a:r>
            <a:endParaRPr lang="es-MX" sz="2000" dirty="0"/>
          </a:p>
          <a:p>
            <a:r>
              <a:rPr lang="es-MX" sz="2000" i="1" dirty="0"/>
              <a:t>Roll-</a:t>
            </a:r>
            <a:r>
              <a:rPr lang="es-MX" sz="2000" i="1" dirty="0" err="1"/>
              <a:t>on</a:t>
            </a:r>
            <a:r>
              <a:rPr lang="es-MX" sz="2000" i="1" dirty="0"/>
              <a:t>-roll-off “RO/RO </a:t>
            </a:r>
            <a:r>
              <a:rPr lang="es-MX" sz="2000" i="1" dirty="0" err="1"/>
              <a:t>Ship</a:t>
            </a:r>
            <a:r>
              <a:rPr lang="es-MX" sz="2000" i="1" dirty="0"/>
              <a:t>”.</a:t>
            </a:r>
            <a:r>
              <a:rPr lang="es-MX" sz="2000" dirty="0"/>
              <a:t> Es un tráiler con caja o contenedor que entra directo al barco sin usar grúas.</a:t>
            </a:r>
          </a:p>
          <a:p>
            <a:r>
              <a:rPr lang="es-MX" sz="2000" i="1" dirty="0"/>
              <a:t>Rail-</a:t>
            </a:r>
            <a:r>
              <a:rPr lang="es-MX" sz="2000" i="1" dirty="0" err="1"/>
              <a:t>on</a:t>
            </a:r>
            <a:r>
              <a:rPr lang="es-MX" sz="2000" i="1" dirty="0"/>
              <a:t>-rail-off “RA/RA </a:t>
            </a:r>
            <a:r>
              <a:rPr lang="es-MX" sz="2000" i="1" dirty="0" err="1"/>
              <a:t>Ship</a:t>
            </a:r>
            <a:r>
              <a:rPr lang="es-MX" sz="2000" dirty="0"/>
              <a:t>”. Es un carro de ferrocarril que entra directo a un barco sin usar grúas.</a:t>
            </a:r>
          </a:p>
          <a:p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5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"/>
            <a:ext cx="8352928" cy="6597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800" b="1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/>
                </a:solidFill>
              </a:rPr>
              <a:t>©</a:t>
            </a:r>
            <a:r>
              <a:rPr lang="es-MX" sz="2800" dirty="0" smtClean="0"/>
              <a:t> </a:t>
            </a:r>
            <a:r>
              <a:rPr lang="es-MX" sz="3000" b="1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3000" b="1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3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Desarrollo de contenido: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Dr. Manuel Farías</a:t>
            </a:r>
          </a:p>
          <a:p>
            <a:pPr marL="0" indent="0">
              <a:buNone/>
            </a:pPr>
            <a:r>
              <a:rPr lang="es-MX" sz="2400" dirty="0" smtClean="0">
                <a:cs typeface="Arial" pitchFamily="34" charset="0"/>
              </a:rPr>
              <a:t>Dr. José Manuel Sánchez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cs typeface="Arial" pitchFamily="34" charset="0"/>
              </a:rPr>
              <a:t>Coordinación académica </a:t>
            </a:r>
            <a:r>
              <a:rPr lang="es-MX" sz="2400" b="1" dirty="0">
                <a:cs typeface="Arial" pitchFamily="34" charset="0"/>
              </a:rPr>
              <a:t>de área</a:t>
            </a:r>
            <a:r>
              <a:rPr lang="es-MX" sz="2400" b="1" dirty="0" smtClean="0">
                <a:cs typeface="Arial" pitchFamily="34" charset="0"/>
              </a:rPr>
              <a:t>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Ing. Rita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Lizeth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 Serna Garza MEBC</a:t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Producción</a:t>
            </a:r>
            <a:endParaRPr lang="es-MX" sz="2400" dirty="0"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TecVirtual</a:t>
            </a:r>
            <a:endParaRPr lang="es-MX" sz="2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752528" cy="2016224"/>
          </a:xfrm>
        </p:spPr>
        <p:txBody>
          <a:bodyPr/>
          <a:lstStyle/>
          <a:p>
            <a:r>
              <a:rPr lang="es-MX" sz="3200" dirty="0"/>
              <a:t>Gestión de transporte, inventarios y almacenes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767" y="3284984"/>
            <a:ext cx="4574257" cy="1224136"/>
          </a:xfrm>
        </p:spPr>
        <p:txBody>
          <a:bodyPr>
            <a:normAutofit/>
          </a:bodyPr>
          <a:lstStyle/>
          <a:p>
            <a:r>
              <a:rPr lang="es-MX" dirty="0"/>
              <a:t>Modos de transporte</a:t>
            </a:r>
          </a:p>
        </p:txBody>
      </p:sp>
    </p:spTree>
    <p:extLst>
      <p:ext uri="{BB962C8B-B14F-4D97-AF65-F5344CB8AC3E}">
        <p14:creationId xmlns:p14="http://schemas.microsoft.com/office/powerpoint/2010/main" val="214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MX" sz="2000" dirty="0" smtClean="0"/>
          </a:p>
          <a:p>
            <a:r>
              <a:rPr lang="es-MX" sz="2000" dirty="0"/>
              <a:t>El transporte terrestre explota la facilidad de trasladarse sobre tierra firme. Tiene sus propios requerimientos y características, y se ha adaptado para servir demandas específicas del tráfico de carga y de los pasajeros.</a:t>
            </a:r>
          </a:p>
          <a:p>
            <a:r>
              <a:rPr lang="es-MX" sz="2000" dirty="0"/>
              <a:t>Hay tres formas de transporte terrestre: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8815" t="44960" r="19760" b="22280"/>
          <a:stretch/>
        </p:blipFill>
        <p:spPr>
          <a:xfrm>
            <a:off x="791072" y="2708920"/>
            <a:ext cx="8352928" cy="25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El </a:t>
            </a:r>
            <a:r>
              <a:rPr lang="es-MX" sz="2000" dirty="0"/>
              <a:t>tipo dominante de transportación terrestre en la actualidad tiene las siguientes características</a:t>
            </a:r>
            <a:r>
              <a:rPr lang="es-MX" sz="2000" dirty="0" smtClean="0"/>
              <a:t>: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/>
              <a:t>Gran consumidor de espacios.</a:t>
            </a:r>
          </a:p>
          <a:p>
            <a:r>
              <a:rPr lang="es-MX" sz="2000" dirty="0"/>
              <a:t>Requiere de infraestructura (el camino), pero con una gran divergencia de requerimiento de inversión. Puede ser desde un camino de terracería hasta una autopista de altas prestaciones.</a:t>
            </a:r>
          </a:p>
          <a:p>
            <a:r>
              <a:rPr lang="es-MX" sz="2000" dirty="0"/>
              <a:t>Enfrentan muy bien las restricciones físicas. El mejor entre todos los modos de transporte.</a:t>
            </a:r>
          </a:p>
          <a:p>
            <a:r>
              <a:rPr lang="es-MX" sz="2000" dirty="0"/>
              <a:t>Mediano-alto impacto ambiental.</a:t>
            </a:r>
          </a:p>
          <a:p>
            <a:r>
              <a:rPr lang="es-MX" sz="2000" dirty="0"/>
              <a:t>Buena flexibilidad operacional. El vehículo puede servir para varios propósitos y combinarse con otros modos.</a:t>
            </a:r>
          </a:p>
          <a:p>
            <a:r>
              <a:rPr lang="es-MX" sz="2000" dirty="0"/>
              <a:t>Altos costos de mantenimiento para vehículos e infraestructura.</a:t>
            </a:r>
          </a:p>
          <a:p>
            <a:r>
              <a:rPr lang="es-MX" sz="2000" dirty="0"/>
              <a:t>Relacionado a industria ligera o consumo</a:t>
            </a:r>
          </a:p>
          <a:p>
            <a:r>
              <a:rPr lang="es-MX" sz="2000" dirty="0"/>
              <a:t>Movimiento rápido de carga en lotes pequeños a distancias cortas y medias</a:t>
            </a:r>
            <a:r>
              <a:rPr lang="es-MX" sz="2000" b="1" dirty="0"/>
              <a:t> </a:t>
            </a:r>
            <a:r>
              <a:rPr lang="es-MX" sz="2000" dirty="0"/>
              <a:t>(menos de 400 kilómetros)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58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89410" y="-41276"/>
            <a:ext cx="8399016" cy="6597352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/>
              <a:t>Los ferrocarriles requieren de una vía sobre la cual puedan desplazase. Los trenes pueden ser de carga, de pasajeros o mixtos; en general tienen las siguientes características:</a:t>
            </a:r>
          </a:p>
          <a:p>
            <a:r>
              <a:rPr lang="es-MX" sz="2000" dirty="0"/>
              <a:t>Requieren de altas inversiones iniciales de capital para la construcción de la vía y adquisición del equipo rodante.</a:t>
            </a:r>
          </a:p>
          <a:p>
            <a:r>
              <a:rPr lang="es-MX" sz="2000" dirty="0"/>
              <a:t>Superan limitaciones físicas (topografía) promedio. Son afectados por altos gradientes de pendiente.</a:t>
            </a:r>
          </a:p>
          <a:p>
            <a:r>
              <a:rPr lang="es-MX" sz="2000" dirty="0"/>
              <a:t>Las fuertes inversiones y los plazos largos de recuperación constituyen importantes barreras de entrada que limitan el número de operadores, así que las compañías ya establecidas operan como oligopolios.</a:t>
            </a:r>
          </a:p>
          <a:p>
            <a:r>
              <a:rPr lang="es-MX" sz="2000" dirty="0"/>
              <a:t>El equipo rodante tiene una vida de servicio larga (20 años), lo que limita la innovación comparado con otros medios.</a:t>
            </a:r>
          </a:p>
          <a:p>
            <a:r>
              <a:rPr lang="es-MX" sz="2000" dirty="0"/>
              <a:t>Su capacidad de transportar grandes volúmenes de carga y pasajeros económicamente a través de grandes distancias son su cualidad primaria.</a:t>
            </a:r>
          </a:p>
          <a:p>
            <a:r>
              <a:rPr lang="es-MX" sz="2000" dirty="0"/>
              <a:t>En términos de consumo de energía es un sistema “verde”.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026" name="Picture 2" descr="https://encrypted-tbn0.gstatic.com/images?q=tbn:ANd9GcQBuQfeoib-BRC1khuLSYpIG_w7UmFTL_IML4oEE43h7he5hPG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17232"/>
            <a:ext cx="1691647" cy="11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000" dirty="0"/>
              <a:t>El transporte aéreo hoy en día es una forma común de transporte de pasajeros y carga; y es la única alternativa razonable cuando el tiempo es esencial. Tiene la ventaja de la </a:t>
            </a:r>
            <a:r>
              <a:rPr lang="es-MX" sz="2000" b="1" dirty="0"/>
              <a:t>velocidad</a:t>
            </a:r>
            <a:r>
              <a:rPr lang="es-MX" sz="2000" dirty="0"/>
              <a:t>, lo que compensa muchas de sus limitaciones. Algunas de ellas son sus </a:t>
            </a:r>
            <a:r>
              <a:rPr lang="es-MX" sz="2000" b="1" dirty="0"/>
              <a:t>altos costos operativos</a:t>
            </a:r>
            <a:r>
              <a:rPr lang="es-MX" sz="2000" dirty="0"/>
              <a:t>, entre las que destacan el alto consumo de combustible, alto impacto ambiental, su limitada capacidad de carga y el requerimiento de infraestructura y personal especializados para operar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Los </a:t>
            </a:r>
            <a:r>
              <a:rPr lang="es-MX" sz="2000" dirty="0"/>
              <a:t>aviones usan el espacio aéreo para desplazarse, lo que teóricamente les da gran libertad para elegir rutas, sin embargo es limitado por las condiciones atmosféricas, vientos, corrientes, perturbaciones, etcétera.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1968" t="53360" r="43385" b="24800"/>
          <a:stretch/>
        </p:blipFill>
        <p:spPr>
          <a:xfrm>
            <a:off x="5436096" y="4221088"/>
            <a:ext cx="223224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2000" b="1" dirty="0"/>
              <a:t>Las libertades </a:t>
            </a:r>
            <a:r>
              <a:rPr lang="es-MX" sz="2000" b="1" dirty="0" smtClean="0"/>
              <a:t>aéreas</a:t>
            </a:r>
          </a:p>
          <a:p>
            <a:endParaRPr lang="es-MX" sz="2000" b="1" dirty="0"/>
          </a:p>
          <a:p>
            <a:r>
              <a:rPr lang="es-MX" sz="2000" b="1" dirty="0"/>
              <a:t>Primera</a:t>
            </a:r>
            <a:r>
              <a:rPr lang="es-MX" sz="2000" dirty="0"/>
              <a:t>. El derecho de una aerolínea de un país a volar a través del territorio de otro país sin aterrizar.</a:t>
            </a:r>
          </a:p>
          <a:p>
            <a:r>
              <a:rPr lang="es-MX" sz="2000" b="1" dirty="0"/>
              <a:t>Segunda</a:t>
            </a:r>
            <a:r>
              <a:rPr lang="es-MX" sz="2000" dirty="0"/>
              <a:t>. El derecho de una aerolínea a aterrizar en otro país para reabastecerse de combustible o mantenimiento.</a:t>
            </a:r>
          </a:p>
          <a:p>
            <a:r>
              <a:rPr lang="es-MX" sz="2000" b="1" dirty="0"/>
              <a:t>Tercera</a:t>
            </a:r>
            <a:r>
              <a:rPr lang="es-MX" sz="2000" dirty="0"/>
              <a:t>. El derecho de una aerolínea de un país a llevar pasajeros, carga y correo a otro país con fines comerciales.</a:t>
            </a:r>
          </a:p>
          <a:p>
            <a:r>
              <a:rPr lang="es-MX" sz="2000" b="1" dirty="0"/>
              <a:t>Cuarta</a:t>
            </a:r>
            <a:r>
              <a:rPr lang="es-MX" sz="2000" dirty="0"/>
              <a:t>. El derecho de una aerolínea de un país a recoger pasajeros, carga y correo de otro país con destino al país de origen de la aerolínea, con fines comerciales.</a:t>
            </a:r>
          </a:p>
          <a:p>
            <a:r>
              <a:rPr lang="es-MX" sz="2000" b="1" dirty="0"/>
              <a:t>Quinta</a:t>
            </a:r>
            <a:r>
              <a:rPr lang="es-MX" sz="2000" dirty="0"/>
              <a:t>. El derecho de una aerolínea de un país a transportar pasajeros, carga y correo desde un punto de origen en un país extranjero (A) a un punto de destino en país (B).</a:t>
            </a:r>
          </a:p>
          <a:p>
            <a:r>
              <a:rPr lang="es-MX" sz="2000" b="1" dirty="0"/>
              <a:t>Sexta</a:t>
            </a:r>
            <a:r>
              <a:rPr lang="es-MX" sz="2000" dirty="0"/>
              <a:t>. Pasajeros, carga y correo son transportados desde un país (B), vía el país de origen de la aerolínea hacia otro país (A).</a:t>
            </a:r>
          </a:p>
          <a:p>
            <a:r>
              <a:rPr lang="es-MX" sz="2000" b="1" dirty="0"/>
              <a:t>Séptima</a:t>
            </a:r>
            <a:r>
              <a:rPr lang="es-MX" sz="2000" dirty="0"/>
              <a:t>.  El derecho de una aerolínea a operar un servicio de pasajeros entre dos países (A y B) que no son el país de origen de la aerolínea.</a:t>
            </a:r>
          </a:p>
          <a:p>
            <a:r>
              <a:rPr lang="es-MX" sz="2000" b="1" dirty="0"/>
              <a:t>Octava</a:t>
            </a:r>
            <a:r>
              <a:rPr lang="es-MX" sz="2000" dirty="0"/>
              <a:t>. Conocida también como “privilegio de cabotaje”. El derecho de una aerolínea a transportar pasajeros en una ruta desde su país de origen a un destino en el país (A) que usa más de una escala en el país (A), en la cual pueden embarcar o desembarcar pasajeros y carga.</a:t>
            </a:r>
          </a:p>
          <a:p>
            <a:r>
              <a:rPr lang="es-MX" sz="2000" b="1" dirty="0" err="1"/>
              <a:t>Novena</a:t>
            </a:r>
            <a:r>
              <a:rPr lang="es-MX" sz="2000" dirty="0" err="1"/>
              <a:t>.También</a:t>
            </a:r>
            <a:r>
              <a:rPr lang="es-MX" sz="2000" dirty="0"/>
              <a:t> conocida como “privilegio de cielo abierto”. El derecho de una aerolínea de un país de origen a transportar pasajeros, carga y correo en otro país (A) con fines comerciales.</a:t>
            </a:r>
          </a:p>
          <a:p>
            <a:endParaRPr lang="es-MX" sz="2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75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000" dirty="0"/>
              <a:t>La navegación explota la posibilidad de desplazarse sobre grandes cuerpos de agua: océanos, mares, ríos o lagos. La mayoría de las rutas marítimas están en aguas internacionales y pueden usarse sin ningún costo.</a:t>
            </a:r>
          </a:p>
          <a:p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En </a:t>
            </a:r>
            <a:r>
              <a:rPr lang="es-MX" sz="2000" dirty="0"/>
              <a:t>aguas costeras o tierra adentro por ríos, muchas rutas están también disponibles sin costo, aunque en algunas naciones se excluyen las naves extranjeras de la práctica del cabotaje.</a:t>
            </a:r>
          </a:p>
          <a:p>
            <a:pPr marL="0" indent="0">
              <a:buNone/>
            </a:pPr>
            <a:endParaRPr lang="es-MX" sz="2000" b="1" dirty="0"/>
          </a:p>
          <a:p>
            <a:pPr marL="0" indent="0">
              <a:buNone/>
            </a:pPr>
            <a:r>
              <a:rPr lang="es-MX" sz="2000" b="1" dirty="0" smtClean="0"/>
              <a:t>Cabotaje</a:t>
            </a:r>
            <a:r>
              <a:rPr lang="es-MX" sz="2000" dirty="0"/>
              <a:t> es el transporte de carga y pasajeros entre puertos de un mismo país. En algunas naciones sólo puede ser realizado por empresas registradas en el país; y aplica para transporte marítimo, aéreo y terrestre</a:t>
            </a:r>
            <a:r>
              <a:rPr lang="es-MX" sz="2000" dirty="0" smtClean="0"/>
              <a:t>.</a:t>
            </a:r>
          </a:p>
          <a:p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Los</a:t>
            </a:r>
            <a:r>
              <a:rPr lang="es-MX" sz="2000" dirty="0"/>
              <a:t> </a:t>
            </a:r>
            <a:r>
              <a:rPr lang="es-MX" sz="2000" b="1" dirty="0"/>
              <a:t>barcos</a:t>
            </a:r>
            <a:r>
              <a:rPr lang="es-MX" sz="2000" dirty="0"/>
              <a:t> tienen la capacidad de transportar grandes volúmenes de carga con muy bajo consumo de energía y limitados requerimientos de mano de obra; por tanto es un modo de transporte que puede ofrecer cuotas de flete menores comparadas con otros.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81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4725" t="34960" r="35980" b="26401"/>
          <a:stretch/>
        </p:blipFill>
        <p:spPr>
          <a:xfrm>
            <a:off x="743053" y="404664"/>
            <a:ext cx="7667286" cy="568863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sz="2000" dirty="0" smtClean="0"/>
              <a:t> </a:t>
            </a: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76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dd0bf9a6e71c5a35a1a35c5da17742b618f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778C9E65FF804BB968DA6528476572" ma:contentTypeVersion="0" ma:contentTypeDescription="Crear nuevo documento." ma:contentTypeScope="" ma:versionID="6203df31d5d367857bebb00d6bde2fdb">
  <xsd:schema xmlns:xsd="http://www.w3.org/2001/XMLSchema" xmlns:xs="http://www.w3.org/2001/XMLSchema" xmlns:p="http://schemas.microsoft.com/office/2006/metadata/properties" xmlns:ns2="0b1e2d32-ce3f-45ac-96c2-efd89ead3af7" targetNamespace="http://schemas.microsoft.com/office/2006/metadata/properties" ma:root="true" ma:fieldsID="5ce51b63a4b705317b2a871d9c6a8c1f" ns2:_="">
    <xsd:import namespace="0b1e2d32-ce3f-45ac-96c2-efd89ead3a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e2d32-ce3f-45ac-96c2-efd89ead3a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1e2d32-ce3f-45ac-96c2-efd89ead3af7">4YDN7EVPUCAR-457-1145</_dlc_DocId>
    <_dlc_DocIdUrl xmlns="0b1e2d32-ce3f-45ac-96c2-efd89ead3af7">
      <Url>http://tecnologiaeducativa.ruv.itesm.mx/ddautm/DisenoUTM/_layouts/DocIdRedir.aspx?ID=4YDN7EVPUCAR-457-1145</Url>
      <Description>4YDN7EVPUCAR-457-1145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32808C7-5823-405D-99D8-29313FB240F2}"/>
</file>

<file path=customXml/itemProps2.xml><?xml version="1.0" encoding="utf-8"?>
<ds:datastoreItem xmlns:ds="http://schemas.openxmlformats.org/officeDocument/2006/customXml" ds:itemID="{D4A7477F-36B1-40F6-B50D-F3D231C12FF9}"/>
</file>

<file path=customXml/itemProps3.xml><?xml version="1.0" encoding="utf-8"?>
<ds:datastoreItem xmlns:ds="http://schemas.openxmlformats.org/officeDocument/2006/customXml" ds:itemID="{B19F3336-FA58-43D2-9463-09B5D1ED26A3}"/>
</file>

<file path=customXml/itemProps4.xml><?xml version="1.0" encoding="utf-8"?>
<ds:datastoreItem xmlns:ds="http://schemas.openxmlformats.org/officeDocument/2006/customXml" ds:itemID="{D08B1EEE-3B89-42A9-A2EF-C3A95E013648}"/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711</Words>
  <Application>Microsoft Office PowerPoint</Application>
  <PresentationFormat>Presentación en pantalla (4:3)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EucrosiaUPC</vt:lpstr>
      <vt:lpstr>Euphemia</vt:lpstr>
      <vt:lpstr>Office Theme</vt:lpstr>
      <vt:lpstr>1_Office Theme</vt:lpstr>
      <vt:lpstr>Presentación de PowerPoint</vt:lpstr>
      <vt:lpstr>Gestión de transporte, inventarios y almacenes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Deyanira Tamez Vargas</dc:creator>
  <cp:lastModifiedBy>RITA LIZETH SERNA GARZA</cp:lastModifiedBy>
  <cp:revision>121</cp:revision>
  <dcterms:created xsi:type="dcterms:W3CDTF">2012-06-19T19:44:03Z</dcterms:created>
  <dcterms:modified xsi:type="dcterms:W3CDTF">2015-01-29T16:48:54Z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0x010100CA778C9E65FF804BB968DA6528476572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ab37dc89-9501-4c93-9d1d-a2bc80211297</vt:lpwstr>
  </property>
  <property fmtid="{D5CDD505-2E9C-101B-9397-08002B2CF9AE}" pid="6" name="IsMyDocuments">
    <vt:bool>true</vt:bool>
  </property>
</Properties>
</file>