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sldIdLst>
    <p:sldId id="262" r:id="rId5"/>
    <p:sldId id="298" r:id="rId6"/>
    <p:sldId id="257" r:id="rId7"/>
    <p:sldId id="263" r:id="rId8"/>
    <p:sldId id="370" r:id="rId9"/>
    <p:sldId id="433" r:id="rId10"/>
    <p:sldId id="434" r:id="rId11"/>
    <p:sldId id="437" r:id="rId12"/>
    <p:sldId id="381" r:id="rId13"/>
    <p:sldId id="266" r:id="rId14"/>
    <p:sldId id="268" r:id="rId15"/>
    <p:sldId id="334" r:id="rId16"/>
    <p:sldId id="412" r:id="rId17"/>
    <p:sldId id="390" r:id="rId18"/>
    <p:sldId id="282" r:id="rId19"/>
    <p:sldId id="391" r:id="rId20"/>
    <p:sldId id="393" r:id="rId21"/>
    <p:sldId id="396" r:id="rId22"/>
    <p:sldId id="394" r:id="rId23"/>
    <p:sldId id="395" r:id="rId24"/>
  </p:sldIdLst>
  <p:sldSz cx="9144000" cy="6858000" type="screen4x3"/>
  <p:notesSz cx="10058400" cy="7772400"/>
  <p:embeddedFontLst>
    <p:embeddedFont>
      <p:font typeface="Calibri" panose="020F0502020204030204" pitchFamily="34" charset="0"/>
      <p:regular r:id="rId26"/>
      <p:bold r:id="rId27"/>
      <p:italic r:id="rId28"/>
      <p:boldItalic r:id="rId29"/>
    </p:embeddedFont>
    <p:embeddedFont>
      <p:font typeface="Montserrat" pitchFamily="2" charset="77"/>
      <p:regular r:id="rId30"/>
      <p:bold r:id="rId31"/>
      <p:italic r:id="rId32"/>
      <p:boldItalic r:id="rId33"/>
    </p:embeddedFont>
    <p:embeddedFont>
      <p:font typeface="Montserrat SemiBold" pitchFamily="2" charset="77"/>
      <p:regular r:id="rId34"/>
      <p:bold r:id="rId35"/>
      <p:italic r:id="rId36"/>
      <p:boldItalic r:id="rId37"/>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250"/>
    <a:srgbClr val="2CA640"/>
    <a:srgbClr val="265AA6"/>
    <a:srgbClr val="2BA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0269C-19CF-EA49-84F6-DBDF0BE0B36A}" v="10" dt="2022-04-27T21:42:45.57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2160"/>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8940269C-19CF-EA49-84F6-DBDF0BE0B36A}"/>
    <pc:docChg chg="custSel modMainMaster">
      <pc:chgData name="IVAN ALEJANDRO ROCHA MARTINEZ" userId="fa0bb7a6-24f0-450e-b911-e04e50e846d3" providerId="ADAL" clId="{8940269C-19CF-EA49-84F6-DBDF0BE0B36A}" dt="2022-04-27T21:42:45.574" v="16" actId="167"/>
      <pc:docMkLst>
        <pc:docMk/>
      </pc:docMkLst>
      <pc:sldMasterChg chg="modSldLayout">
        <pc:chgData name="IVAN ALEJANDRO ROCHA MARTINEZ" userId="fa0bb7a6-24f0-450e-b911-e04e50e846d3" providerId="ADAL" clId="{8940269C-19CF-EA49-84F6-DBDF0BE0B36A}" dt="2022-04-27T21:42:45.574" v="16" actId="167"/>
        <pc:sldMasterMkLst>
          <pc:docMk/>
          <pc:sldMasterMk cId="0" sldId="2147483648"/>
        </pc:sldMasterMkLst>
        <pc:sldLayoutChg chg="addSp delSp modSp mod">
          <pc:chgData name="IVAN ALEJANDRO ROCHA MARTINEZ" userId="fa0bb7a6-24f0-450e-b911-e04e50e846d3" providerId="ADAL" clId="{8940269C-19CF-EA49-84F6-DBDF0BE0B36A}" dt="2022-04-27T21:41:35.031" v="1"/>
          <pc:sldLayoutMkLst>
            <pc:docMk/>
            <pc:sldMasterMk cId="0" sldId="2147483648"/>
            <pc:sldLayoutMk cId="0" sldId="2147483665"/>
          </pc:sldLayoutMkLst>
          <pc:picChg chg="add mod">
            <ac:chgData name="IVAN ALEJANDRO ROCHA MARTINEZ" userId="fa0bb7a6-24f0-450e-b911-e04e50e846d3" providerId="ADAL" clId="{8940269C-19CF-EA49-84F6-DBDF0BE0B36A}" dt="2022-04-27T21:41:35.031" v="1"/>
            <ac:picMkLst>
              <pc:docMk/>
              <pc:sldMasterMk cId="0" sldId="2147483648"/>
              <pc:sldLayoutMk cId="0" sldId="2147483665"/>
              <ac:picMk id="3" creationId="{9E8581DB-96F5-EC7E-28BE-E97CDCE5D5CD}"/>
            </ac:picMkLst>
          </pc:picChg>
          <pc:picChg chg="del">
            <ac:chgData name="IVAN ALEJANDRO ROCHA MARTINEZ" userId="fa0bb7a6-24f0-450e-b911-e04e50e846d3" providerId="ADAL" clId="{8940269C-19CF-EA49-84F6-DBDF0BE0B36A}" dt="2022-04-27T21:41:34.628"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8940269C-19CF-EA49-84F6-DBDF0BE0B36A}" dt="2022-04-27T21:42:02.277" v="7" actId="167"/>
          <pc:sldLayoutMkLst>
            <pc:docMk/>
            <pc:sldMasterMk cId="0" sldId="2147483648"/>
            <pc:sldLayoutMk cId="1793896934" sldId="2147483666"/>
          </pc:sldLayoutMkLst>
          <pc:picChg chg="add mod">
            <ac:chgData name="IVAN ALEJANDRO ROCHA MARTINEZ" userId="fa0bb7a6-24f0-450e-b911-e04e50e846d3" providerId="ADAL" clId="{8940269C-19CF-EA49-84F6-DBDF0BE0B36A}" dt="2022-04-27T21:42:02.277" v="7" actId="167"/>
            <ac:picMkLst>
              <pc:docMk/>
              <pc:sldMasterMk cId="0" sldId="2147483648"/>
              <pc:sldLayoutMk cId="1793896934" sldId="2147483666"/>
              <ac:picMk id="4" creationId="{603B06D0-2A56-D41D-F77A-06C67E449A0D}"/>
            </ac:picMkLst>
          </pc:picChg>
          <pc:picChg chg="del">
            <ac:chgData name="IVAN ALEJANDRO ROCHA MARTINEZ" userId="fa0bb7a6-24f0-450e-b911-e04e50e846d3" providerId="ADAL" clId="{8940269C-19CF-EA49-84F6-DBDF0BE0B36A}" dt="2022-04-27T21:41:58.934"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8940269C-19CF-EA49-84F6-DBDF0BE0B36A}" dt="2022-04-27T21:42:16.747" v="10" actId="167"/>
          <pc:sldLayoutMkLst>
            <pc:docMk/>
            <pc:sldMasterMk cId="0" sldId="2147483648"/>
            <pc:sldLayoutMk cId="1601919345" sldId="2147483667"/>
          </pc:sldLayoutMkLst>
          <pc:picChg chg="add mod">
            <ac:chgData name="IVAN ALEJANDRO ROCHA MARTINEZ" userId="fa0bb7a6-24f0-450e-b911-e04e50e846d3" providerId="ADAL" clId="{8940269C-19CF-EA49-84F6-DBDF0BE0B36A}" dt="2022-04-27T21:42:16.747" v="10" actId="167"/>
            <ac:picMkLst>
              <pc:docMk/>
              <pc:sldMasterMk cId="0" sldId="2147483648"/>
              <pc:sldLayoutMk cId="1601919345" sldId="2147483667"/>
              <ac:picMk id="4" creationId="{D70342FE-8A61-952E-5F28-0E6DEC4F45D4}"/>
            </ac:picMkLst>
          </pc:picChg>
          <pc:picChg chg="del">
            <ac:chgData name="IVAN ALEJANDRO ROCHA MARTINEZ" userId="fa0bb7a6-24f0-450e-b911-e04e50e846d3" providerId="ADAL" clId="{8940269C-19CF-EA49-84F6-DBDF0BE0B36A}" dt="2022-04-27T21:42:13.424"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8940269C-19CF-EA49-84F6-DBDF0BE0B36A}" dt="2022-04-27T21:42:45.574" v="16" actId="167"/>
          <pc:sldLayoutMkLst>
            <pc:docMk/>
            <pc:sldMasterMk cId="0" sldId="2147483648"/>
            <pc:sldLayoutMk cId="1590997414" sldId="2147483668"/>
          </pc:sldLayoutMkLst>
          <pc:picChg chg="add mod">
            <ac:chgData name="IVAN ALEJANDRO ROCHA MARTINEZ" userId="fa0bb7a6-24f0-450e-b911-e04e50e846d3" providerId="ADAL" clId="{8940269C-19CF-EA49-84F6-DBDF0BE0B36A}" dt="2022-04-27T21:42:45.574" v="16" actId="167"/>
            <ac:picMkLst>
              <pc:docMk/>
              <pc:sldMasterMk cId="0" sldId="2147483648"/>
              <pc:sldLayoutMk cId="1590997414" sldId="2147483668"/>
              <ac:picMk id="4" creationId="{9BC4FB8E-691C-BFDD-2FDF-12D9F888F8C4}"/>
            </ac:picMkLst>
          </pc:picChg>
          <pc:picChg chg="del mod">
            <ac:chgData name="IVAN ALEJANDRO ROCHA MARTINEZ" userId="fa0bb7a6-24f0-450e-b911-e04e50e846d3" providerId="ADAL" clId="{8940269C-19CF-EA49-84F6-DBDF0BE0B36A}" dt="2022-04-27T21:42:39.999" v="14"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8940269C-19CF-EA49-84F6-DBDF0BE0B36A}" dt="2022-04-27T21:41:49.173" v="4" actId="167"/>
          <pc:sldLayoutMkLst>
            <pc:docMk/>
            <pc:sldMasterMk cId="0" sldId="2147483648"/>
            <pc:sldLayoutMk cId="4106800032" sldId="2147483669"/>
          </pc:sldLayoutMkLst>
          <pc:picChg chg="add mod">
            <ac:chgData name="IVAN ALEJANDRO ROCHA MARTINEZ" userId="fa0bb7a6-24f0-450e-b911-e04e50e846d3" providerId="ADAL" clId="{8940269C-19CF-EA49-84F6-DBDF0BE0B36A}" dt="2022-04-27T21:41:49.173" v="4" actId="167"/>
            <ac:picMkLst>
              <pc:docMk/>
              <pc:sldMasterMk cId="0" sldId="2147483648"/>
              <pc:sldLayoutMk cId="4106800032" sldId="2147483669"/>
              <ac:picMk id="5" creationId="{80DC83D1-B7E2-8DA4-8933-B60055E3D1A0}"/>
            </ac:picMkLst>
          </pc:picChg>
          <pc:picChg chg="del">
            <ac:chgData name="IVAN ALEJANDRO ROCHA MARTINEZ" userId="fa0bb7a6-24f0-450e-b911-e04e50e846d3" providerId="ADAL" clId="{8940269C-19CF-EA49-84F6-DBDF0BE0B36A}" dt="2022-04-27T21:41:45.287"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8940269C-19CF-EA49-84F6-DBDF0BE0B36A}" dt="2022-04-27T21:42:28.422" v="12"/>
          <pc:sldLayoutMkLst>
            <pc:docMk/>
            <pc:sldMasterMk cId="0" sldId="2147483648"/>
            <pc:sldLayoutMk cId="4209272561" sldId="2147483670"/>
          </pc:sldLayoutMkLst>
          <pc:picChg chg="add mod">
            <ac:chgData name="IVAN ALEJANDRO ROCHA MARTINEZ" userId="fa0bb7a6-24f0-450e-b911-e04e50e846d3" providerId="ADAL" clId="{8940269C-19CF-EA49-84F6-DBDF0BE0B36A}" dt="2022-04-27T21:42:28.422" v="12"/>
            <ac:picMkLst>
              <pc:docMk/>
              <pc:sldMasterMk cId="0" sldId="2147483648"/>
              <pc:sldLayoutMk cId="4209272561" sldId="2147483670"/>
              <ac:picMk id="3" creationId="{4E627731-0E12-AC84-403C-5379F4CBB8D8}"/>
            </ac:picMkLst>
          </pc:picChg>
          <pc:picChg chg="del">
            <ac:chgData name="IVAN ALEJANDRO ROCHA MARTINEZ" userId="fa0bb7a6-24f0-450e-b911-e04e50e846d3" providerId="ADAL" clId="{8940269C-19CF-EA49-84F6-DBDF0BE0B36A}" dt="2022-04-27T21:42:28.068"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11</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12</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16</a:t>
            </a:fld>
            <a:endParaRPr lang="es-MX"/>
          </a:p>
        </p:txBody>
      </p:sp>
    </p:spTree>
    <p:extLst>
      <p:ext uri="{BB962C8B-B14F-4D97-AF65-F5344CB8AC3E}">
        <p14:creationId xmlns:p14="http://schemas.microsoft.com/office/powerpoint/2010/main" val="357656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8581DB-96F5-EC7E-28BE-E97CDCE5D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0DC83D1-B7E2-8DA4-8933-B60055E3D1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03B06D0-2A56-D41D-F77A-06C67E449A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0342FE-8A61-952E-5F28-0E6DEC4F45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627731-0E12-AC84-403C-5379F4CBB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C4FB8E-691C-BFDD-2FDF-12D9F888F8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8c7bSjgQkW8"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1169551"/>
          </a:xfrm>
          <a:prstGeom prst="rect">
            <a:avLst/>
          </a:prstGeom>
          <a:noFill/>
        </p:spPr>
        <p:txBody>
          <a:bodyPr wrap="square">
            <a:spAutoFit/>
          </a:bodyPr>
          <a:lstStyle/>
          <a:p>
            <a:pPr algn="just"/>
            <a:r>
              <a:rPr lang="es-MX" sz="1400" b="1" dirty="0">
                <a:solidFill>
                  <a:srgbClr val="2BA645"/>
                </a:solidFill>
              </a:rPr>
              <a:t>1. </a:t>
            </a:r>
            <a:r>
              <a:rPr lang="es-MX" sz="1400" dirty="0"/>
              <a:t>Reúnete con tus compañeros y respondan e imaginen que acaban de recibir 5 millones de dólares.</a:t>
            </a:r>
          </a:p>
          <a:p>
            <a:pPr algn="just"/>
            <a:endParaRPr lang="es-MX" sz="1400" dirty="0"/>
          </a:p>
          <a:p>
            <a:pPr algn="just"/>
            <a:endParaRPr lang="es-MX" sz="1400" dirty="0"/>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rotWithShape="1">
          <a:blip r:embed="rId2">
            <a:extLst>
              <a:ext uri="{28A0092B-C50C-407E-A947-70E740481C1C}">
                <a14:useLocalDpi xmlns:a14="http://schemas.microsoft.com/office/drawing/2010/main" val="0"/>
              </a:ext>
            </a:extLst>
          </a:blip>
          <a:srcRect l="25975" t="467" r="8197" b="-467"/>
          <a:stretch/>
        </p:blipFill>
        <p:spPr>
          <a:xfrm>
            <a:off x="4554254" y="1104900"/>
            <a:ext cx="4589745" cy="4648200"/>
          </a:xfrm>
          <a:prstGeom prst="rect">
            <a:avLst/>
          </a:prstGeom>
        </p:spPr>
      </p:pic>
      <p:sp>
        <p:nvSpPr>
          <p:cNvPr id="5" name="CuadroTexto 4">
            <a:extLst>
              <a:ext uri="{FF2B5EF4-FFF2-40B4-BE49-F238E27FC236}">
                <a16:creationId xmlns:a16="http://schemas.microsoft.com/office/drawing/2014/main" id="{B0C9EEB3-81A1-4548-90E8-333E5A00F46A}"/>
              </a:ext>
            </a:extLst>
          </p:cNvPr>
          <p:cNvSpPr txBox="1"/>
          <p:nvPr/>
        </p:nvSpPr>
        <p:spPr>
          <a:xfrm>
            <a:off x="537882" y="2667000"/>
            <a:ext cx="3581400" cy="1169551"/>
          </a:xfrm>
          <a:prstGeom prst="rect">
            <a:avLst/>
          </a:prstGeom>
          <a:noFill/>
        </p:spPr>
        <p:txBody>
          <a:bodyPr wrap="square">
            <a:spAutoFit/>
          </a:bodyPr>
          <a:lstStyle/>
          <a:p>
            <a:pPr marL="285750" indent="-285750">
              <a:buFont typeface="Arial" panose="020B0604020202020204" pitchFamily="34" charset="0"/>
              <a:buChar char="•"/>
            </a:pPr>
            <a:r>
              <a:rPr lang="es-MX" sz="1400" dirty="0">
                <a:solidFill>
                  <a:srgbClr val="333333"/>
                </a:solidFill>
                <a:latin typeface="+mj-lt"/>
              </a:rPr>
              <a:t>¿Cuál opción de inversión elegirías?</a:t>
            </a:r>
          </a:p>
          <a:p>
            <a:pPr marL="285750" indent="-285750">
              <a:buFont typeface="Arial" panose="020B0604020202020204" pitchFamily="34" charset="0"/>
              <a:buChar char="•"/>
            </a:pPr>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latin typeface="+mj-lt"/>
              </a:rPr>
              <a:t>¿Te consideras una persona que busca menor riesgo?</a:t>
            </a:r>
          </a:p>
        </p:txBody>
      </p:sp>
    </p:spTree>
    <p:extLst>
      <p:ext uri="{BB962C8B-B14F-4D97-AF65-F5344CB8AC3E}">
        <p14:creationId xmlns:p14="http://schemas.microsoft.com/office/powerpoint/2010/main" val="50068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13. El equilibrio de mercado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121829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5132849"/>
          </a:xfrm>
          <a:prstGeom prst="rect">
            <a:avLst/>
          </a:prstGeom>
        </p:spPr>
        <p:txBody>
          <a:bodyPr/>
          <a:lstStyle/>
          <a:p>
            <a:pPr algn="l"/>
            <a:r>
              <a:rPr lang="es-MX" sz="1400" dirty="0">
                <a:solidFill>
                  <a:srgbClr val="333333"/>
                </a:solidFill>
              </a:rPr>
              <a:t>Como inversionista tú tienes la opción de armar tu portafolio a partir de un </a:t>
            </a:r>
            <a:r>
              <a:rPr lang="es-MX" sz="1400" spc="-50" dirty="0">
                <a:solidFill>
                  <a:srgbClr val="333333"/>
                </a:solidFill>
              </a:rPr>
              <a:t>grupo de acciones, escogiendo aquellas </a:t>
            </a:r>
            <a:r>
              <a:rPr lang="es-MX" sz="1400" dirty="0">
                <a:solidFill>
                  <a:srgbClr val="333333"/>
                </a:solidFill>
              </a:rPr>
              <a:t>que mejor se adapten a tu perfil de riesgo. Sin embargo, ¿existe alguna forma en que en lugar de analizar varias empresas, puedas elegir un portafolio ya armado en el mercado? La respuesta es sí, y estas opciones se conocen como índices de mercado.</a:t>
            </a:r>
            <a:br>
              <a:rPr lang="es-MX" sz="1400" dirty="0">
                <a:solidFill>
                  <a:srgbClr val="333333"/>
                </a:solidFill>
              </a:rPr>
            </a:br>
            <a:br>
              <a:rPr lang="es-MX" sz="1400" dirty="0">
                <a:solidFill>
                  <a:srgbClr val="333333"/>
                </a:solidFill>
              </a:rPr>
            </a:br>
            <a:r>
              <a:rPr lang="es-MX" sz="1400" dirty="0">
                <a:solidFill>
                  <a:srgbClr val="333333"/>
                </a:solidFill>
              </a:rPr>
              <a:t>Seguramente habrás escuchado en la radio o en la televisión cuando en las noticias explican la situación financiera del día, mencionando cómo abrieron o cerraron los mercados financieros. No </a:t>
            </a:r>
            <a:r>
              <a:rPr lang="es-MX" sz="1400" spc="-50" dirty="0">
                <a:solidFill>
                  <a:srgbClr val="333333"/>
                </a:solidFill>
              </a:rPr>
              <a:t>hablan necesariamente de una empresa </a:t>
            </a:r>
            <a:r>
              <a:rPr lang="es-MX" sz="1400" spc="-90" dirty="0">
                <a:solidFill>
                  <a:srgbClr val="333333"/>
                </a:solidFill>
              </a:rPr>
              <a:t>en particular, sino más bien del desempeño </a:t>
            </a:r>
            <a:r>
              <a:rPr lang="es-MX" sz="1400" dirty="0">
                <a:solidFill>
                  <a:srgbClr val="333333"/>
                </a:solidFill>
              </a:rPr>
              <a:t>del mercado a través de un Índice. Esos Índices existen para cada una de las Bolsas de Valores del mundo y están conformadas por el desempeño de las principales emisoras de cada mercado.</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0645" r="20645"/>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El IPC</a:t>
            </a:r>
            <a:endParaRPr lang="es-MX" sz="1400" dirty="0"/>
          </a:p>
        </p:txBody>
      </p:sp>
      <p:sp>
        <p:nvSpPr>
          <p:cNvPr id="6" name="Título 1">
            <a:extLst>
              <a:ext uri="{FF2B5EF4-FFF2-40B4-BE49-F238E27FC236}">
                <a16:creationId xmlns:a16="http://schemas.microsoft.com/office/drawing/2014/main" id="{A8E5E74E-EF46-DB46-A345-5016CA5A8011}"/>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El Índice de Precios y Cotizaciones (IPC) es el principal indicador de Mercado Mexicano de Valores; expresa el rendimiento del mercado accionario en función de las variaciones de precios de una muestra balanceada, ponderada y representativa del conjunto de Emisoras cotizadas en la Bolsa, basado en las mejores prácticas internacionales.</a:t>
            </a:r>
          </a:p>
          <a:p>
            <a:endParaRPr lang="es-MX" sz="1400" dirty="0">
              <a:solidFill>
                <a:srgbClr val="333333"/>
              </a:solidFill>
            </a:endParaRPr>
          </a:p>
          <a:p>
            <a:r>
              <a:rPr lang="es-MX" sz="1400" b="1" dirty="0">
                <a:solidFill>
                  <a:srgbClr val="333333"/>
                </a:solidFill>
              </a:rPr>
              <a:t>El rendimiento esperado del mercado</a:t>
            </a:r>
            <a:endParaRPr lang="es-MX" sz="1400" dirty="0"/>
          </a:p>
          <a:p>
            <a:endParaRPr lang="es-MX" sz="1400" dirty="0">
              <a:solidFill>
                <a:srgbClr val="333333"/>
              </a:solidFill>
            </a:endParaRPr>
          </a:p>
          <a:p>
            <a:r>
              <a:rPr lang="es-MX" sz="1400" dirty="0">
                <a:solidFill>
                  <a:srgbClr val="333333"/>
                </a:solidFill>
              </a:rPr>
              <a:t>El rendimiento esperado de un activo debiera estar relacionado positivamente con su riesgo, es decir a mayor rendimiento mayor riesgo. En esta sección se estimará el rendimiento esperado en el mercado de capitales como un todo.</a:t>
            </a:r>
            <a:endParaRPr lang="es-MX" sz="1400" dirty="0"/>
          </a:p>
          <a:p>
            <a:endParaRPr lang="es-MX" sz="1400" dirty="0">
              <a:solidFill>
                <a:srgbClr val="333333"/>
              </a:solidFill>
            </a:endParaRPr>
          </a:p>
          <a:p>
            <a:r>
              <a:rPr lang="es-MX" sz="1400" dirty="0">
                <a:solidFill>
                  <a:srgbClr val="333333"/>
                </a:solidFill>
              </a:rPr>
              <a:t>Los economistas definen el cálculo del rendimiento de la siguiente manera:</a:t>
            </a:r>
            <a:endParaRPr lang="es-MX" sz="1400" dirty="0"/>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p>
        </p:txBody>
      </p:sp>
      <p:pic>
        <p:nvPicPr>
          <p:cNvPr id="8" name="Imagen 7">
            <a:extLst>
              <a:ext uri="{FF2B5EF4-FFF2-40B4-BE49-F238E27FC236}">
                <a16:creationId xmlns:a16="http://schemas.microsoft.com/office/drawing/2014/main" id="{3050D379-E281-7C41-ACFC-2675B2060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4495800"/>
            <a:ext cx="8039100" cy="11303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67151"/>
            <a:ext cx="8077200" cy="1924050"/>
          </a:xfrm>
          <a:prstGeom prst="rect">
            <a:avLst/>
          </a:prstGeom>
        </p:spPr>
        <p:txBody>
          <a:bodyPr/>
          <a:lstStyle>
            <a:lvl1pPr>
              <a:defRPr>
                <a:latin typeface="+mj-lt"/>
                <a:ea typeface="+mj-ea"/>
                <a:cs typeface="+mj-cs"/>
              </a:defRPr>
            </a:lvl1pPr>
          </a:lstStyle>
          <a:p>
            <a:r>
              <a:rPr lang="es-MX" sz="1400" dirty="0">
                <a:solidFill>
                  <a:srgbClr val="333333"/>
                </a:solidFill>
              </a:rPr>
              <a:t>Una de las ventajas de los mercados financieros es la accesibilidad de información de los mismos. A partir de esa información se pueden tomar decisiones en segundos que significan millones de pesos o dólares de rendimientos. Al saber que tú puedes invertir en diferentes portafolios de diferentes mercados, se vuelve más relevante entender los riesgos medibles y no medibles. Recuerda que en esta materia has aprendido a analizar y cuantificar el riesgo sistemático y no sistemático.</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37" b="45619"/>
          <a:stretch/>
        </p:blipFill>
        <p:spPr bwMode="auto">
          <a:xfrm>
            <a:off x="0" y="1066800"/>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523220"/>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Reúnete con tus compañeros y den respuesta a las siguientes preguntas.</a:t>
            </a: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
        <p:nvSpPr>
          <p:cNvPr id="5" name="CuadroTexto 4">
            <a:extLst>
              <a:ext uri="{FF2B5EF4-FFF2-40B4-BE49-F238E27FC236}">
                <a16:creationId xmlns:a16="http://schemas.microsoft.com/office/drawing/2014/main" id="{7B0DB900-8811-8C4C-96CD-17D9FBED46F4}"/>
              </a:ext>
            </a:extLst>
          </p:cNvPr>
          <p:cNvSpPr txBox="1"/>
          <p:nvPr/>
        </p:nvSpPr>
        <p:spPr>
          <a:xfrm>
            <a:off x="555812" y="2407024"/>
            <a:ext cx="3715578" cy="1169551"/>
          </a:xfrm>
          <a:prstGeom prst="rect">
            <a:avLst/>
          </a:prstGeom>
          <a:noFill/>
        </p:spPr>
        <p:txBody>
          <a:bodyPr wrap="square">
            <a:spAutoFit/>
          </a:bodyPr>
          <a:lstStyle/>
          <a:p>
            <a:pPr marL="285750" indent="-285750">
              <a:buFont typeface="Arial" panose="020B0604020202020204" pitchFamily="34" charset="0"/>
              <a:buChar char="•"/>
            </a:pPr>
            <a:r>
              <a:rPr lang="es-MX" sz="1400" dirty="0">
                <a:solidFill>
                  <a:srgbClr val="333333"/>
                </a:solidFill>
              </a:rPr>
              <a:t>¿Cuáles Bolsas de Valores conoces?</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¿En cuál o cuáles Bolsas de Valores crees que cotiza Facebook?</a:t>
            </a:r>
          </a:p>
        </p:txBody>
      </p:sp>
    </p:spTree>
    <p:extLst>
      <p:ext uri="{BB962C8B-B14F-4D97-AF65-F5344CB8AC3E}">
        <p14:creationId xmlns:p14="http://schemas.microsoft.com/office/powerpoint/2010/main" val="362221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14. Instrumentos de cobertura de riesgo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285921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spc="-80" dirty="0">
                <a:solidFill>
                  <a:srgbClr val="333333"/>
                </a:solidFill>
              </a:rPr>
              <a:t>Imagina que estás en el equipo financiero </a:t>
            </a:r>
            <a:r>
              <a:rPr lang="es-MX" sz="1400" dirty="0">
                <a:solidFill>
                  <a:srgbClr val="333333"/>
                </a:solidFill>
              </a:rPr>
              <a:t>de una aerolínea, eres consciente de que el precio de la gasolina afecta el rendimiento de la empresa, pues representa uno de los costos más altos de tu operación, alrededor del 40%. Southwest Airlines fue de las pioneras en cubrir su riesgo de alza de precios de este insumo a través de complejas operaciones con derivados, lo que le trajo rentabilidad y bajos costos en tiempos de crisis y alzas. Sin embargo, </a:t>
            </a:r>
            <a:r>
              <a:rPr lang="es-MX" sz="1400" spc="-50" dirty="0">
                <a:solidFill>
                  <a:srgbClr val="333333"/>
                </a:solidFill>
              </a:rPr>
              <a:t>cuando los precios de la gasolina bajaron</a:t>
            </a:r>
            <a:r>
              <a:rPr lang="es-MX" sz="1400" dirty="0">
                <a:solidFill>
                  <a:srgbClr val="333333"/>
                </a:solidFill>
              </a:rPr>
              <a:t>, </a:t>
            </a:r>
            <a:r>
              <a:rPr lang="es-MX" sz="1400" spc="-20" dirty="0">
                <a:solidFill>
                  <a:srgbClr val="333333"/>
                </a:solidFill>
              </a:rPr>
              <a:t>esta misma compañía reportó pérdidas </a:t>
            </a:r>
            <a:r>
              <a:rPr lang="es-MX" sz="1400" spc="-80" dirty="0">
                <a:solidFill>
                  <a:srgbClr val="333333"/>
                </a:solidFill>
              </a:rPr>
              <a:t>por 140 millones de dólares. A continuación </a:t>
            </a:r>
            <a:r>
              <a:rPr lang="es-MX" sz="1400" spc="-100" dirty="0">
                <a:solidFill>
                  <a:srgbClr val="333333"/>
                </a:solidFill>
              </a:rPr>
              <a:t>verás cómo las empresas usan instrumentos </a:t>
            </a:r>
            <a:r>
              <a:rPr lang="es-MX" sz="1400" dirty="0">
                <a:solidFill>
                  <a:srgbClr val="333333"/>
                </a:solidFill>
              </a:rPr>
              <a:t>que les ayudan a cubrir sus deudas, pero que son armas de doble filo en el cambiante mercado financiero.</a:t>
            </a:r>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a:blip r:embed="rId2">
            <a:extLst>
              <a:ext uri="{28A0092B-C50C-407E-A947-70E740481C1C}">
                <a14:useLocalDpi xmlns:a14="http://schemas.microsoft.com/office/drawing/2010/main" val="0"/>
              </a:ext>
            </a:extLst>
          </a:blip>
          <a:srcRect l="3971" r="3971"/>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1219200"/>
          </a:xfrm>
          <a:prstGeom prst="rect">
            <a:avLst/>
          </a:prstGeom>
        </p:spPr>
        <p:txBody>
          <a:bodyPr/>
          <a:lstStyle>
            <a:lvl1pPr>
              <a:defRPr>
                <a:latin typeface="+mj-lt"/>
                <a:ea typeface="+mj-ea"/>
                <a:cs typeface="+mj-cs"/>
              </a:defRPr>
            </a:lvl1pPr>
          </a:lstStyle>
          <a:p>
            <a:r>
              <a:rPr lang="es-MX" sz="1400" dirty="0">
                <a:solidFill>
                  <a:srgbClr val="333333"/>
                </a:solidFill>
              </a:rPr>
              <a:t>Un derivado es un instrumento financiero cuyo rendimiento o valor deriva o depende de un activo subyacente. Estos instrumentos son importantes para las empresas porque ayudan a controlar su exposición al riesgo.</a:t>
            </a:r>
            <a:endParaRPr lang="es-MX" sz="1400" dirty="0"/>
          </a:p>
          <a:p>
            <a:endParaRPr lang="es-MX" sz="1400" dirty="0">
              <a:solidFill>
                <a:srgbClr val="333333"/>
              </a:solidFill>
            </a:endParaRPr>
          </a:p>
          <a:p>
            <a:pPr algn="ctr"/>
            <a:r>
              <a:rPr lang="es-MX" sz="1400" b="1" dirty="0">
                <a:solidFill>
                  <a:srgbClr val="333333"/>
                </a:solidFill>
              </a:rPr>
              <a:t>Existen varios tipos de instrumentos derivados:</a:t>
            </a:r>
          </a:p>
          <a:p>
            <a:endParaRPr lang="es-MX" sz="1400" dirty="0">
              <a:solidFill>
                <a:srgbClr val="333333"/>
              </a:solidFill>
            </a:endParaRPr>
          </a:p>
          <a:p>
            <a:endParaRPr lang="es-MX" sz="1400" dirty="0"/>
          </a:p>
          <a:p>
            <a:endParaRPr lang="es-MX" sz="1400" dirty="0"/>
          </a:p>
          <a:p>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¿Qué es la cuenta individual?</a:t>
            </a:r>
            <a:endParaRPr lang="es-MX" sz="1400" dirty="0"/>
          </a:p>
        </p:txBody>
      </p:sp>
      <p:pic>
        <p:nvPicPr>
          <p:cNvPr id="8" name="Imagen 7">
            <a:extLst>
              <a:ext uri="{FF2B5EF4-FFF2-40B4-BE49-F238E27FC236}">
                <a16:creationId xmlns:a16="http://schemas.microsoft.com/office/drawing/2014/main" id="{CFF9F724-039B-5742-ACFF-F97698487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2931023"/>
            <a:ext cx="8102600" cy="36576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600201"/>
          </a:xfrm>
          <a:prstGeom prst="rect">
            <a:avLst/>
          </a:prstGeom>
        </p:spPr>
        <p:txBody>
          <a:bodyPr/>
          <a:lstStyle>
            <a:lvl1pPr>
              <a:defRPr>
                <a:latin typeface="+mj-lt"/>
                <a:ea typeface="+mj-ea"/>
                <a:cs typeface="+mj-cs"/>
              </a:defRPr>
            </a:lvl1pPr>
          </a:lstStyle>
          <a:p>
            <a:r>
              <a:rPr lang="es-MX" sz="1400" dirty="0">
                <a:solidFill>
                  <a:srgbClr val="333333"/>
                </a:solidFill>
              </a:rPr>
              <a:t>El beneficio que los instrumentos de cobertura de riesgo dan a una empresa reside en la posibilidad de solventar volatilidades en el mercado que afecten directamente su desempeño. Es decir, una organización que importa insumos de Estados Unidos debería tener un instrumento que la cubra ante las alzas en los tipos de cambios. Esto mismo ocurre en las empresas cuyas materias primas son </a:t>
            </a:r>
            <a:r>
              <a:rPr lang="es-MX" sz="1400" i="1" dirty="0">
                <a:solidFill>
                  <a:srgbClr val="333333"/>
                </a:solidFill>
              </a:rPr>
              <a:t>commodities</a:t>
            </a:r>
            <a:r>
              <a:rPr lang="es-MX" sz="1400" dirty="0">
                <a:solidFill>
                  <a:srgbClr val="333333"/>
                </a:solidFill>
              </a:rPr>
              <a:t>, como por ejemplo el maíz. Las empresas buscarán cubrirse ante posibles alzas en su precio, por escases en el producto o por mala cosecha.</a:t>
            </a:r>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587" b="3058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solidFill>
                  <a:srgbClr val="002060"/>
                </a:solidFill>
              </a:rPr>
              <a:t>Ejercicio mental: corto de Gratitud. </a:t>
            </a:r>
            <a:r>
              <a:rPr lang="es-MX" sz="1400" dirty="0">
                <a:solidFill>
                  <a:srgbClr val="002060"/>
                </a:solidFill>
                <a:hlinkClick r:id="rId4"/>
              </a:rPr>
              <a:t>https://youtu.be/8c7bSjgQkW8</a:t>
            </a:r>
            <a:endParaRPr lang="es-MX" sz="1400" dirty="0">
              <a:solidFill>
                <a:srgbClr val="002060"/>
              </a:solidFill>
            </a:endParaRPr>
          </a:p>
          <a:p>
            <a:pPr algn="ct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460094" y="1600200"/>
            <a:ext cx="3883306" cy="954107"/>
          </a:xfrm>
          <a:prstGeom prst="rect">
            <a:avLst/>
          </a:prstGeom>
          <a:noFill/>
        </p:spPr>
        <p:txBody>
          <a:bodyPr wrap="square">
            <a:spAutoFit/>
          </a:bodyPr>
          <a:lstStyle/>
          <a:p>
            <a:r>
              <a:rPr lang="es-MX" sz="1400" b="1" dirty="0">
                <a:solidFill>
                  <a:srgbClr val="2BA645"/>
                </a:solidFill>
              </a:rPr>
              <a:t>1. </a:t>
            </a:r>
            <a:r>
              <a:rPr lang="es-MX" sz="1400" dirty="0">
                <a:solidFill>
                  <a:srgbClr val="333333"/>
                </a:solidFill>
              </a:rPr>
              <a:t>Con base a lo entendido en el tema, responde las siguientes preguntas para que posteriormente investigues su significado.</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322" r="17322"/>
          <a:stretch/>
        </p:blipFill>
        <p:spPr>
          <a:xfrm>
            <a:off x="4572000" y="1091330"/>
            <a:ext cx="4572000" cy="4648200"/>
          </a:xfrm>
          <a:prstGeom prst="rect">
            <a:avLst/>
          </a:prstGeom>
        </p:spPr>
      </p:pic>
      <p:sp>
        <p:nvSpPr>
          <p:cNvPr id="5" name="CuadroTexto 4">
            <a:extLst>
              <a:ext uri="{FF2B5EF4-FFF2-40B4-BE49-F238E27FC236}">
                <a16:creationId xmlns:a16="http://schemas.microsoft.com/office/drawing/2014/main" id="{EBB138A6-B985-0546-9CE1-E63C67278FAF}"/>
              </a:ext>
            </a:extLst>
          </p:cNvPr>
          <p:cNvSpPr txBox="1"/>
          <p:nvPr/>
        </p:nvSpPr>
        <p:spPr>
          <a:xfrm>
            <a:off x="533400" y="2743200"/>
            <a:ext cx="3486978" cy="954107"/>
          </a:xfrm>
          <a:prstGeom prst="rect">
            <a:avLst/>
          </a:prstGeom>
          <a:noFill/>
        </p:spPr>
        <p:txBody>
          <a:bodyPr wrap="square">
            <a:spAutoFit/>
          </a:bodyPr>
          <a:lstStyle/>
          <a:p>
            <a:pPr marL="285750" indent="-285750" algn="just">
              <a:buFont typeface="Arial" panose="020B0604020202020204" pitchFamily="34" charset="0"/>
              <a:buChar char="•"/>
            </a:pPr>
            <a:r>
              <a:rPr lang="es-MX" sz="1400" dirty="0">
                <a:solidFill>
                  <a:srgbClr val="333333"/>
                </a:solidFill>
              </a:rPr>
              <a:t>¿Qué es un derivado?</a:t>
            </a:r>
          </a:p>
          <a:p>
            <a:pPr marL="285750" indent="-285750" algn="just">
              <a:buFont typeface="Arial" panose="020B0604020202020204" pitchFamily="34" charset="0"/>
              <a:buChar char="•"/>
            </a:pPr>
            <a:endParaRPr lang="es-MX" sz="1400" dirty="0">
              <a:solidFill>
                <a:srgbClr val="333333"/>
              </a:solidFill>
            </a:endParaRPr>
          </a:p>
          <a:p>
            <a:pPr marL="285750" indent="-285750" algn="just">
              <a:buFont typeface="Arial" panose="020B0604020202020204" pitchFamily="34" charset="0"/>
              <a:buChar char="•"/>
            </a:pPr>
            <a:r>
              <a:rPr lang="es-MX" sz="1400" dirty="0">
                <a:solidFill>
                  <a:srgbClr val="333333"/>
                </a:solidFill>
              </a:rPr>
              <a:t>¿Cuáles son los diferentes tipos de instrumentos derivados?</a:t>
            </a:r>
          </a:p>
        </p:txBody>
      </p:sp>
    </p:spTree>
    <p:extLst>
      <p:ext uri="{BB962C8B-B14F-4D97-AF65-F5344CB8AC3E}">
        <p14:creationId xmlns:p14="http://schemas.microsoft.com/office/powerpoint/2010/main" val="157171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479435"/>
            <a:ext cx="4824336" cy="1138773"/>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2</a:t>
            </a:r>
          </a:p>
          <a:p>
            <a:pPr algn="ctr"/>
            <a:r>
              <a:rPr lang="es-MX" sz="2200" dirty="0">
                <a:solidFill>
                  <a:schemeClr val="bg1">
                    <a:lumMod val="95000"/>
                  </a:schemeClr>
                </a:solidFill>
                <a:latin typeface="Montserrat SemiBold" panose="00000700000000000000" pitchFamily="2" charset="0"/>
              </a:rPr>
              <a:t>Tema 12. Diversificación de portafolio para minimizar riesgo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2667000"/>
          </a:xfrm>
          <a:prstGeom prst="rect">
            <a:avLst/>
          </a:prstGeom>
        </p:spPr>
        <p:txBody>
          <a:bodyPr/>
          <a:lstStyle/>
          <a:p>
            <a:pPr algn="l"/>
            <a:r>
              <a:rPr lang="es-MX" sz="1400" b="1" dirty="0">
                <a:solidFill>
                  <a:srgbClr val="333333"/>
                </a:solidFill>
              </a:rPr>
              <a:t>¿Qué harías si te entregaran 10 millones de pesos? </a:t>
            </a:r>
            <a:br>
              <a:rPr lang="es-MX" sz="1400" dirty="0">
                <a:solidFill>
                  <a:srgbClr val="333333"/>
                </a:solidFill>
              </a:rPr>
            </a:br>
            <a:br>
              <a:rPr lang="es-MX" sz="1400" dirty="0">
                <a:solidFill>
                  <a:srgbClr val="333333"/>
                </a:solidFill>
              </a:rPr>
            </a:br>
            <a:r>
              <a:rPr lang="es-MX" sz="1400" dirty="0">
                <a:solidFill>
                  <a:srgbClr val="333333"/>
                </a:solidFill>
              </a:rPr>
              <a:t>Financieramente hablando, la decisión de cuál opción es la mejor dependerá </a:t>
            </a:r>
            <a:r>
              <a:rPr lang="es-MX" sz="1400" spc="-50" dirty="0">
                <a:solidFill>
                  <a:srgbClr val="333333"/>
                </a:solidFill>
              </a:rPr>
              <a:t>de tu perfil como inversionista, así como </a:t>
            </a:r>
            <a:r>
              <a:rPr lang="es-MX" sz="1400" spc="-30" dirty="0">
                <a:solidFill>
                  <a:srgbClr val="333333"/>
                </a:solidFill>
              </a:rPr>
              <a:t>de las oportunidades que existan </a:t>
            </a:r>
            <a:r>
              <a:rPr lang="es-MX" sz="1400" dirty="0">
                <a:solidFill>
                  <a:srgbClr val="333333"/>
                </a:solidFill>
              </a:rPr>
              <a:t>en el mercado. Es decir, fuera de la primera opción, las otras tres no se pueden clasificar como la mejor, pues depende del riesgo que desees aceptar. Sin embargo, la clave siempre está en que independientemente de la opción que elijas, la decisión esté fundamentada en hechos y datos, y consciente del costo de oportunidad de elegir una opción sobre otra.</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17213" r="17213"/>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DEF4D892-6D7C-844B-99CB-2081558BC316}"/>
              </a:ext>
            </a:extLst>
          </p:cNvPr>
          <p:cNvSpPr/>
          <p:nvPr/>
        </p:nvSpPr>
        <p:spPr>
          <a:xfrm>
            <a:off x="533400" y="5030268"/>
            <a:ext cx="4074025" cy="1522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Rectángulo 13">
            <a:extLst>
              <a:ext uri="{FF2B5EF4-FFF2-40B4-BE49-F238E27FC236}">
                <a16:creationId xmlns:a16="http://schemas.microsoft.com/office/drawing/2014/main" id="{50B4C0D2-A8AD-E74D-AE1D-759181A0D6C6}"/>
              </a:ext>
            </a:extLst>
          </p:cNvPr>
          <p:cNvSpPr/>
          <p:nvPr/>
        </p:nvSpPr>
        <p:spPr>
          <a:xfrm>
            <a:off x="5105400" y="1600200"/>
            <a:ext cx="4038600" cy="4953000"/>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Rectángulo 2">
            <a:extLst>
              <a:ext uri="{FF2B5EF4-FFF2-40B4-BE49-F238E27FC236}">
                <a16:creationId xmlns:a16="http://schemas.microsoft.com/office/drawing/2014/main" id="{D8346E44-42CE-5947-A011-99960D6861A9}"/>
              </a:ext>
            </a:extLst>
          </p:cNvPr>
          <p:cNvSpPr/>
          <p:nvPr/>
        </p:nvSpPr>
        <p:spPr>
          <a:xfrm>
            <a:off x="533400" y="3672115"/>
            <a:ext cx="4074025" cy="1357085"/>
          </a:xfrm>
          <a:prstGeom prst="rect">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497975" y="1600199"/>
            <a:ext cx="4109450" cy="1780309"/>
          </a:xfrm>
          <a:prstGeom prst="rect">
            <a:avLst/>
          </a:prstGeom>
        </p:spPr>
        <p:txBody>
          <a:bodyPr/>
          <a:lstStyle>
            <a:lvl1pPr>
              <a:defRPr>
                <a:latin typeface="+mj-lt"/>
                <a:ea typeface="+mj-ea"/>
                <a:cs typeface="+mj-cs"/>
              </a:defRPr>
            </a:lvl1pPr>
          </a:lstStyle>
          <a:p>
            <a:r>
              <a:rPr lang="es-MX" sz="1400" dirty="0">
                <a:solidFill>
                  <a:srgbClr val="333333"/>
                </a:solidFill>
              </a:rPr>
              <a:t>Una vez que sabes que dentro de las inversiones existen factores de riesgo y que hay herramientas que sirven para medirlo, es mandatorio que te preguntes ¿cómo puedo minimizar ese riesgo? Se </a:t>
            </a:r>
            <a:r>
              <a:rPr lang="es-MX" sz="1400" spc="-90" dirty="0">
                <a:solidFill>
                  <a:srgbClr val="333333"/>
                </a:solidFill>
              </a:rPr>
              <a:t>sabe que el riesgo es un factor de incertidumbre </a:t>
            </a:r>
            <a:r>
              <a:rPr lang="es-MX" sz="1400" dirty="0">
                <a:solidFill>
                  <a:srgbClr val="333333"/>
                </a:solidFill>
              </a:rPr>
              <a:t>por lo que no se puede controlar, pero una forma de minimizarlo es a través de la </a:t>
            </a:r>
            <a:r>
              <a:rPr lang="es-MX" sz="1400" spc="-80" dirty="0">
                <a:solidFill>
                  <a:srgbClr val="333333"/>
                </a:solidFill>
              </a:rPr>
              <a:t>diversificación de activos dentro de un portafolio.</a:t>
            </a:r>
          </a:p>
          <a:p>
            <a:endParaRPr lang="es-MX" sz="1400" spc="-80" dirty="0">
              <a:solidFill>
                <a:srgbClr val="333333"/>
              </a:solidFill>
            </a:endParaRPr>
          </a:p>
          <a:p>
            <a:endParaRPr lang="es-MX" sz="1400" dirty="0"/>
          </a:p>
          <a:p>
            <a:endParaRPr lang="es-MX" sz="1400" dirty="0"/>
          </a:p>
          <a:p>
            <a:endParaRPr lang="es-MX" sz="1400" dirty="0"/>
          </a:p>
          <a:p>
            <a:endParaRPr lang="es-MX" sz="1400" dirty="0"/>
          </a:p>
          <a:p>
            <a:endParaRPr lang="es-MX" sz="1400" dirty="0"/>
          </a:p>
          <a:p>
            <a:endParaRPr lang="es-MX" sz="1400" dirty="0"/>
          </a:p>
          <a:p>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Minimizar el riesgo</a:t>
            </a:r>
          </a:p>
        </p:txBody>
      </p:sp>
      <p:pic>
        <p:nvPicPr>
          <p:cNvPr id="4" name="Imagen 3">
            <a:extLst>
              <a:ext uri="{FF2B5EF4-FFF2-40B4-BE49-F238E27FC236}">
                <a16:creationId xmlns:a16="http://schemas.microsoft.com/office/drawing/2014/main" id="{83FB4411-06E7-7440-995A-FB4B9C2A0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577764"/>
            <a:ext cx="3750177" cy="2895600"/>
          </a:xfrm>
          <a:prstGeom prst="rect">
            <a:avLst/>
          </a:prstGeom>
        </p:spPr>
      </p:pic>
      <p:sp>
        <p:nvSpPr>
          <p:cNvPr id="11" name="Título 1">
            <a:extLst>
              <a:ext uri="{FF2B5EF4-FFF2-40B4-BE49-F238E27FC236}">
                <a16:creationId xmlns:a16="http://schemas.microsoft.com/office/drawing/2014/main" id="{25F7E935-A3F7-B742-BD3A-E39E3E82362F}"/>
              </a:ext>
            </a:extLst>
          </p:cNvPr>
          <p:cNvSpPr txBox="1">
            <a:spLocks/>
          </p:cNvSpPr>
          <p:nvPr/>
        </p:nvSpPr>
        <p:spPr>
          <a:xfrm>
            <a:off x="1276350" y="3767637"/>
            <a:ext cx="3238500" cy="1104681"/>
          </a:xfrm>
          <a:prstGeom prst="rect">
            <a:avLst/>
          </a:prstGeom>
        </p:spPr>
        <p:txBody>
          <a:bodyPr/>
          <a:lstStyle>
            <a:lvl1pPr>
              <a:defRPr>
                <a:latin typeface="+mj-lt"/>
                <a:ea typeface="+mj-ea"/>
                <a:cs typeface="+mj-cs"/>
              </a:defRPr>
            </a:lvl1pPr>
          </a:lstStyle>
          <a:p>
            <a:r>
              <a:rPr lang="es-MX" sz="1400" dirty="0">
                <a:solidFill>
                  <a:schemeClr val="bg1"/>
                </a:solidFill>
              </a:rPr>
              <a:t>¿Pero qué ocurre con el riesgo sistemático en un portafolio de dos acciones? Si el </a:t>
            </a:r>
            <a:r>
              <a:rPr lang="es-MX" sz="1400" spc="-60" dirty="0">
                <a:solidFill>
                  <a:schemeClr val="bg1"/>
                </a:solidFill>
              </a:rPr>
              <a:t>rendimiento de las dos acciones del portafolio </a:t>
            </a:r>
            <a:r>
              <a:rPr lang="es-MX" sz="1400" dirty="0">
                <a:solidFill>
                  <a:schemeClr val="bg1"/>
                </a:solidFill>
              </a:rPr>
              <a:t>se rigen bajo la siguiente ecuación:</a:t>
            </a:r>
          </a:p>
        </p:txBody>
      </p:sp>
      <p:pic>
        <p:nvPicPr>
          <p:cNvPr id="8" name="Imagen 7">
            <a:extLst>
              <a:ext uri="{FF2B5EF4-FFF2-40B4-BE49-F238E27FC236}">
                <a16:creationId xmlns:a16="http://schemas.microsoft.com/office/drawing/2014/main" id="{D0FE2B89-2D9E-F84F-9A00-86F1A02B7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181600"/>
            <a:ext cx="304800" cy="270933"/>
          </a:xfrm>
          <a:prstGeom prst="rect">
            <a:avLst/>
          </a:prstGeom>
        </p:spPr>
      </p:pic>
      <p:pic>
        <p:nvPicPr>
          <p:cNvPr id="13" name="Imagen 12">
            <a:extLst>
              <a:ext uri="{FF2B5EF4-FFF2-40B4-BE49-F238E27FC236}">
                <a16:creationId xmlns:a16="http://schemas.microsoft.com/office/drawing/2014/main" id="{FC8788E9-1492-5E42-AD69-4BD90D7F6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6019800"/>
            <a:ext cx="342899" cy="304800"/>
          </a:xfrm>
          <a:prstGeom prst="rect">
            <a:avLst/>
          </a:prstGeom>
        </p:spPr>
      </p:pic>
      <p:sp>
        <p:nvSpPr>
          <p:cNvPr id="15" name="Título 1">
            <a:extLst>
              <a:ext uri="{FF2B5EF4-FFF2-40B4-BE49-F238E27FC236}">
                <a16:creationId xmlns:a16="http://schemas.microsoft.com/office/drawing/2014/main" id="{72DCFF0B-A9B8-2849-A05E-107F2300796B}"/>
              </a:ext>
            </a:extLst>
          </p:cNvPr>
          <p:cNvSpPr txBox="1">
            <a:spLocks/>
          </p:cNvSpPr>
          <p:nvPr/>
        </p:nvSpPr>
        <p:spPr>
          <a:xfrm>
            <a:off x="609600" y="5196115"/>
            <a:ext cx="3810000" cy="1357085"/>
          </a:xfrm>
          <a:prstGeom prst="rect">
            <a:avLst/>
          </a:prstGeom>
        </p:spPr>
        <p:txBody>
          <a:bodyPr/>
          <a:lstStyle>
            <a:lvl1pPr>
              <a:defRPr>
                <a:latin typeface="+mj-lt"/>
                <a:ea typeface="+mj-ea"/>
                <a:cs typeface="+mj-cs"/>
              </a:defRPr>
            </a:lvl1pPr>
          </a:lstStyle>
          <a:p>
            <a:r>
              <a:rPr lang="es-MX" sz="1400" spc="-60" dirty="0">
                <a:solidFill>
                  <a:srgbClr val="333333"/>
                </a:solidFill>
              </a:rPr>
              <a:t>Donde R es rendimiento,      es rendimiento promedio </a:t>
            </a:r>
            <a:r>
              <a:rPr lang="es-MX" sz="1400" dirty="0">
                <a:solidFill>
                  <a:srgbClr val="333333"/>
                </a:solidFill>
              </a:rPr>
              <a:t>y </a:t>
            </a:r>
            <a:r>
              <a:rPr lang="es-MX" sz="1400" i="1" dirty="0">
                <a:solidFill>
                  <a:srgbClr val="333333"/>
                </a:solidFill>
              </a:rPr>
              <a:t>m</a:t>
            </a:r>
            <a:r>
              <a:rPr lang="es-MX" sz="1400" dirty="0">
                <a:solidFill>
                  <a:srgbClr val="333333"/>
                </a:solidFill>
              </a:rPr>
              <a:t> es el riesgo sistemático o riesgo de mercado (con este término se enfatiza cómo </a:t>
            </a:r>
            <a:r>
              <a:rPr lang="es-MX" sz="1400" i="1" dirty="0">
                <a:solidFill>
                  <a:srgbClr val="333333"/>
                </a:solidFill>
              </a:rPr>
              <a:t>m</a:t>
            </a:r>
            <a:r>
              <a:rPr lang="es-MX" sz="1400" dirty="0">
                <a:solidFill>
                  <a:srgbClr val="333333"/>
                </a:solidFill>
              </a:rPr>
              <a:t> influencia a todos los activos del mercado) y      es el riesgo no sistemático.</a:t>
            </a:r>
            <a:endParaRPr lang="es-MX" sz="1400" dirty="0"/>
          </a:p>
          <a:p>
            <a:endParaRPr lang="es-MX" sz="1400" dirty="0"/>
          </a:p>
          <a:p>
            <a:endParaRPr lang="es-MX" sz="1400" dirty="0"/>
          </a:p>
          <a:p>
            <a:endParaRPr lang="es-MX" sz="1400" dirty="0"/>
          </a:p>
          <a:p>
            <a:endParaRPr lang="es-MX" sz="1400" dirty="0"/>
          </a:p>
          <a:p>
            <a:endParaRPr lang="es-MX" sz="1400" dirty="0"/>
          </a:p>
        </p:txBody>
      </p:sp>
      <p:sp>
        <p:nvSpPr>
          <p:cNvPr id="21" name="Rectángulo 20">
            <a:extLst>
              <a:ext uri="{FF2B5EF4-FFF2-40B4-BE49-F238E27FC236}">
                <a16:creationId xmlns:a16="http://schemas.microsoft.com/office/drawing/2014/main" id="{6AECFD2F-8834-E34E-9C6A-68553CBC3D36}"/>
              </a:ext>
            </a:extLst>
          </p:cNvPr>
          <p:cNvSpPr/>
          <p:nvPr/>
        </p:nvSpPr>
        <p:spPr>
          <a:xfrm>
            <a:off x="533401" y="3671047"/>
            <a:ext cx="742950" cy="1357085"/>
          </a:xfrm>
          <a:prstGeom prst="rect">
            <a:avLst/>
          </a:prstGeom>
          <a:solidFill>
            <a:srgbClr val="3CB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6" name="Imagen 15">
            <a:extLst>
              <a:ext uri="{FF2B5EF4-FFF2-40B4-BE49-F238E27FC236}">
                <a16:creationId xmlns:a16="http://schemas.microsoft.com/office/drawing/2014/main" id="{A6215B6F-0CE3-2842-87BB-73D84F8AAF80}"/>
              </a:ext>
            </a:extLst>
          </p:cNvPr>
          <p:cNvPicPr>
            <a:picLocks noChangeAspect="1"/>
          </p:cNvPicPr>
          <p:nvPr/>
        </p:nvPicPr>
        <p:blipFill>
          <a:blip r:embed="rId5"/>
          <a:stretch>
            <a:fillRect/>
          </a:stretch>
        </p:blipFill>
        <p:spPr>
          <a:xfrm>
            <a:off x="669425" y="4052387"/>
            <a:ext cx="470902" cy="535179"/>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Opción de inversión sin riesgo</a:t>
            </a:r>
          </a:p>
        </p:txBody>
      </p:sp>
      <p:pic>
        <p:nvPicPr>
          <p:cNvPr id="4" name="Imagen 3">
            <a:extLst>
              <a:ext uri="{FF2B5EF4-FFF2-40B4-BE49-F238E27FC236}">
                <a16:creationId xmlns:a16="http://schemas.microsoft.com/office/drawing/2014/main" id="{11E09DB4-645D-204C-92EE-68C2119A0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50" y="1905000"/>
            <a:ext cx="8140700" cy="4038600"/>
          </a:xfrm>
          <a:prstGeom prst="rect">
            <a:avLst/>
          </a:prstGeom>
        </p:spPr>
      </p:pic>
    </p:spTree>
    <p:extLst>
      <p:ext uri="{BB962C8B-B14F-4D97-AF65-F5344CB8AC3E}">
        <p14:creationId xmlns:p14="http://schemas.microsoft.com/office/powerpoint/2010/main" val="8576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El portafolio óptimo</a:t>
            </a:r>
          </a:p>
        </p:txBody>
      </p:sp>
      <p:sp>
        <p:nvSpPr>
          <p:cNvPr id="5" name="Título 1">
            <a:extLst>
              <a:ext uri="{FF2B5EF4-FFF2-40B4-BE49-F238E27FC236}">
                <a16:creationId xmlns:a16="http://schemas.microsoft.com/office/drawing/2014/main" id="{44A88527-731F-4943-84E3-BC24D77EED82}"/>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pPr algn="just"/>
            <a:r>
              <a:rPr lang="es-MX" sz="1400" dirty="0">
                <a:solidFill>
                  <a:srgbClr val="333333"/>
                </a:solidFill>
              </a:rPr>
              <a:t>Las secciones anteriores hablan de la creación de portafolios con instrumentos tanto de riesgo como con libres de riesgo. La realidad es que los inversionistas tienen ambas opciones en el mercado y tienden a combinarlos para una mayor certidumbre. Esto se ilustra en la siguiente figura:</a:t>
            </a:r>
            <a:endParaRPr lang="es-MX" sz="1400" dirty="0"/>
          </a:p>
        </p:txBody>
      </p:sp>
      <p:pic>
        <p:nvPicPr>
          <p:cNvPr id="8" name="Imagen 7">
            <a:extLst>
              <a:ext uri="{FF2B5EF4-FFF2-40B4-BE49-F238E27FC236}">
                <a16:creationId xmlns:a16="http://schemas.microsoft.com/office/drawing/2014/main" id="{4E3089C1-0A98-3F41-B6B8-0578E4BC4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724" y="2743200"/>
            <a:ext cx="6236552" cy="3657600"/>
          </a:xfrm>
          <a:prstGeom prst="rect">
            <a:avLst/>
          </a:prstGeom>
        </p:spPr>
      </p:pic>
    </p:spTree>
    <p:extLst>
      <p:ext uri="{BB962C8B-B14F-4D97-AF65-F5344CB8AC3E}">
        <p14:creationId xmlns:p14="http://schemas.microsoft.com/office/powerpoint/2010/main" val="51043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52503D3-4EAD-4945-8AAA-F1B6731803F7}"/>
              </a:ext>
            </a:extLst>
          </p:cNvPr>
          <p:cNvSpPr/>
          <p:nvPr/>
        </p:nvSpPr>
        <p:spPr>
          <a:xfrm>
            <a:off x="0" y="856565"/>
            <a:ext cx="3276600" cy="5696635"/>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457200" y="2824107"/>
            <a:ext cx="2743200" cy="358583"/>
          </a:xfrm>
          <a:prstGeom prst="rect">
            <a:avLst/>
          </a:prstGeom>
        </p:spPr>
        <p:txBody>
          <a:bodyPr/>
          <a:lstStyle>
            <a:lvl1pPr>
              <a:defRPr>
                <a:latin typeface="+mj-lt"/>
                <a:ea typeface="+mj-ea"/>
                <a:cs typeface="+mj-cs"/>
              </a:defRPr>
            </a:lvl1pPr>
          </a:lstStyle>
          <a:p>
            <a:pPr defTabSz="914400"/>
            <a:r>
              <a:rPr lang="es-MX" sz="1400" b="1" kern="0" dirty="0">
                <a:solidFill>
                  <a:schemeClr val="bg1"/>
                </a:solidFill>
              </a:rPr>
              <a:t>El portafolio óptimo</a:t>
            </a:r>
          </a:p>
        </p:txBody>
      </p:sp>
      <p:sp>
        <p:nvSpPr>
          <p:cNvPr id="5" name="Título 1">
            <a:extLst>
              <a:ext uri="{FF2B5EF4-FFF2-40B4-BE49-F238E27FC236}">
                <a16:creationId xmlns:a16="http://schemas.microsoft.com/office/drawing/2014/main" id="{44A88527-731F-4943-84E3-BC24D77EED82}"/>
              </a:ext>
            </a:extLst>
          </p:cNvPr>
          <p:cNvSpPr txBox="1">
            <a:spLocks/>
          </p:cNvSpPr>
          <p:nvPr/>
        </p:nvSpPr>
        <p:spPr>
          <a:xfrm>
            <a:off x="457200" y="3335091"/>
            <a:ext cx="2743200" cy="533400"/>
          </a:xfrm>
          <a:prstGeom prst="rect">
            <a:avLst/>
          </a:prstGeom>
        </p:spPr>
        <p:txBody>
          <a:bodyPr/>
          <a:lstStyle>
            <a:lvl1pPr>
              <a:defRPr>
                <a:latin typeface="+mj-lt"/>
                <a:ea typeface="+mj-ea"/>
                <a:cs typeface="+mj-cs"/>
              </a:defRPr>
            </a:lvl1pPr>
          </a:lstStyle>
          <a:p>
            <a:r>
              <a:rPr lang="es-MX" sz="1400" dirty="0">
                <a:solidFill>
                  <a:schemeClr val="bg1"/>
                </a:solidFill>
              </a:rPr>
              <a:t> Una decisión de inversión se divide en dos etapas:</a:t>
            </a:r>
          </a:p>
        </p:txBody>
      </p:sp>
      <p:pic>
        <p:nvPicPr>
          <p:cNvPr id="3" name="Imagen 2">
            <a:extLst>
              <a:ext uri="{FF2B5EF4-FFF2-40B4-BE49-F238E27FC236}">
                <a16:creationId xmlns:a16="http://schemas.microsoft.com/office/drawing/2014/main" id="{15C392D1-E4EB-2241-AD3F-D1B2ABB1B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740758"/>
            <a:ext cx="5601757" cy="5812442"/>
          </a:xfrm>
          <a:prstGeom prst="rect">
            <a:avLst/>
          </a:prstGeom>
        </p:spPr>
      </p:pic>
    </p:spTree>
    <p:extLst>
      <p:ext uri="{BB962C8B-B14F-4D97-AF65-F5344CB8AC3E}">
        <p14:creationId xmlns:p14="http://schemas.microsoft.com/office/powerpoint/2010/main" val="119763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038600"/>
            <a:ext cx="8077200" cy="1104900"/>
          </a:xfrm>
          <a:prstGeom prst="rect">
            <a:avLst/>
          </a:prstGeom>
        </p:spPr>
        <p:txBody>
          <a:bodyPr/>
          <a:lstStyle>
            <a:lvl1pPr>
              <a:defRPr>
                <a:latin typeface="+mj-lt"/>
                <a:ea typeface="+mj-ea"/>
                <a:cs typeface="+mj-cs"/>
              </a:defRPr>
            </a:lvl1pPr>
          </a:lstStyle>
          <a:p>
            <a:r>
              <a:rPr lang="es-MX" sz="1400" dirty="0">
                <a:solidFill>
                  <a:srgbClr val="333333"/>
                </a:solidFill>
              </a:rPr>
              <a:t>Todo inversionista querrá tener su dinero invertido en una opción que le proporcione el mayor rendimiento posible. Sin embargo, también considerará el nivel de riesgo de la misma. Si se cumple la teoría financiera, todo portafolio con mayor rendimiento involucra un mayor nivel de riesgo. En este sentido, la combinación óptima no es la misma para todo tipo de inversionista. Si por ejemplo, el inversionista solo quiere que su capital no se deprecie contra inflación, probablemente solo optará por una combinación de 90% en CETES y 10% en portafolios con riesgo.</a:t>
            </a:r>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7" r="126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89DB99C-D35C-49E1-B73E-AD3CB0C7428A}">
  <ds:schemaRefs>
    <ds:schemaRef ds:uri="http://schemas.microsoft.com/sharepoint/v3/contenttype/forms"/>
  </ds:schemaRefs>
</ds:datastoreItem>
</file>

<file path=customXml/itemProps3.xml><?xml version="1.0" encoding="utf-8"?>
<ds:datastoreItem xmlns:ds="http://schemas.openxmlformats.org/officeDocument/2006/customXml" ds:itemID="{28AE5EDB-E8AF-41FE-A65D-F078206BC2BF}">
  <ds:schemaRefs>
    <ds:schemaRef ds:uri="http://purl.org/dc/term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11776</TotalTime>
  <Words>1279</Words>
  <Application>Microsoft Macintosh PowerPoint</Application>
  <PresentationFormat>Presentación en pantalla (4:3)</PresentationFormat>
  <Paragraphs>84</Paragraphs>
  <Slides>20</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Calibri</vt:lpstr>
      <vt:lpstr>Arial</vt:lpstr>
      <vt:lpstr>Montserrat SemiBold</vt:lpstr>
      <vt:lpstr>Montserrat</vt:lpstr>
      <vt:lpstr>Introduccion</vt:lpstr>
      <vt:lpstr>Presentación de PowerPoint</vt:lpstr>
      <vt:lpstr>Presentación de PowerPoint</vt:lpstr>
      <vt:lpstr>Esquemas de retiro y protección financiera</vt:lpstr>
      <vt:lpstr>¿Qué harías si te entregaran 10 millones de pesos?   Financieramente hablando, la decisión de cuál opción es la mejor dependerá de tu perfil como inversionista, así como de las oportunidades que existan en el mercado. Es decir, fuera de la primera opción, las otras tres no se pueden clasificar como la mejor, pues depende del riesgo que desees aceptar. Sin embargo, la clave siempre está en que independientemente de la opción que elijas, la decisión esté fundamentada en hechos y datos, y consciente del costo de oportunidad de elegir una opción sobre otra. </vt:lpstr>
      <vt:lpstr>Presentación de PowerPoint</vt:lpstr>
      <vt:lpstr>Presentación de PowerPoint</vt:lpstr>
      <vt:lpstr>Presentación de PowerPoint</vt:lpstr>
      <vt:lpstr>Presentación de PowerPoint</vt:lpstr>
      <vt:lpstr>Presentación de PowerPoint</vt:lpstr>
      <vt:lpstr>Presentación de PowerPoint</vt:lpstr>
      <vt:lpstr>Esquemas de retiro y protección financiera</vt:lpstr>
      <vt:lpstr>Como inversionista tú tienes la opción de armar tu portafolio a partir de un grupo de acciones, escogiendo aquellas que mejor se adapten a tu perfil de riesgo. Sin embargo, ¿existe alguna forma en que en lugar de analizar varias empresas, puedas elegir un portafolio ya armado en el mercado? La respuesta es sí, y estas opciones se conocen como índices de mercado.  Seguramente habrás escuchado en la radio o en la televisión cuando en las noticias explican la situación financiera del día, mencionando cómo abrieron o cerraron los mercados financieros. No hablan necesariamente de una empresa en particular, sino más bien del desempeño del mercado a través de un Índice. Esos Índices existen para cada una de las Bolsas de Valores del mundo y están conformadas por el desempeño de las principales emisoras de cada mercado. </vt:lpstr>
      <vt:lpstr>Presentación de PowerPoint</vt:lpstr>
      <vt:lpstr>Presentación de PowerPoint</vt:lpstr>
      <vt:lpstr>Presentación de PowerPoint</vt:lpstr>
      <vt:lpstr>Esquemas de retiro y protección financiera</vt:lpstr>
      <vt:lpstr>Presentación de PowerPoint</vt:lpstr>
      <vt:lpstr>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158</cp:revision>
  <cp:lastPrinted>2022-02-23T20:52:41Z</cp:lastPrinted>
  <dcterms:created xsi:type="dcterms:W3CDTF">2021-06-10T22:47:14Z</dcterms:created>
  <dcterms:modified xsi:type="dcterms:W3CDTF">2022-04-27T21:42:45Z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