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62" r:id="rId5"/>
    <p:sldId id="298" r:id="rId6"/>
    <p:sldId id="257" r:id="rId7"/>
    <p:sldId id="263" r:id="rId8"/>
    <p:sldId id="370" r:id="rId9"/>
    <p:sldId id="433" r:id="rId10"/>
    <p:sldId id="434" r:id="rId11"/>
    <p:sldId id="381" r:id="rId12"/>
    <p:sldId id="266" r:id="rId13"/>
    <p:sldId id="268" r:id="rId14"/>
    <p:sldId id="334" r:id="rId15"/>
    <p:sldId id="412" r:id="rId16"/>
    <p:sldId id="435" r:id="rId17"/>
    <p:sldId id="390" r:id="rId18"/>
    <p:sldId id="282" r:id="rId19"/>
    <p:sldId id="391" r:id="rId20"/>
    <p:sldId id="393" r:id="rId21"/>
    <p:sldId id="396" r:id="rId22"/>
    <p:sldId id="436" r:id="rId23"/>
    <p:sldId id="394" r:id="rId24"/>
    <p:sldId id="395" r:id="rId25"/>
  </p:sldIdLst>
  <p:sldSz cx="9144000" cy="6858000" type="screen4x3"/>
  <p:notesSz cx="10058400" cy="7772400"/>
  <p:embeddedFontLst>
    <p:embeddedFont>
      <p:font typeface="Calibri" panose="020F0502020204030204" pitchFamily="34"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SemiBold" pitchFamily="2" charset="77"/>
      <p:regular r:id="rId35"/>
      <p:bold r:id="rId36"/>
      <p:italic r:id="rId37"/>
      <p:boldItalic r:id="rId38"/>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645"/>
    <a:srgbClr val="265AA6"/>
    <a:srgbClr val="2CA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E048A1-6B46-A540-9BE8-6691D6CB5948}" v="10" dt="2022-04-27T21:39:41.84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ABE048A1-6B46-A540-9BE8-6691D6CB5948}"/>
    <pc:docChg chg="custSel modMainMaster">
      <pc:chgData name="IVAN ALEJANDRO ROCHA MARTINEZ" userId="fa0bb7a6-24f0-450e-b911-e04e50e846d3" providerId="ADAL" clId="{ABE048A1-6B46-A540-9BE8-6691D6CB5948}" dt="2022-04-27T21:39:41.844" v="15" actId="167"/>
      <pc:docMkLst>
        <pc:docMk/>
      </pc:docMkLst>
      <pc:sldMasterChg chg="modSldLayout">
        <pc:chgData name="IVAN ALEJANDRO ROCHA MARTINEZ" userId="fa0bb7a6-24f0-450e-b911-e04e50e846d3" providerId="ADAL" clId="{ABE048A1-6B46-A540-9BE8-6691D6CB5948}" dt="2022-04-27T21:39:41.844" v="15" actId="167"/>
        <pc:sldMasterMkLst>
          <pc:docMk/>
          <pc:sldMasterMk cId="0" sldId="2147483648"/>
        </pc:sldMasterMkLst>
        <pc:sldLayoutChg chg="addSp delSp modSp mod">
          <pc:chgData name="IVAN ALEJANDRO ROCHA MARTINEZ" userId="fa0bb7a6-24f0-450e-b911-e04e50e846d3" providerId="ADAL" clId="{ABE048A1-6B46-A540-9BE8-6691D6CB5948}" dt="2022-04-27T21:37:47.103" v="1"/>
          <pc:sldLayoutMkLst>
            <pc:docMk/>
            <pc:sldMasterMk cId="0" sldId="2147483648"/>
            <pc:sldLayoutMk cId="0" sldId="2147483665"/>
          </pc:sldLayoutMkLst>
          <pc:picChg chg="add mod">
            <ac:chgData name="IVAN ALEJANDRO ROCHA MARTINEZ" userId="fa0bb7a6-24f0-450e-b911-e04e50e846d3" providerId="ADAL" clId="{ABE048A1-6B46-A540-9BE8-6691D6CB5948}" dt="2022-04-27T21:37:47.103" v="1"/>
            <ac:picMkLst>
              <pc:docMk/>
              <pc:sldMasterMk cId="0" sldId="2147483648"/>
              <pc:sldLayoutMk cId="0" sldId="2147483665"/>
              <ac:picMk id="3" creationId="{F203E403-9045-7C60-3747-E4530CA29CDE}"/>
            </ac:picMkLst>
          </pc:picChg>
          <pc:picChg chg="del">
            <ac:chgData name="IVAN ALEJANDRO ROCHA MARTINEZ" userId="fa0bb7a6-24f0-450e-b911-e04e50e846d3" providerId="ADAL" clId="{ABE048A1-6B46-A540-9BE8-6691D6CB5948}" dt="2022-04-27T21:37:46.684"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ABE048A1-6B46-A540-9BE8-6691D6CB5948}" dt="2022-04-27T21:38:26.284" v="7" actId="167"/>
          <pc:sldLayoutMkLst>
            <pc:docMk/>
            <pc:sldMasterMk cId="0" sldId="2147483648"/>
            <pc:sldLayoutMk cId="1793896934" sldId="2147483666"/>
          </pc:sldLayoutMkLst>
          <pc:picChg chg="add mod">
            <ac:chgData name="IVAN ALEJANDRO ROCHA MARTINEZ" userId="fa0bb7a6-24f0-450e-b911-e04e50e846d3" providerId="ADAL" clId="{ABE048A1-6B46-A540-9BE8-6691D6CB5948}" dt="2022-04-27T21:38:26.284" v="7" actId="167"/>
            <ac:picMkLst>
              <pc:docMk/>
              <pc:sldMasterMk cId="0" sldId="2147483648"/>
              <pc:sldLayoutMk cId="1793896934" sldId="2147483666"/>
              <ac:picMk id="4" creationId="{BB289F6B-7AB3-10E0-67D5-8420278C6446}"/>
            </ac:picMkLst>
          </pc:picChg>
          <pc:picChg chg="del">
            <ac:chgData name="IVAN ALEJANDRO ROCHA MARTINEZ" userId="fa0bb7a6-24f0-450e-b911-e04e50e846d3" providerId="ADAL" clId="{ABE048A1-6B46-A540-9BE8-6691D6CB5948}" dt="2022-04-27T21:38:22.181"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ABE048A1-6B46-A540-9BE8-6691D6CB5948}" dt="2022-04-27T21:38:49.830" v="10" actId="167"/>
          <pc:sldLayoutMkLst>
            <pc:docMk/>
            <pc:sldMasterMk cId="0" sldId="2147483648"/>
            <pc:sldLayoutMk cId="1601919345" sldId="2147483667"/>
          </pc:sldLayoutMkLst>
          <pc:picChg chg="add mod">
            <ac:chgData name="IVAN ALEJANDRO ROCHA MARTINEZ" userId="fa0bb7a6-24f0-450e-b911-e04e50e846d3" providerId="ADAL" clId="{ABE048A1-6B46-A540-9BE8-6691D6CB5948}" dt="2022-04-27T21:38:49.830" v="10" actId="167"/>
            <ac:picMkLst>
              <pc:docMk/>
              <pc:sldMasterMk cId="0" sldId="2147483648"/>
              <pc:sldLayoutMk cId="1601919345" sldId="2147483667"/>
              <ac:picMk id="4" creationId="{E9C6CA51-59D4-409B-BE36-DF722E9D0924}"/>
            </ac:picMkLst>
          </pc:picChg>
          <pc:picChg chg="del">
            <ac:chgData name="IVAN ALEJANDRO ROCHA MARTINEZ" userId="fa0bb7a6-24f0-450e-b911-e04e50e846d3" providerId="ADAL" clId="{ABE048A1-6B46-A540-9BE8-6691D6CB5948}" dt="2022-04-27T21:38:46.807"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ABE048A1-6B46-A540-9BE8-6691D6CB5948}" dt="2022-04-27T21:39:41.844" v="15" actId="167"/>
          <pc:sldLayoutMkLst>
            <pc:docMk/>
            <pc:sldMasterMk cId="0" sldId="2147483648"/>
            <pc:sldLayoutMk cId="1590997414" sldId="2147483668"/>
          </pc:sldLayoutMkLst>
          <pc:picChg chg="add mod">
            <ac:chgData name="IVAN ALEJANDRO ROCHA MARTINEZ" userId="fa0bb7a6-24f0-450e-b911-e04e50e846d3" providerId="ADAL" clId="{ABE048A1-6B46-A540-9BE8-6691D6CB5948}" dt="2022-04-27T21:39:41.844" v="15" actId="167"/>
            <ac:picMkLst>
              <pc:docMk/>
              <pc:sldMasterMk cId="0" sldId="2147483648"/>
              <pc:sldLayoutMk cId="1590997414" sldId="2147483668"/>
              <ac:picMk id="4" creationId="{D2D31896-5AEE-8278-3E34-E84AAEEAB7E5}"/>
            </ac:picMkLst>
          </pc:picChg>
          <pc:picChg chg="del">
            <ac:chgData name="IVAN ALEJANDRO ROCHA MARTINEZ" userId="fa0bb7a6-24f0-450e-b911-e04e50e846d3" providerId="ADAL" clId="{ABE048A1-6B46-A540-9BE8-6691D6CB5948}" dt="2022-04-27T21:39:38.435"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ABE048A1-6B46-A540-9BE8-6691D6CB5948}" dt="2022-04-27T21:38:07.697" v="4" actId="167"/>
          <pc:sldLayoutMkLst>
            <pc:docMk/>
            <pc:sldMasterMk cId="0" sldId="2147483648"/>
            <pc:sldLayoutMk cId="4106800032" sldId="2147483669"/>
          </pc:sldLayoutMkLst>
          <pc:picChg chg="add mod">
            <ac:chgData name="IVAN ALEJANDRO ROCHA MARTINEZ" userId="fa0bb7a6-24f0-450e-b911-e04e50e846d3" providerId="ADAL" clId="{ABE048A1-6B46-A540-9BE8-6691D6CB5948}" dt="2022-04-27T21:38:07.697" v="4" actId="167"/>
            <ac:picMkLst>
              <pc:docMk/>
              <pc:sldMasterMk cId="0" sldId="2147483648"/>
              <pc:sldLayoutMk cId="4106800032" sldId="2147483669"/>
              <ac:picMk id="5" creationId="{4346FFC4-BA2F-968F-1FB3-14E2C1C20E23}"/>
            </ac:picMkLst>
          </pc:picChg>
          <pc:picChg chg="del">
            <ac:chgData name="IVAN ALEJANDRO ROCHA MARTINEZ" userId="fa0bb7a6-24f0-450e-b911-e04e50e846d3" providerId="ADAL" clId="{ABE048A1-6B46-A540-9BE8-6691D6CB5948}" dt="2022-04-27T21:37:52.082"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ABE048A1-6B46-A540-9BE8-6691D6CB5948}" dt="2022-04-27T21:39:27.309" v="12"/>
          <pc:sldLayoutMkLst>
            <pc:docMk/>
            <pc:sldMasterMk cId="0" sldId="2147483648"/>
            <pc:sldLayoutMk cId="4209272561" sldId="2147483670"/>
          </pc:sldLayoutMkLst>
          <pc:picChg chg="add mod">
            <ac:chgData name="IVAN ALEJANDRO ROCHA MARTINEZ" userId="fa0bb7a6-24f0-450e-b911-e04e50e846d3" providerId="ADAL" clId="{ABE048A1-6B46-A540-9BE8-6691D6CB5948}" dt="2022-04-27T21:39:27.309" v="12"/>
            <ac:picMkLst>
              <pc:docMk/>
              <pc:sldMasterMk cId="0" sldId="2147483648"/>
              <pc:sldLayoutMk cId="4209272561" sldId="2147483670"/>
              <ac:picMk id="3" creationId="{E900805B-2DED-75FC-5516-0D32F35FD621}"/>
            </ac:picMkLst>
          </pc:picChg>
          <pc:picChg chg="del">
            <ac:chgData name="IVAN ALEJANDRO ROCHA MARTINEZ" userId="fa0bb7a6-24f0-450e-b911-e04e50e846d3" providerId="ADAL" clId="{ABE048A1-6B46-A540-9BE8-6691D6CB5948}" dt="2022-04-27T21:39:21.060"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10</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11</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16</a:t>
            </a:fld>
            <a:endParaRPr lang="es-MX"/>
          </a:p>
        </p:txBody>
      </p:sp>
    </p:spTree>
    <p:extLst>
      <p:ext uri="{BB962C8B-B14F-4D97-AF65-F5344CB8AC3E}">
        <p14:creationId xmlns:p14="http://schemas.microsoft.com/office/powerpoint/2010/main" val="357656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03E403-9045-7C60-3747-E4530CA29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346FFC4-BA2F-968F-1FB3-14E2C1C20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289F6B-7AB3-10E0-67D5-8420278C6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9C6CA51-59D4-409B-BE36-DF722E9D0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900805B-2DED-75FC-5516-0D32F35FD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D31896-5AEE-8278-3E34-E84AAEEAB7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qSfjmeM65A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10. Estadísticas de riesgo corporativo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21829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a:lstStyle/>
          <a:p>
            <a:pPr algn="l"/>
            <a:r>
              <a:rPr lang="es-MX" sz="1400" dirty="0">
                <a:solidFill>
                  <a:srgbClr val="333333"/>
                </a:solidFill>
              </a:rPr>
              <a:t>Una decisión financiera generalmente involucra riesgo. Por ejemplo, si una compañía pide dinero prestado se enfrenta al riesgo de que las tasas de interés cambien. De igual manera, una compañía que invierte en bolsa se enfrenta al riesgo de que la acción no se comporte como tenía esperado o el rendimiento caiga debido a las fluctuaciones de los mercados. Estas y otras decisiones involucran riesgos en </a:t>
            </a:r>
            <a:r>
              <a:rPr lang="es-MX" sz="1400" spc="-30" dirty="0">
                <a:solidFill>
                  <a:srgbClr val="333333"/>
                </a:solidFill>
              </a:rPr>
              <a:t>flujo de dinero y, aunque generalmente </a:t>
            </a:r>
            <a:r>
              <a:rPr lang="es-MX" sz="1400" dirty="0">
                <a:solidFill>
                  <a:srgbClr val="333333"/>
                </a:solidFill>
              </a:rPr>
              <a:t>a los inversionistas no les gusta el riesgo, tampoco pueden evitarlo.</a:t>
            </a:r>
            <a:br>
              <a:rPr lang="es-MX" sz="1400" dirty="0">
                <a:solidFill>
                  <a:srgbClr val="333333"/>
                </a:solidFill>
              </a:rPr>
            </a:br>
            <a:br>
              <a:rPr lang="es-MX" sz="1400" dirty="0">
                <a:solidFill>
                  <a:srgbClr val="333333"/>
                </a:solidFill>
              </a:rPr>
            </a:br>
            <a:r>
              <a:rPr lang="es-MX" sz="1400" dirty="0">
                <a:solidFill>
                  <a:srgbClr val="333333"/>
                </a:solidFill>
              </a:rPr>
              <a:t>Es por eso que la mejor manera de tomar buenas decisiones en un ámbito de riesgo es conociendo los factores, las causas y cómo medir el riesgo. En este tema verás estadísticas básicas de medición de riesgo corporativo que te ayudarán en la toma de decisiones.</a:t>
            </a:r>
            <a:br>
              <a:rPr lang="es-MX" sz="1400" dirty="0"/>
            </a:br>
            <a:br>
              <a:rPr lang="es-MX" sz="1400" dirty="0">
                <a:solidFill>
                  <a:srgbClr val="333333"/>
                </a:solidFill>
              </a:rPr>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2426" r="22426"/>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Tipos de riesgos</a:t>
            </a:r>
            <a:endParaRPr lang="es-MX" sz="1400" dirty="0"/>
          </a:p>
        </p:txBody>
      </p:sp>
      <p:pic>
        <p:nvPicPr>
          <p:cNvPr id="13" name="Imagen 12">
            <a:extLst>
              <a:ext uri="{FF2B5EF4-FFF2-40B4-BE49-F238E27FC236}">
                <a16:creationId xmlns:a16="http://schemas.microsoft.com/office/drawing/2014/main" id="{ED98C2E3-24D2-F34C-8E16-B92D04694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68" y="1461246"/>
            <a:ext cx="8267700" cy="50165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Varianza y desviación estándar</a:t>
            </a:r>
            <a:endParaRPr lang="es-MX" sz="1400" b="1" dirty="0"/>
          </a:p>
        </p:txBody>
      </p:sp>
      <p:sp>
        <p:nvSpPr>
          <p:cNvPr id="11" name="Título 1">
            <a:extLst>
              <a:ext uri="{FF2B5EF4-FFF2-40B4-BE49-F238E27FC236}">
                <a16:creationId xmlns:a16="http://schemas.microsoft.com/office/drawing/2014/main" id="{A0C93805-C560-CF40-9F29-F8AC94667EBF}"/>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Esta es una medida de qué tanto un rendimiento particular se puede desviar de la media del rendimiento. Si la distribución está muy extendida, como en la </a:t>
            </a:r>
            <a:r>
              <a:rPr lang="es-MX" sz="1400" b="1" dirty="0">
                <a:solidFill>
                  <a:srgbClr val="333333"/>
                </a:solidFill>
              </a:rPr>
              <a:t>Gráfica 1</a:t>
            </a:r>
            <a:r>
              <a:rPr lang="es-MX" sz="1400" dirty="0">
                <a:solidFill>
                  <a:srgbClr val="333333"/>
                </a:solidFill>
              </a:rPr>
              <a:t>, el rendimiento que pudiera obtenerse es muy incierto. Si por el contrario, la distribución está a pocos puntos porcentuales una de otra, como en la </a:t>
            </a:r>
            <a:r>
              <a:rPr lang="es-MX" sz="1400" b="1" dirty="0">
                <a:solidFill>
                  <a:srgbClr val="333333"/>
                </a:solidFill>
              </a:rPr>
              <a:t>Gráfica 2</a:t>
            </a:r>
            <a:r>
              <a:rPr lang="es-MX" sz="1400" dirty="0">
                <a:solidFill>
                  <a:srgbClr val="333333"/>
                </a:solidFill>
              </a:rPr>
              <a:t>, entonces el rendimiento es menos incierto.</a:t>
            </a:r>
            <a:endParaRPr lang="es-MX" sz="1400" dirty="0"/>
          </a:p>
        </p:txBody>
      </p:sp>
      <p:pic>
        <p:nvPicPr>
          <p:cNvPr id="3" name="Imagen 2">
            <a:extLst>
              <a:ext uri="{FF2B5EF4-FFF2-40B4-BE49-F238E27FC236}">
                <a16:creationId xmlns:a16="http://schemas.microsoft.com/office/drawing/2014/main" id="{CF6FDC4C-4662-8D43-BABB-7E4E16789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2877688"/>
            <a:ext cx="7848600" cy="3659470"/>
          </a:xfrm>
          <a:prstGeom prst="rect">
            <a:avLst/>
          </a:prstGeom>
        </p:spPr>
      </p:pic>
    </p:spTree>
    <p:extLst>
      <p:ext uri="{BB962C8B-B14F-4D97-AF65-F5344CB8AC3E}">
        <p14:creationId xmlns:p14="http://schemas.microsoft.com/office/powerpoint/2010/main" val="167274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67151"/>
            <a:ext cx="8077200" cy="1924050"/>
          </a:xfrm>
          <a:prstGeom prst="rect">
            <a:avLst/>
          </a:prstGeom>
        </p:spPr>
        <p:txBody>
          <a:bodyPr/>
          <a:lstStyle>
            <a:lvl1pPr>
              <a:defRPr>
                <a:latin typeface="+mj-lt"/>
                <a:ea typeface="+mj-ea"/>
                <a:cs typeface="+mj-cs"/>
              </a:defRPr>
            </a:lvl1pPr>
          </a:lstStyle>
          <a:p>
            <a:r>
              <a:rPr lang="es-MX" sz="1400" dirty="0">
                <a:solidFill>
                  <a:srgbClr val="333333"/>
                </a:solidFill>
              </a:rPr>
              <a:t>El rendimiento de una acción se puede explicar por el rendimiento promedio que ha tenido más el riesgo total, que se puede medir a través de la desviación estándar. En este sentido si tienes dos opciones de inversión en donde la primera te proporciona un rendimiento del 10% con un riesgo +-5%, versus una segunda con rendimiento de 7.5%, con un riesgo de +-1%, tu decisión de inversión se basará en qué tan arriesgado quieras ser. </a:t>
            </a:r>
            <a:r>
              <a:rPr lang="es-MX" sz="1400" b="1" dirty="0">
                <a:solidFill>
                  <a:srgbClr val="333333"/>
                </a:solidFill>
              </a:rPr>
              <a:t>A mayor rendimiento se tiene mayor riesgo</a:t>
            </a:r>
            <a:r>
              <a:rPr lang="es-MX" sz="1400" dirty="0">
                <a:solidFill>
                  <a:srgbClr val="333333"/>
                </a:solidFill>
              </a:rPr>
              <a:t>; bajo esta premisa un inversionista </a:t>
            </a:r>
            <a:r>
              <a:rPr lang="es-MX" sz="1400" spc="-30" dirty="0">
                <a:solidFill>
                  <a:srgbClr val="333333"/>
                </a:solidFill>
              </a:rPr>
              <a:t>puede elegir la segunda opción, en donde por lo menos obtenga un rendimiento del 6.5%.</a:t>
            </a:r>
            <a:endParaRPr lang="es-MX" sz="1400" spc="-3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25" b="3062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2677656"/>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den respuesta a las siguientes preguntas.</a:t>
            </a:r>
          </a:p>
          <a:p>
            <a:pPr marL="342900" indent="-342900">
              <a:buAutoNum type="arabicPeriod"/>
            </a:pPr>
            <a:endParaRPr lang="es-MX" sz="1400" dirty="0">
              <a:solidFill>
                <a:srgbClr val="333333"/>
              </a:solidFill>
              <a:latin typeface="+mj-lt"/>
            </a:endParaRPr>
          </a:p>
          <a:p>
            <a:pPr marL="285750" indent="-285750">
              <a:buFont typeface="Arial" panose="020B0604020202020204" pitchFamily="34" charset="0"/>
              <a:buChar char="•"/>
            </a:pPr>
            <a:r>
              <a:rPr lang="es-MX" sz="1400" spc="-80" dirty="0">
                <a:solidFill>
                  <a:srgbClr val="333333"/>
                </a:solidFill>
              </a:rPr>
              <a:t>¿Qué debe pasar con el rendimiento </a:t>
            </a:r>
            <a:r>
              <a:rPr lang="es-MX" sz="1400" dirty="0">
                <a:solidFill>
                  <a:srgbClr val="333333"/>
                </a:solidFill>
              </a:rPr>
              <a:t>de una acción que tiene poco riesgo?</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¿Por qué es importante conocer el riesgo en una inversión?</a:t>
            </a:r>
          </a:p>
          <a:p>
            <a:br>
              <a:rPr lang="es-MX" sz="1400" dirty="0">
                <a:solidFill>
                  <a:srgbClr val="333333"/>
                </a:solidFill>
                <a:latin typeface="+mj-lt"/>
              </a:rPr>
            </a:b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823109"/>
            <a:ext cx="4747709"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11. CAPM</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285921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3989849"/>
          </a:xfrm>
          <a:prstGeom prst="rect">
            <a:avLst/>
          </a:prstGeom>
        </p:spPr>
        <p:txBody>
          <a:bodyPr/>
          <a:lstStyle>
            <a:lvl1pPr>
              <a:defRPr>
                <a:latin typeface="+mj-lt"/>
                <a:ea typeface="+mj-ea"/>
                <a:cs typeface="+mj-cs"/>
              </a:defRPr>
            </a:lvl1pPr>
          </a:lstStyle>
          <a:p>
            <a:r>
              <a:rPr lang="es-MX" sz="1400" dirty="0">
                <a:solidFill>
                  <a:srgbClr val="333333"/>
                </a:solidFill>
              </a:rPr>
              <a:t>En un mercado bursátil, el rendimiento </a:t>
            </a:r>
            <a:r>
              <a:rPr lang="es-MX" sz="1400" spc="-50" dirty="0">
                <a:solidFill>
                  <a:srgbClr val="333333"/>
                </a:solidFill>
              </a:rPr>
              <a:t>de una acción o de un portafolio depende </a:t>
            </a:r>
            <a:r>
              <a:rPr lang="es-MX" sz="1400" dirty="0">
                <a:solidFill>
                  <a:srgbClr val="333333"/>
                </a:solidFill>
              </a:rPr>
              <a:t>de varios factores, por ejemplo, las </a:t>
            </a:r>
            <a:r>
              <a:rPr lang="es-MX" sz="1400" spc="-30" dirty="0">
                <a:solidFill>
                  <a:srgbClr val="333333"/>
                </a:solidFill>
              </a:rPr>
              <a:t>elecciones presidenciales o la pandemia </a:t>
            </a:r>
            <a:r>
              <a:rPr lang="es-MX" sz="1400" dirty="0">
                <a:solidFill>
                  <a:srgbClr val="333333"/>
                </a:solidFill>
              </a:rPr>
              <a:t>que inició en el 2020, estos son eventos que generan volatilidad en el mercado. </a:t>
            </a:r>
            <a:r>
              <a:rPr lang="es-MX" sz="1400" spc="-40" dirty="0">
                <a:solidFill>
                  <a:srgbClr val="333333"/>
                </a:solidFill>
              </a:rPr>
              <a:t>Otro efecto es el que se da en una acción </a:t>
            </a:r>
            <a:r>
              <a:rPr lang="es-MX" sz="1400" dirty="0">
                <a:solidFill>
                  <a:srgbClr val="333333"/>
                </a:solidFill>
              </a:rPr>
              <a:t>en particular, que se ve afectada por el rendimiento que tenga el mercado donde cotiza. Si el mercado va al alza, ese tendrá un efecto positivo en las acciones que cotizan en el mismo.</a:t>
            </a:r>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rotWithShape="1">
          <a:blip r:embed="rId2">
            <a:extLst>
              <a:ext uri="{28A0092B-C50C-407E-A947-70E740481C1C}">
                <a14:useLocalDpi xmlns:a14="http://schemas.microsoft.com/office/drawing/2010/main" val="0"/>
              </a:ext>
            </a:extLst>
          </a:blip>
          <a:srcRect l="36729" r="4603"/>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dirty="0">
                <a:solidFill>
                  <a:srgbClr val="333333"/>
                </a:solidFill>
              </a:rPr>
              <a:t>El CAPM, Capital Asset Pricing Model por sus siglas en inglés, es un modelo financiero que plantea que el rendimiento de activo se deriva del rendimiento del mercado sobre </a:t>
            </a:r>
            <a:r>
              <a:rPr lang="es-MX" sz="1400" spc="-30" dirty="0">
                <a:solidFill>
                  <a:srgbClr val="333333"/>
                </a:solidFill>
              </a:rPr>
              <a:t>el rendimiento sin riesgo. Una forma sencilla de entender este modelo es bajo la siguiente </a:t>
            </a:r>
            <a:r>
              <a:rPr lang="es-MX" sz="1400" dirty="0">
                <a:solidFill>
                  <a:srgbClr val="333333"/>
                </a:solidFill>
              </a:rPr>
              <a:t>lógica: supón que eres un inversionista que cuenta con 1 millón de dólares y que tienes interés en invertir en diferentes opciones. Entre esas opciones siempre estará la de inversión a una tasa libre de riesgo</a:t>
            </a: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r>
              <a:rPr lang="es-MX" sz="1400" dirty="0">
                <a:solidFill>
                  <a:srgbClr val="333333"/>
                </a:solidFill>
              </a:rPr>
              <a:t>De tal forma, que el rendimiento que te proporcione la alternativa con riesgo sea por lo menos igual al del mercado. Expresado en ecuación sería:</a:t>
            </a:r>
          </a:p>
          <a:p>
            <a:endParaRPr lang="es-MX" sz="1400" dirty="0"/>
          </a:p>
          <a:p>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Entendiendo el CAPM</a:t>
            </a:r>
            <a:endParaRPr lang="es-MX" sz="1400" dirty="0"/>
          </a:p>
        </p:txBody>
      </p:sp>
      <p:pic>
        <p:nvPicPr>
          <p:cNvPr id="4" name="Imagen 3">
            <a:extLst>
              <a:ext uri="{FF2B5EF4-FFF2-40B4-BE49-F238E27FC236}">
                <a16:creationId xmlns:a16="http://schemas.microsoft.com/office/drawing/2014/main" id="{F4ECAC1F-4D60-7B4C-967D-F12B8BD31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743200"/>
            <a:ext cx="787400" cy="241300"/>
          </a:xfrm>
          <a:prstGeom prst="rect">
            <a:avLst/>
          </a:prstGeom>
        </p:spPr>
      </p:pic>
      <p:pic>
        <p:nvPicPr>
          <p:cNvPr id="18" name="Imagen 17">
            <a:extLst>
              <a:ext uri="{FF2B5EF4-FFF2-40B4-BE49-F238E27FC236}">
                <a16:creationId xmlns:a16="http://schemas.microsoft.com/office/drawing/2014/main" id="{C4037CF5-287C-2149-8B7D-E436A2AD0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648200"/>
            <a:ext cx="1828800" cy="241300"/>
          </a:xfrm>
          <a:prstGeom prst="rect">
            <a:avLst/>
          </a:prstGeom>
        </p:spPr>
      </p:pic>
      <p:pic>
        <p:nvPicPr>
          <p:cNvPr id="25" name="Imagen 24">
            <a:extLst>
              <a:ext uri="{FF2B5EF4-FFF2-40B4-BE49-F238E27FC236}">
                <a16:creationId xmlns:a16="http://schemas.microsoft.com/office/drawing/2014/main" id="{B0E5FDC3-D0EA-0546-83FE-06258ACC7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50" y="3098800"/>
            <a:ext cx="8039100" cy="1130300"/>
          </a:xfrm>
          <a:prstGeom prst="rect">
            <a:avLst/>
          </a:prstGeom>
        </p:spPr>
      </p:pic>
      <p:pic>
        <p:nvPicPr>
          <p:cNvPr id="27" name="Imagen 26">
            <a:extLst>
              <a:ext uri="{FF2B5EF4-FFF2-40B4-BE49-F238E27FC236}">
                <a16:creationId xmlns:a16="http://schemas.microsoft.com/office/drawing/2014/main" id="{164D65F7-F321-B04E-BD7C-4BDA7D2A7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0" y="5074302"/>
            <a:ext cx="8026400" cy="11303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dirty="0">
                <a:solidFill>
                  <a:srgbClr val="333333"/>
                </a:solidFill>
              </a:rPr>
              <a:t>La pregunta que buscas responder con el CAPM es ¿qué tanto de la volatilidad del mercado afecta a la volatilidad de una acción o portafolio? La respuesta a esta pregunta se deriva del valor de la Beta. Estos son los posibles escenarios en los que puede estar una acción:</a:t>
            </a:r>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Interpretación y estimación de la Beta</a:t>
            </a:r>
            <a:endParaRPr lang="es-MX" sz="1400" dirty="0"/>
          </a:p>
        </p:txBody>
      </p:sp>
      <p:pic>
        <p:nvPicPr>
          <p:cNvPr id="3" name="Imagen 2">
            <a:extLst>
              <a:ext uri="{FF2B5EF4-FFF2-40B4-BE49-F238E27FC236}">
                <a16:creationId xmlns:a16="http://schemas.microsoft.com/office/drawing/2014/main" id="{F02A3C93-BCDA-214C-8582-570919928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2260993"/>
            <a:ext cx="7696200" cy="4203700"/>
          </a:xfrm>
          <a:prstGeom prst="rect">
            <a:avLst/>
          </a:prstGeom>
        </p:spPr>
      </p:pic>
    </p:spTree>
    <p:extLst>
      <p:ext uri="{BB962C8B-B14F-4D97-AF65-F5344CB8AC3E}">
        <p14:creationId xmlns:p14="http://schemas.microsoft.com/office/powerpoint/2010/main" val="143454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t>Ejercicio mental: Ejercicio mental con </a:t>
            </a:r>
          </a:p>
          <a:p>
            <a:pPr algn="ctr"/>
            <a:r>
              <a:rPr lang="es-MX" sz="1400" b="1" dirty="0"/>
              <a:t>enfoque en la Gratitud.</a:t>
            </a:r>
            <a:br>
              <a:rPr lang="es-MX" sz="1400" dirty="0"/>
            </a:br>
            <a:r>
              <a:rPr lang="es-MX" sz="1400" dirty="0">
                <a:solidFill>
                  <a:srgbClr val="002060"/>
                </a:solidFill>
                <a:hlinkClick r:id="rId4"/>
              </a:rPr>
              <a:t>https://youtu.be/qSfjmeM65As</a:t>
            </a:r>
            <a:endParaRPr lang="es-MX" sz="1400" dirty="0">
              <a:solidFill>
                <a:srgbClr val="002060"/>
              </a:solidFill>
            </a:endParaRPr>
          </a:p>
          <a:p>
            <a:pPr algn="ctr"/>
            <a:r>
              <a:rPr lang="es-MX" sz="1400" dirty="0"/>
              <a:t> </a:t>
            </a:r>
            <a:br>
              <a:rPr lang="es-MX" sz="1400" dirty="0"/>
            </a:b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4191000"/>
            <a:ext cx="8077200" cy="1232549"/>
          </a:xfrm>
          <a:prstGeom prst="rect">
            <a:avLst/>
          </a:prstGeom>
        </p:spPr>
        <p:txBody>
          <a:bodyPr/>
          <a:lstStyle>
            <a:lvl1pPr>
              <a:defRPr>
                <a:latin typeface="+mj-lt"/>
                <a:ea typeface="+mj-ea"/>
                <a:cs typeface="+mj-cs"/>
              </a:defRPr>
            </a:lvl1pPr>
          </a:lstStyle>
          <a:p>
            <a:r>
              <a:rPr lang="es-MX" sz="1400" dirty="0">
                <a:solidFill>
                  <a:srgbClr val="333333"/>
                </a:solidFill>
              </a:rPr>
              <a:t>Los modelos financieros tratan de proveer herramientas que permitan tomar mejores decisiones. No son perfectos ni abarcan el total de los casos o efectos que una acción puede llegar a tener. Sin embargo, estos proveen información valiosa para entender el mercado, donde la clave está en entender sus limitantes, para no tomar decisiones </a:t>
            </a:r>
            <a:r>
              <a:rPr lang="es-MX" sz="1400" spc="-50" dirty="0">
                <a:solidFill>
                  <a:srgbClr val="333333"/>
                </a:solidFill>
              </a:rPr>
              <a:t>queriendo suponer que un solo indicador o estimador es suficiente para elegir la mejor opción.</a:t>
            </a:r>
            <a:endParaRPr lang="es-MX" sz="1400" spc="-5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522" b="30522"/>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486978" cy="1600438"/>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Reúnete con tus compañeros y busquen en un portal financiero, de </a:t>
            </a:r>
            <a:r>
              <a:rPr lang="es-MX" sz="1400" spc="-50" dirty="0">
                <a:solidFill>
                  <a:srgbClr val="333333"/>
                </a:solidFill>
              </a:rPr>
              <a:t>sugerencia el portal de Yahoo Finance, </a:t>
            </a:r>
            <a:r>
              <a:rPr lang="es-MX" sz="1400" dirty="0">
                <a:solidFill>
                  <a:srgbClr val="333333"/>
                </a:solidFill>
              </a:rPr>
              <a:t>cuál es la Beta del actual Top 5 de las emisoras de la bolsa de Nueva York (con mayor valor de mercado) y coméntenlas en conjunto.</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322" r="17322"/>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79435"/>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2</a:t>
            </a:r>
          </a:p>
          <a:p>
            <a:pPr algn="ctr"/>
            <a:r>
              <a:rPr lang="es-MX" sz="2400" dirty="0">
                <a:solidFill>
                  <a:schemeClr val="bg1">
                    <a:lumMod val="95000"/>
                  </a:schemeClr>
                </a:solidFill>
                <a:latin typeface="Montserrat SemiBold" panose="00000700000000000000" pitchFamily="2" charset="0"/>
              </a:rPr>
              <a:t>Tema 9. Cuenta individual, retiros  y trámites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2667000"/>
          </a:xfrm>
          <a:prstGeom prst="rect">
            <a:avLst/>
          </a:prstGeom>
        </p:spPr>
        <p:txBody>
          <a:bodyPr/>
          <a:lstStyle/>
          <a:p>
            <a:pPr algn="l"/>
            <a:r>
              <a:rPr lang="es-MX" sz="1400" dirty="0">
                <a:solidFill>
                  <a:srgbClr val="333333"/>
                </a:solidFill>
              </a:rPr>
              <a:t>De acuerdo con la CONSAR, tres de cada diez trabajadores que tienen una AFORE, desconocen cuál es y por lo </a:t>
            </a:r>
            <a:r>
              <a:rPr lang="es-MX" sz="1400" spc="-30" dirty="0">
                <a:solidFill>
                  <a:srgbClr val="333333"/>
                </a:solidFill>
              </a:rPr>
              <a:t>tanto no le dan seguimiento a su cuenta </a:t>
            </a:r>
            <a:r>
              <a:rPr lang="es-MX" sz="1400" dirty="0">
                <a:solidFill>
                  <a:srgbClr val="333333"/>
                </a:solidFill>
              </a:rPr>
              <a:t>individual (Castro, 2015). Según datos </a:t>
            </a:r>
            <a:r>
              <a:rPr lang="es-MX" sz="1400" spc="-10" dirty="0">
                <a:solidFill>
                  <a:srgbClr val="333333"/>
                </a:solidFill>
              </a:rPr>
              <a:t>de la comisión, alrededor de 16 millones </a:t>
            </a:r>
            <a:r>
              <a:rPr lang="es-MX" sz="1400" dirty="0">
                <a:solidFill>
                  <a:srgbClr val="333333"/>
                </a:solidFill>
              </a:rPr>
              <a:t>han tenido que ser asignadas, </a:t>
            </a:r>
            <a:r>
              <a:rPr lang="es-MX" sz="1400" spc="-60" dirty="0">
                <a:solidFill>
                  <a:srgbClr val="333333"/>
                </a:solidFill>
              </a:rPr>
              <a:t>debido a que los trabajadores desconocen </a:t>
            </a:r>
            <a:r>
              <a:rPr lang="es-MX" sz="1400" dirty="0">
                <a:solidFill>
                  <a:srgbClr val="333333"/>
                </a:solidFill>
              </a:rPr>
              <a:t>que tienen una cuenta y por ende no </a:t>
            </a:r>
            <a:r>
              <a:rPr lang="es-MX" sz="1400" spc="-50" dirty="0">
                <a:solidFill>
                  <a:srgbClr val="333333"/>
                </a:solidFill>
              </a:rPr>
              <a:t>han firmado con ninguna administradora.</a:t>
            </a:r>
            <a:endParaRPr lang="es-MX" sz="1400" spc="-5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17178" r="17178"/>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spc="-30" dirty="0">
                <a:solidFill>
                  <a:srgbClr val="333333"/>
                </a:solidFill>
              </a:rPr>
              <a:t>La cuenta individual es una cuenta de ahorro a nombre del trabajador, en ella se registran las aportaciones para su retiro mismas que pueden ser realizadas por el mismo trabajador</a:t>
            </a:r>
            <a:r>
              <a:rPr lang="es-MX" sz="1400" dirty="0">
                <a:solidFill>
                  <a:srgbClr val="333333"/>
                </a:solidFill>
              </a:rPr>
              <a:t>, por el trabajador y por el gobierno. A este ahorro se suman los rendimientos obtenidos </a:t>
            </a:r>
            <a:r>
              <a:rPr lang="es-MX" sz="1400" spc="-20" dirty="0">
                <a:solidFill>
                  <a:srgbClr val="333333"/>
                </a:solidFill>
              </a:rPr>
              <a:t>por la inversión de los recursos en las diferentes SIEFORES administradas por las AFORES </a:t>
            </a:r>
            <a:r>
              <a:rPr lang="es-MX" sz="1400" dirty="0">
                <a:solidFill>
                  <a:srgbClr val="333333"/>
                </a:solidFill>
              </a:rPr>
              <a:t>que existen en el mercado.</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¿Qué es la cuenta individual?</a:t>
            </a:r>
          </a:p>
        </p:txBody>
      </p:sp>
      <p:pic>
        <p:nvPicPr>
          <p:cNvPr id="5" name="Imagen 4">
            <a:extLst>
              <a:ext uri="{FF2B5EF4-FFF2-40B4-BE49-F238E27FC236}">
                <a16:creationId xmlns:a16="http://schemas.microsoft.com/office/drawing/2014/main" id="{1B825C54-6881-F547-B1AD-4163E1FEB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3429000"/>
            <a:ext cx="7797800" cy="15367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¿Qué es la cuenta individual?</a:t>
            </a:r>
          </a:p>
        </p:txBody>
      </p:sp>
      <p:pic>
        <p:nvPicPr>
          <p:cNvPr id="17" name="Imagen 16">
            <a:extLst>
              <a:ext uri="{FF2B5EF4-FFF2-40B4-BE49-F238E27FC236}">
                <a16:creationId xmlns:a16="http://schemas.microsoft.com/office/drawing/2014/main" id="{4318E7A7-52E9-9547-9DF9-C35A7232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568824"/>
            <a:ext cx="8140700" cy="4038600"/>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¿Qué es la cuenta individual?</a:t>
            </a:r>
          </a:p>
        </p:txBody>
      </p:sp>
      <p:pic>
        <p:nvPicPr>
          <p:cNvPr id="22" name="Imagen 21">
            <a:extLst>
              <a:ext uri="{FF2B5EF4-FFF2-40B4-BE49-F238E27FC236}">
                <a16:creationId xmlns:a16="http://schemas.microsoft.com/office/drawing/2014/main" id="{6D26371C-70E6-7F45-98DB-E64733C7C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49400"/>
            <a:ext cx="8077200" cy="4051181"/>
          </a:xfrm>
          <a:prstGeom prst="rect">
            <a:avLst/>
          </a:prstGeom>
        </p:spPr>
      </p:pic>
    </p:spTree>
    <p:extLst>
      <p:ext uri="{BB962C8B-B14F-4D97-AF65-F5344CB8AC3E}">
        <p14:creationId xmlns:p14="http://schemas.microsoft.com/office/powerpoint/2010/main" val="5104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52900"/>
            <a:ext cx="8077200" cy="1104900"/>
          </a:xfrm>
          <a:prstGeom prst="rect">
            <a:avLst/>
          </a:prstGeom>
        </p:spPr>
        <p:txBody>
          <a:bodyPr/>
          <a:lstStyle>
            <a:lvl1pPr>
              <a:defRPr>
                <a:latin typeface="+mj-lt"/>
                <a:ea typeface="+mj-ea"/>
                <a:cs typeface="+mj-cs"/>
              </a:defRPr>
            </a:lvl1pPr>
          </a:lstStyle>
          <a:p>
            <a:r>
              <a:rPr lang="es-MX" sz="1400" dirty="0">
                <a:solidFill>
                  <a:srgbClr val="333333"/>
                </a:solidFill>
              </a:rPr>
              <a:t>Es de vital importancia que los trabajadores monitoreen constantemente los elementos relacionados con su retiro. De igual forma debe inculcarse en ellos la inquietud por el </a:t>
            </a:r>
            <a:r>
              <a:rPr lang="es-MX" sz="1400" spc="-40" dirty="0">
                <a:solidFill>
                  <a:srgbClr val="333333"/>
                </a:solidFill>
              </a:rPr>
              <a:t>conocimiento pormenorizado de sus cuentas individuales para entender su comportamiento </a:t>
            </a:r>
            <a:r>
              <a:rPr lang="es-MX" sz="1400" dirty="0">
                <a:solidFill>
                  <a:srgbClr val="333333"/>
                </a:solidFill>
              </a:rPr>
              <a:t>y si existe la posibilidad de hacer aportaciones voluntarias a la misma.</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375" b="1187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523220"/>
          </a:xfrm>
          <a:prstGeom prst="rect">
            <a:avLst/>
          </a:prstGeom>
          <a:noFill/>
        </p:spPr>
        <p:txBody>
          <a:bodyPr wrap="square">
            <a:spAutoFit/>
          </a:bodyPr>
          <a:lstStyle/>
          <a:p>
            <a:r>
              <a:rPr lang="es-MX" sz="1400" b="1" dirty="0">
                <a:solidFill>
                  <a:srgbClr val="2BA645"/>
                </a:solidFill>
              </a:rPr>
              <a:t>1. </a:t>
            </a:r>
            <a:r>
              <a:rPr lang="es-MX" sz="1400" dirty="0"/>
              <a:t>Reúnete con tus compañeros y respondan las siguientes preguntas.</a:t>
            </a:r>
            <a:endParaRPr lang="es-MX" sz="1400" dirty="0">
              <a:latin typeface="+mj-lt"/>
            </a:endParaRP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3015" r="13015"/>
          <a:stretch/>
        </p:blipFill>
        <p:spPr>
          <a:xfrm>
            <a:off x="4554254" y="1104900"/>
            <a:ext cx="4589745" cy="4648200"/>
          </a:xfrm>
          <a:prstGeom prst="rect">
            <a:avLst/>
          </a:prstGeom>
        </p:spPr>
      </p:pic>
      <p:sp>
        <p:nvSpPr>
          <p:cNvPr id="5" name="CuadroTexto 4">
            <a:extLst>
              <a:ext uri="{FF2B5EF4-FFF2-40B4-BE49-F238E27FC236}">
                <a16:creationId xmlns:a16="http://schemas.microsoft.com/office/drawing/2014/main" id="{B0C9EEB3-81A1-4548-90E8-333E5A00F46A}"/>
              </a:ext>
            </a:extLst>
          </p:cNvPr>
          <p:cNvSpPr txBox="1"/>
          <p:nvPr/>
        </p:nvSpPr>
        <p:spPr>
          <a:xfrm>
            <a:off x="537882" y="2286000"/>
            <a:ext cx="3581400" cy="2031325"/>
          </a:xfrm>
          <a:prstGeom prst="rect">
            <a:avLst/>
          </a:prstGeom>
          <a:noFill/>
        </p:spPr>
        <p:txBody>
          <a:bodyPr wrap="square">
            <a:spAutoFit/>
          </a:bodyPr>
          <a:lstStyle/>
          <a:p>
            <a:pPr marL="285750" indent="-285750">
              <a:buFont typeface="Arial" panose="020B0604020202020204" pitchFamily="34" charset="0"/>
              <a:buChar char="•"/>
            </a:pPr>
            <a:r>
              <a:rPr lang="es-MX" sz="1400" dirty="0">
                <a:solidFill>
                  <a:srgbClr val="333333"/>
                </a:solidFill>
              </a:rPr>
              <a:t>¿Crees que las personas a las que darás el servicio tendrán conocimiento de todos los tecnicismos referentes a las cuentas individuales?</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¿Qué harías para ser más elocuente con los diferentes usuarios financieros?</a:t>
            </a:r>
          </a:p>
        </p:txBody>
      </p:sp>
    </p:spTree>
    <p:extLst>
      <p:ext uri="{BB962C8B-B14F-4D97-AF65-F5344CB8AC3E}">
        <p14:creationId xmlns:p14="http://schemas.microsoft.com/office/powerpoint/2010/main" val="500685077"/>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E5EDB-E8AF-41FE-A65D-F078206BC2BF}">
  <ds:schemaRefs>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89DB99C-D35C-49E1-B73E-AD3CB0C74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11489</TotalTime>
  <Words>1153</Words>
  <Application>Microsoft Macintosh PowerPoint</Application>
  <PresentationFormat>Presentación en pantalla (4:3)</PresentationFormat>
  <Paragraphs>70</Paragraphs>
  <Slides>21</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Calibri</vt:lpstr>
      <vt:lpstr>Arial</vt:lpstr>
      <vt:lpstr>Montserrat SemiBold</vt:lpstr>
      <vt:lpstr>Montserrat</vt:lpstr>
      <vt:lpstr>Introduccion</vt:lpstr>
      <vt:lpstr>Presentación de PowerPoint</vt:lpstr>
      <vt:lpstr>Presentación de PowerPoint</vt:lpstr>
      <vt:lpstr>Esquemas de retiro y protección financiera</vt:lpstr>
      <vt:lpstr>De acuerdo con la CONSAR, tres de cada diez trabajadores que tienen una AFORE, desconocen cuál es y por lo tanto no le dan seguimiento a su cuenta individual (Castro, 2015). Según datos de la comisión, alrededor de 16 millones han tenido que ser asignadas, debido a que los trabajadores desconocen que tienen una cuenta y por ende no han firmado con ninguna administradora.</vt:lpstr>
      <vt:lpstr>Presentación de PowerPoint</vt:lpstr>
      <vt:lpstr>Presentación de PowerPoint</vt:lpstr>
      <vt:lpstr>Presentación de PowerPoint</vt:lpstr>
      <vt:lpstr>Presentación de PowerPoint</vt:lpstr>
      <vt:lpstr>Presentación de PowerPoint</vt:lpstr>
      <vt:lpstr>Esquemas de retiro y protección financiera</vt:lpstr>
      <vt:lpstr>Una decisión financiera generalmente involucra riesgo. Por ejemplo, si una compañía pide dinero prestado se enfrenta al riesgo de que las tasas de interés cambien. De igual manera, una compañía que invierte en bolsa se enfrenta al riesgo de que la acción no se comporte como tenía esperado o el rendimiento caiga debido a las fluctuaciones de los mercados. Estas y otras decisiones involucran riesgos en flujo de dinero y, aunque generalmente a los inversionistas no les gusta el riesgo, tampoco pueden evitarlo.  Es por eso que la mejor manera de tomar buenas decisiones en un ámbito de riesgo es conociendo los factores, las causas y cómo medir el riesgo. En este tema verás estadísticas básicas de medición de riesgo corporativo que te ayudarán en la toma de decisiones.  </vt:lpstr>
      <vt:lpstr>Presentación de PowerPoint</vt:lpstr>
      <vt:lpstr>Presentación de PowerPoint</vt:lpstr>
      <vt:lpstr>Presentación de PowerPoint</vt:lpstr>
      <vt:lpstr>Presentación de PowerPoint</vt:lpstr>
      <vt:lpstr>Esquemas de retiro y protección financiera</vt:lpstr>
      <vt:lpstr>Presentación de PowerPoint</vt:lpstr>
      <vt:lpstr> </vt:lpstr>
      <vt:lpstr>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153</cp:revision>
  <cp:lastPrinted>2022-02-23T20:52:41Z</cp:lastPrinted>
  <dcterms:created xsi:type="dcterms:W3CDTF">2021-06-10T22:47:14Z</dcterms:created>
  <dcterms:modified xsi:type="dcterms:W3CDTF">2022-04-27T21:39:51Z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