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9"/>
  </p:notesMasterIdLst>
  <p:sldIdLst>
    <p:sldId id="262" r:id="rId5"/>
    <p:sldId id="298" r:id="rId6"/>
    <p:sldId id="257" r:id="rId7"/>
    <p:sldId id="263" r:id="rId8"/>
    <p:sldId id="370" r:id="rId9"/>
    <p:sldId id="408" r:id="rId10"/>
    <p:sldId id="371" r:id="rId11"/>
    <p:sldId id="381" r:id="rId12"/>
    <p:sldId id="266" r:id="rId13"/>
    <p:sldId id="268" r:id="rId14"/>
    <p:sldId id="334" r:id="rId15"/>
    <p:sldId id="354" r:id="rId16"/>
    <p:sldId id="389" r:id="rId17"/>
    <p:sldId id="412" r:id="rId18"/>
    <p:sldId id="390" r:id="rId19"/>
    <p:sldId id="282" r:id="rId20"/>
    <p:sldId id="391" r:id="rId21"/>
    <p:sldId id="392" r:id="rId22"/>
    <p:sldId id="393" r:id="rId23"/>
    <p:sldId id="396" r:id="rId24"/>
    <p:sldId id="414" r:id="rId25"/>
    <p:sldId id="415" r:id="rId26"/>
    <p:sldId id="394" r:id="rId27"/>
    <p:sldId id="395" r:id="rId28"/>
  </p:sldIdLst>
  <p:sldSz cx="9144000" cy="6858000" type="screen4x3"/>
  <p:notesSz cx="10058400" cy="7772400"/>
  <p:embeddedFontLst>
    <p:embeddedFont>
      <p:font typeface="Calibri" panose="020F0502020204030204" pitchFamily="34" charset="0"/>
      <p:regular r:id="rId30"/>
      <p:bold r:id="rId31"/>
      <p:italic r:id="rId32"/>
      <p:boldItalic r:id="rId33"/>
    </p:embeddedFont>
    <p:embeddedFont>
      <p:font typeface="Montserrat" panose="00000500000000000000" pitchFamily="2" charset="0"/>
      <p:regular r:id="rId34"/>
      <p:bold r:id="rId35"/>
      <p:italic r:id="rId36"/>
      <p:boldItalic r:id="rId37"/>
    </p:embeddedFont>
    <p:embeddedFont>
      <p:font typeface="Montserrat SemiBold" panose="00000700000000000000" pitchFamily="2" charset="0"/>
      <p:regular r:id="rId38"/>
      <p:bold r:id="rId39"/>
      <p:italic r:id="rId40"/>
      <p:boldItalic r:id="rId41"/>
    </p:embeddedFont>
  </p:embeddedFontLst>
  <p:defaultTextStyle>
    <a:defPPr>
      <a:defRPr lang="es-MX"/>
    </a:defPPr>
    <a:lvl1pPr marL="0" algn="l" defTabSz="820583" rtl="0" eaLnBrk="1" latinLnBrk="0" hangingPunct="1">
      <a:defRPr sz="1615" kern="1200">
        <a:solidFill>
          <a:schemeClr val="tx1"/>
        </a:solidFill>
        <a:latin typeface="+mn-lt"/>
        <a:ea typeface="+mn-ea"/>
        <a:cs typeface="+mn-cs"/>
      </a:defRPr>
    </a:lvl1pPr>
    <a:lvl2pPr marL="410291" algn="l" defTabSz="820583" rtl="0" eaLnBrk="1" latinLnBrk="0" hangingPunct="1">
      <a:defRPr sz="1615" kern="1200">
        <a:solidFill>
          <a:schemeClr val="tx1"/>
        </a:solidFill>
        <a:latin typeface="+mn-lt"/>
        <a:ea typeface="+mn-ea"/>
        <a:cs typeface="+mn-cs"/>
      </a:defRPr>
    </a:lvl2pPr>
    <a:lvl3pPr marL="820583" algn="l" defTabSz="820583" rtl="0" eaLnBrk="1" latinLnBrk="0" hangingPunct="1">
      <a:defRPr sz="1615" kern="1200">
        <a:solidFill>
          <a:schemeClr val="tx1"/>
        </a:solidFill>
        <a:latin typeface="+mn-lt"/>
        <a:ea typeface="+mn-ea"/>
        <a:cs typeface="+mn-cs"/>
      </a:defRPr>
    </a:lvl3pPr>
    <a:lvl4pPr marL="1230874" algn="l" defTabSz="820583" rtl="0" eaLnBrk="1" latinLnBrk="0" hangingPunct="1">
      <a:defRPr sz="1615" kern="1200">
        <a:solidFill>
          <a:schemeClr val="tx1"/>
        </a:solidFill>
        <a:latin typeface="+mn-lt"/>
        <a:ea typeface="+mn-ea"/>
        <a:cs typeface="+mn-cs"/>
      </a:defRPr>
    </a:lvl4pPr>
    <a:lvl5pPr marL="1641165" algn="l" defTabSz="820583" rtl="0" eaLnBrk="1" latinLnBrk="0" hangingPunct="1">
      <a:defRPr sz="1615" kern="1200">
        <a:solidFill>
          <a:schemeClr val="tx1"/>
        </a:solidFill>
        <a:latin typeface="+mn-lt"/>
        <a:ea typeface="+mn-ea"/>
        <a:cs typeface="+mn-cs"/>
      </a:defRPr>
    </a:lvl5pPr>
    <a:lvl6pPr marL="2051456" algn="l" defTabSz="820583" rtl="0" eaLnBrk="1" latinLnBrk="0" hangingPunct="1">
      <a:defRPr sz="1615" kern="1200">
        <a:solidFill>
          <a:schemeClr val="tx1"/>
        </a:solidFill>
        <a:latin typeface="+mn-lt"/>
        <a:ea typeface="+mn-ea"/>
        <a:cs typeface="+mn-cs"/>
      </a:defRPr>
    </a:lvl6pPr>
    <a:lvl7pPr marL="2461748" algn="l" defTabSz="820583" rtl="0" eaLnBrk="1" latinLnBrk="0" hangingPunct="1">
      <a:defRPr sz="1615" kern="1200">
        <a:solidFill>
          <a:schemeClr val="tx1"/>
        </a:solidFill>
        <a:latin typeface="+mn-lt"/>
        <a:ea typeface="+mn-ea"/>
        <a:cs typeface="+mn-cs"/>
      </a:defRPr>
    </a:lvl7pPr>
    <a:lvl8pPr marL="2872039" algn="l" defTabSz="820583" rtl="0" eaLnBrk="1" latinLnBrk="0" hangingPunct="1">
      <a:defRPr sz="1615" kern="1200">
        <a:solidFill>
          <a:schemeClr val="tx1"/>
        </a:solidFill>
        <a:latin typeface="+mn-lt"/>
        <a:ea typeface="+mn-ea"/>
        <a:cs typeface="+mn-cs"/>
      </a:defRPr>
    </a:lvl8pPr>
    <a:lvl9pPr marL="3282330" algn="l" defTabSz="820583" rtl="0" eaLnBrk="1" latinLnBrk="0" hangingPunct="1">
      <a:defRPr sz="1615"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72" userDrawn="1">
          <p15:clr>
            <a:srgbClr val="A4A3A4"/>
          </p15:clr>
        </p15:guide>
        <p15:guide id="2" pos="336" userDrawn="1">
          <p15:clr>
            <a:srgbClr val="A4A3A4"/>
          </p15:clr>
        </p15:guide>
        <p15:guide id="3" orient="horz" pos="912" userDrawn="1">
          <p15:clr>
            <a:srgbClr val="A4A3A4"/>
          </p15:clr>
        </p15:guide>
        <p15:guide id="4" orient="horz" pos="1008" userDrawn="1">
          <p15:clr>
            <a:srgbClr val="A4A3A4"/>
          </p15:clr>
        </p15:guide>
        <p15:guide id="5" pos="5424" userDrawn="1">
          <p15:clr>
            <a:srgbClr val="A4A3A4"/>
          </p15:clr>
        </p15:guide>
        <p15:guide id="6" pos="2880" userDrawn="1">
          <p15:clr>
            <a:srgbClr val="A4A3A4"/>
          </p15:clr>
        </p15:guide>
        <p15:guide id="7" pos="3072" userDrawn="1">
          <p15:clr>
            <a:srgbClr val="A4A3A4"/>
          </p15:clr>
        </p15:guide>
        <p15:guide id="8" orient="horz" pos="2160" userDrawn="1">
          <p15:clr>
            <a:srgbClr val="A4A3A4"/>
          </p15:clr>
        </p15:guide>
        <p15:guide id="9" orient="horz" pos="412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EM ITZEL ALVARADO AVILA" initials="MIAA" lastIdx="1" clrIdx="0">
    <p:extLst>
      <p:ext uri="{19B8F6BF-5375-455C-9EA6-DF929625EA0E}">
        <p15:presenceInfo xmlns:p15="http://schemas.microsoft.com/office/powerpoint/2012/main" userId="S::mar.alvarado@tecmilenio.mx::6e0509cb-3edf-4873-9be9-ff661d41e7a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5AA6"/>
    <a:srgbClr val="2BA645"/>
    <a:srgbClr val="2CA6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33AA7B-ED33-296A-E3CC-C40B8C6BE5E3}" v="10" dt="2022-04-27T21:35:23.813"/>
    <p1510:client id="{E0075E89-EE14-1844-A31C-5584201031D2}" v="10" dt="2022-04-27T21:26:27.92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51"/>
    <p:restoredTop sz="94569"/>
  </p:normalViewPr>
  <p:slideViewPr>
    <p:cSldViewPr>
      <p:cViewPr varScale="1">
        <p:scale>
          <a:sx n="105" d="100"/>
          <a:sy n="105" d="100"/>
        </p:scale>
        <p:origin x="1384" y="176"/>
      </p:cViewPr>
      <p:guideLst>
        <p:guide orient="horz" pos="672"/>
        <p:guide pos="336"/>
        <p:guide orient="horz" pos="912"/>
        <p:guide orient="horz" pos="1008"/>
        <p:guide pos="5424"/>
        <p:guide pos="2880"/>
        <p:guide pos="3072"/>
        <p:guide orient="horz" pos="2160"/>
        <p:guide orient="horz" pos="4128"/>
      </p:guideLst>
    </p:cSldViewPr>
  </p:slideViewPr>
  <p:notesTextViewPr>
    <p:cViewPr>
      <p:scale>
        <a:sx n="100" d="100"/>
        <a:sy n="100" d="100"/>
      </p:scale>
      <p:origin x="0" y="0"/>
    </p:cViewPr>
  </p:notesTextViewPr>
  <p:notesViewPr>
    <p:cSldViewPr>
      <p:cViewPr varScale="1">
        <p:scale>
          <a:sx n="59" d="100"/>
          <a:sy n="59" d="100"/>
        </p:scale>
        <p:origin x="1940" y="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0.fntdata"/><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1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BRIEL DAVILA MARTINEZ" userId="S::gabriel.davila@tecmilenio.mx::86fcd2da-4373-4fd2-8344-230dc9973ed3" providerId="AD" clId="Web-{3F33AA7B-ED33-296A-E3CC-C40B8C6BE5E3}"/>
    <pc:docChg chg="modSld">
      <pc:chgData name="GABRIEL DAVILA MARTINEZ" userId="S::gabriel.davila@tecmilenio.mx::86fcd2da-4373-4fd2-8344-230dc9973ed3" providerId="AD" clId="Web-{3F33AA7B-ED33-296A-E3CC-C40B8C6BE5E3}" dt="2022-04-27T21:35:22.922" v="6" actId="20577"/>
      <pc:docMkLst>
        <pc:docMk/>
      </pc:docMkLst>
      <pc:sldChg chg="modSp">
        <pc:chgData name="GABRIEL DAVILA MARTINEZ" userId="S::gabriel.davila@tecmilenio.mx::86fcd2da-4373-4fd2-8344-230dc9973ed3" providerId="AD" clId="Web-{3F33AA7B-ED33-296A-E3CC-C40B8C6BE5E3}" dt="2022-04-27T21:35:19.141" v="5" actId="20577"/>
        <pc:sldMkLst>
          <pc:docMk/>
          <pc:sldMk cId="3092987413" sldId="334"/>
        </pc:sldMkLst>
        <pc:spChg chg="mod">
          <ac:chgData name="GABRIEL DAVILA MARTINEZ" userId="S::gabriel.davila@tecmilenio.mx::86fcd2da-4373-4fd2-8344-230dc9973ed3" providerId="AD" clId="Web-{3F33AA7B-ED33-296A-E3CC-C40B8C6BE5E3}" dt="2022-04-27T21:35:19.141" v="5" actId="20577"/>
          <ac:spMkLst>
            <pc:docMk/>
            <pc:sldMk cId="3092987413" sldId="334"/>
            <ac:spMk id="3" creationId="{80D7906F-0F50-BE4E-8778-A1E4C8FE072B}"/>
          </ac:spMkLst>
        </pc:spChg>
      </pc:sldChg>
      <pc:sldChg chg="modSp">
        <pc:chgData name="GABRIEL DAVILA MARTINEZ" userId="S::gabriel.davila@tecmilenio.mx::86fcd2da-4373-4fd2-8344-230dc9973ed3" providerId="AD" clId="Web-{3F33AA7B-ED33-296A-E3CC-C40B8C6BE5E3}" dt="2022-04-27T21:35:22.922" v="6" actId="20577"/>
        <pc:sldMkLst>
          <pc:docMk/>
          <pc:sldMk cId="895181630" sldId="414"/>
        </pc:sldMkLst>
        <pc:spChg chg="mod">
          <ac:chgData name="GABRIEL DAVILA MARTINEZ" userId="S::gabriel.davila@tecmilenio.mx::86fcd2da-4373-4fd2-8344-230dc9973ed3" providerId="AD" clId="Web-{3F33AA7B-ED33-296A-E3CC-C40B8C6BE5E3}" dt="2022-04-27T21:35:22.922" v="6" actId="20577"/>
          <ac:spMkLst>
            <pc:docMk/>
            <pc:sldMk cId="895181630" sldId="414"/>
            <ac:spMk id="7" creationId="{FEADFC13-DB06-C847-B88B-8A5C9953A8C4}"/>
          </ac:spMkLst>
        </pc:spChg>
      </pc:sldChg>
    </pc:docChg>
  </pc:docChgLst>
  <pc:docChgLst>
    <pc:chgData name="IVAN ALEJANDRO ROCHA MARTINEZ" userId="fa0bb7a6-24f0-450e-b911-e04e50e846d3" providerId="ADAL" clId="{E0075E89-EE14-1844-A31C-5584201031D2}"/>
    <pc:docChg chg="custSel modMainMaster">
      <pc:chgData name="IVAN ALEJANDRO ROCHA MARTINEZ" userId="fa0bb7a6-24f0-450e-b911-e04e50e846d3" providerId="ADAL" clId="{E0075E89-EE14-1844-A31C-5584201031D2}" dt="2022-04-27T21:26:27.929" v="15" actId="167"/>
      <pc:docMkLst>
        <pc:docMk/>
      </pc:docMkLst>
      <pc:sldMasterChg chg="modSldLayout">
        <pc:chgData name="IVAN ALEJANDRO ROCHA MARTINEZ" userId="fa0bb7a6-24f0-450e-b911-e04e50e846d3" providerId="ADAL" clId="{E0075E89-EE14-1844-A31C-5584201031D2}" dt="2022-04-27T21:26:27.929" v="15" actId="167"/>
        <pc:sldMasterMkLst>
          <pc:docMk/>
          <pc:sldMasterMk cId="0" sldId="2147483648"/>
        </pc:sldMasterMkLst>
        <pc:sldLayoutChg chg="addSp delSp modSp mod">
          <pc:chgData name="IVAN ALEJANDRO ROCHA MARTINEZ" userId="fa0bb7a6-24f0-450e-b911-e04e50e846d3" providerId="ADAL" clId="{E0075E89-EE14-1844-A31C-5584201031D2}" dt="2022-04-27T21:25:12.864" v="1"/>
          <pc:sldLayoutMkLst>
            <pc:docMk/>
            <pc:sldMasterMk cId="0" sldId="2147483648"/>
            <pc:sldLayoutMk cId="0" sldId="2147483665"/>
          </pc:sldLayoutMkLst>
          <pc:picChg chg="add mod">
            <ac:chgData name="IVAN ALEJANDRO ROCHA MARTINEZ" userId="fa0bb7a6-24f0-450e-b911-e04e50e846d3" providerId="ADAL" clId="{E0075E89-EE14-1844-A31C-5584201031D2}" dt="2022-04-27T21:25:12.864" v="1"/>
            <ac:picMkLst>
              <pc:docMk/>
              <pc:sldMasterMk cId="0" sldId="2147483648"/>
              <pc:sldLayoutMk cId="0" sldId="2147483665"/>
              <ac:picMk id="3" creationId="{5F85CD59-0F36-C1FB-8FFB-E28B063F02CE}"/>
            </ac:picMkLst>
          </pc:picChg>
          <pc:picChg chg="del">
            <ac:chgData name="IVAN ALEJANDRO ROCHA MARTINEZ" userId="fa0bb7a6-24f0-450e-b911-e04e50e846d3" providerId="ADAL" clId="{E0075E89-EE14-1844-A31C-5584201031D2}" dt="2022-04-27T21:25:12.481" v="0" actId="478"/>
            <ac:picMkLst>
              <pc:docMk/>
              <pc:sldMasterMk cId="0" sldId="2147483648"/>
              <pc:sldLayoutMk cId="0" sldId="2147483665"/>
              <ac:picMk id="10" creationId="{51B9F4CB-D31B-4665-86AF-35A57852637A}"/>
            </ac:picMkLst>
          </pc:picChg>
        </pc:sldLayoutChg>
        <pc:sldLayoutChg chg="addSp delSp modSp mod">
          <pc:chgData name="IVAN ALEJANDRO ROCHA MARTINEZ" userId="fa0bb7a6-24f0-450e-b911-e04e50e846d3" providerId="ADAL" clId="{E0075E89-EE14-1844-A31C-5584201031D2}" dt="2022-04-27T21:25:45.094" v="7" actId="167"/>
          <pc:sldLayoutMkLst>
            <pc:docMk/>
            <pc:sldMasterMk cId="0" sldId="2147483648"/>
            <pc:sldLayoutMk cId="1793896934" sldId="2147483666"/>
          </pc:sldLayoutMkLst>
          <pc:picChg chg="add mod">
            <ac:chgData name="IVAN ALEJANDRO ROCHA MARTINEZ" userId="fa0bb7a6-24f0-450e-b911-e04e50e846d3" providerId="ADAL" clId="{E0075E89-EE14-1844-A31C-5584201031D2}" dt="2022-04-27T21:25:45.094" v="7" actId="167"/>
            <ac:picMkLst>
              <pc:docMk/>
              <pc:sldMasterMk cId="0" sldId="2147483648"/>
              <pc:sldLayoutMk cId="1793896934" sldId="2147483666"/>
              <ac:picMk id="4" creationId="{2D8C02D0-BEED-63CA-ADB4-963091E7D3A0}"/>
            </ac:picMkLst>
          </pc:picChg>
          <pc:picChg chg="del">
            <ac:chgData name="IVAN ALEJANDRO ROCHA MARTINEZ" userId="fa0bb7a6-24f0-450e-b911-e04e50e846d3" providerId="ADAL" clId="{E0075E89-EE14-1844-A31C-5584201031D2}" dt="2022-04-27T21:25:41.407" v="5" actId="478"/>
            <ac:picMkLst>
              <pc:docMk/>
              <pc:sldMasterMk cId="0" sldId="2147483648"/>
              <pc:sldLayoutMk cId="1793896934" sldId="2147483666"/>
              <ac:picMk id="7" creationId="{68B6D35C-6A6D-4CA1-B916-A39D09FA1F16}"/>
            </ac:picMkLst>
          </pc:picChg>
        </pc:sldLayoutChg>
        <pc:sldLayoutChg chg="addSp delSp modSp mod">
          <pc:chgData name="IVAN ALEJANDRO ROCHA MARTINEZ" userId="fa0bb7a6-24f0-450e-b911-e04e50e846d3" providerId="ADAL" clId="{E0075E89-EE14-1844-A31C-5584201031D2}" dt="2022-04-27T21:25:57.481" v="10" actId="167"/>
          <pc:sldLayoutMkLst>
            <pc:docMk/>
            <pc:sldMasterMk cId="0" sldId="2147483648"/>
            <pc:sldLayoutMk cId="1601919345" sldId="2147483667"/>
          </pc:sldLayoutMkLst>
          <pc:picChg chg="add mod">
            <ac:chgData name="IVAN ALEJANDRO ROCHA MARTINEZ" userId="fa0bb7a6-24f0-450e-b911-e04e50e846d3" providerId="ADAL" clId="{E0075E89-EE14-1844-A31C-5584201031D2}" dt="2022-04-27T21:25:57.481" v="10" actId="167"/>
            <ac:picMkLst>
              <pc:docMk/>
              <pc:sldMasterMk cId="0" sldId="2147483648"/>
              <pc:sldLayoutMk cId="1601919345" sldId="2147483667"/>
              <ac:picMk id="4" creationId="{38060CFA-DEAC-7947-3CB8-CDF82C54AA23}"/>
            </ac:picMkLst>
          </pc:picChg>
          <pc:picChg chg="del">
            <ac:chgData name="IVAN ALEJANDRO ROCHA MARTINEZ" userId="fa0bb7a6-24f0-450e-b911-e04e50e846d3" providerId="ADAL" clId="{E0075E89-EE14-1844-A31C-5584201031D2}" dt="2022-04-27T21:25:54.110" v="8" actId="478"/>
            <ac:picMkLst>
              <pc:docMk/>
              <pc:sldMasterMk cId="0" sldId="2147483648"/>
              <pc:sldLayoutMk cId="1601919345" sldId="2147483667"/>
              <ac:picMk id="7" creationId="{BC70CB36-AB91-4EEA-A8A7-D6AAF1BCC4B3}"/>
            </ac:picMkLst>
          </pc:picChg>
        </pc:sldLayoutChg>
        <pc:sldLayoutChg chg="addSp delSp modSp mod">
          <pc:chgData name="IVAN ALEJANDRO ROCHA MARTINEZ" userId="fa0bb7a6-24f0-450e-b911-e04e50e846d3" providerId="ADAL" clId="{E0075E89-EE14-1844-A31C-5584201031D2}" dt="2022-04-27T21:26:27.929" v="15" actId="167"/>
          <pc:sldLayoutMkLst>
            <pc:docMk/>
            <pc:sldMasterMk cId="0" sldId="2147483648"/>
            <pc:sldLayoutMk cId="1590997414" sldId="2147483668"/>
          </pc:sldLayoutMkLst>
          <pc:picChg chg="add mod">
            <ac:chgData name="IVAN ALEJANDRO ROCHA MARTINEZ" userId="fa0bb7a6-24f0-450e-b911-e04e50e846d3" providerId="ADAL" clId="{E0075E89-EE14-1844-A31C-5584201031D2}" dt="2022-04-27T21:26:27.929" v="15" actId="167"/>
            <ac:picMkLst>
              <pc:docMk/>
              <pc:sldMasterMk cId="0" sldId="2147483648"/>
              <pc:sldLayoutMk cId="1590997414" sldId="2147483668"/>
              <ac:picMk id="4" creationId="{611C0CEB-9FFF-E57A-E727-146C34319267}"/>
            </ac:picMkLst>
          </pc:picChg>
          <pc:picChg chg="del">
            <ac:chgData name="IVAN ALEJANDRO ROCHA MARTINEZ" userId="fa0bb7a6-24f0-450e-b911-e04e50e846d3" providerId="ADAL" clId="{E0075E89-EE14-1844-A31C-5584201031D2}" dt="2022-04-27T21:26:23.599" v="13" actId="478"/>
            <ac:picMkLst>
              <pc:docMk/>
              <pc:sldMasterMk cId="0" sldId="2147483648"/>
              <pc:sldLayoutMk cId="1590997414" sldId="2147483668"/>
              <ac:picMk id="7" creationId="{3E6BA93D-4EA2-43A0-A980-1F8BDE191674}"/>
            </ac:picMkLst>
          </pc:picChg>
        </pc:sldLayoutChg>
        <pc:sldLayoutChg chg="addSp delSp modSp mod">
          <pc:chgData name="IVAN ALEJANDRO ROCHA MARTINEZ" userId="fa0bb7a6-24f0-450e-b911-e04e50e846d3" providerId="ADAL" clId="{E0075E89-EE14-1844-A31C-5584201031D2}" dt="2022-04-27T21:25:30.199" v="4" actId="167"/>
          <pc:sldLayoutMkLst>
            <pc:docMk/>
            <pc:sldMasterMk cId="0" sldId="2147483648"/>
            <pc:sldLayoutMk cId="4106800032" sldId="2147483669"/>
          </pc:sldLayoutMkLst>
          <pc:picChg chg="add mod">
            <ac:chgData name="IVAN ALEJANDRO ROCHA MARTINEZ" userId="fa0bb7a6-24f0-450e-b911-e04e50e846d3" providerId="ADAL" clId="{E0075E89-EE14-1844-A31C-5584201031D2}" dt="2022-04-27T21:25:30.199" v="4" actId="167"/>
            <ac:picMkLst>
              <pc:docMk/>
              <pc:sldMasterMk cId="0" sldId="2147483648"/>
              <pc:sldLayoutMk cId="4106800032" sldId="2147483669"/>
              <ac:picMk id="5" creationId="{17076B8E-F541-F4BB-9067-41E3BB6EB94E}"/>
            </ac:picMkLst>
          </pc:picChg>
          <pc:picChg chg="del">
            <ac:chgData name="IVAN ALEJANDRO ROCHA MARTINEZ" userId="fa0bb7a6-24f0-450e-b911-e04e50e846d3" providerId="ADAL" clId="{E0075E89-EE14-1844-A31C-5584201031D2}" dt="2022-04-27T21:25:26.539" v="2" actId="478"/>
            <ac:picMkLst>
              <pc:docMk/>
              <pc:sldMasterMk cId="0" sldId="2147483648"/>
              <pc:sldLayoutMk cId="4106800032" sldId="2147483669"/>
              <ac:picMk id="10" creationId="{51B9F4CB-D31B-4665-86AF-35A57852637A}"/>
            </ac:picMkLst>
          </pc:picChg>
        </pc:sldLayoutChg>
        <pc:sldLayoutChg chg="addSp delSp modSp mod">
          <pc:chgData name="IVAN ALEJANDRO ROCHA MARTINEZ" userId="fa0bb7a6-24f0-450e-b911-e04e50e846d3" providerId="ADAL" clId="{E0075E89-EE14-1844-A31C-5584201031D2}" dt="2022-04-27T21:26:06.881" v="12"/>
          <pc:sldLayoutMkLst>
            <pc:docMk/>
            <pc:sldMasterMk cId="0" sldId="2147483648"/>
            <pc:sldLayoutMk cId="4209272561" sldId="2147483670"/>
          </pc:sldLayoutMkLst>
          <pc:picChg chg="add mod">
            <ac:chgData name="IVAN ALEJANDRO ROCHA MARTINEZ" userId="fa0bb7a6-24f0-450e-b911-e04e50e846d3" providerId="ADAL" clId="{E0075E89-EE14-1844-A31C-5584201031D2}" dt="2022-04-27T21:26:06.881" v="12"/>
            <ac:picMkLst>
              <pc:docMk/>
              <pc:sldMasterMk cId="0" sldId="2147483648"/>
              <pc:sldLayoutMk cId="4209272561" sldId="2147483670"/>
              <ac:picMk id="3" creationId="{39CCA838-E929-3736-DC4A-1E80521C2D07}"/>
            </ac:picMkLst>
          </pc:picChg>
          <pc:picChg chg="del">
            <ac:chgData name="IVAN ALEJANDRO ROCHA MARTINEZ" userId="fa0bb7a6-24f0-450e-b911-e04e50e846d3" providerId="ADAL" clId="{E0075E89-EE14-1844-A31C-5584201031D2}" dt="2022-04-27T21:26:06.388" v="11" actId="478"/>
            <ac:picMkLst>
              <pc:docMk/>
              <pc:sldMasterMk cId="0" sldId="2147483648"/>
              <pc:sldLayoutMk cId="4209272561" sldId="2147483670"/>
              <ac:picMk id="7" creationId="{BC70CB36-AB91-4EEA-A8A7-D6AAF1BCC4B3}"/>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4359275" cy="38893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5697538" y="0"/>
            <a:ext cx="4359275" cy="388938"/>
          </a:xfrm>
          <a:prstGeom prst="rect">
            <a:avLst/>
          </a:prstGeom>
        </p:spPr>
        <p:txBody>
          <a:bodyPr vert="horz" lIns="91440" tIns="45720" rIns="91440" bIns="45720" rtlCol="0"/>
          <a:lstStyle>
            <a:lvl1pPr algn="r">
              <a:defRPr sz="1200"/>
            </a:lvl1pPr>
          </a:lstStyle>
          <a:p>
            <a:fld id="{CC223DE1-5C4D-42A9-A4E7-0BA6305029E4}" type="datetimeFigureOut">
              <a:rPr lang="es-MX" smtClean="0"/>
              <a:t>27/04/2022</a:t>
            </a:fld>
            <a:endParaRPr lang="es-MX"/>
          </a:p>
        </p:txBody>
      </p:sp>
      <p:sp>
        <p:nvSpPr>
          <p:cNvPr id="4" name="Marcador de imagen de diapositiva 3"/>
          <p:cNvSpPr>
            <a:spLocks noGrp="1" noRot="1" noChangeAspect="1"/>
          </p:cNvSpPr>
          <p:nvPr>
            <p:ph type="sldImg" idx="2"/>
          </p:nvPr>
        </p:nvSpPr>
        <p:spPr>
          <a:xfrm>
            <a:off x="3281363" y="971550"/>
            <a:ext cx="3495675" cy="262255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1006475" y="3740150"/>
            <a:ext cx="8045450" cy="306070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7383463"/>
            <a:ext cx="4359275" cy="38893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5697538" y="7383463"/>
            <a:ext cx="4359275" cy="388937"/>
          </a:xfrm>
          <a:prstGeom prst="rect">
            <a:avLst/>
          </a:prstGeom>
        </p:spPr>
        <p:txBody>
          <a:bodyPr vert="horz" lIns="91440" tIns="45720" rIns="91440" bIns="45720" rtlCol="0" anchor="b"/>
          <a:lstStyle>
            <a:lvl1pPr algn="r">
              <a:defRPr sz="1200"/>
            </a:lvl1pPr>
          </a:lstStyle>
          <a:p>
            <a:fld id="{D6B3FC1A-D0FD-4F0B-8004-A2D5F8C77F73}" type="slidenum">
              <a:rPr lang="es-MX" smtClean="0"/>
              <a:t>‹#›</a:t>
            </a:fld>
            <a:endParaRPr lang="es-MX"/>
          </a:p>
        </p:txBody>
      </p:sp>
    </p:spTree>
    <p:extLst>
      <p:ext uri="{BB962C8B-B14F-4D97-AF65-F5344CB8AC3E}">
        <p14:creationId xmlns:p14="http://schemas.microsoft.com/office/powerpoint/2010/main" val="1940971961"/>
      </p:ext>
    </p:extLst>
  </p:cSld>
  <p:clrMap bg1="lt1" tx1="dk1" bg2="lt2" tx2="dk2" accent1="accent1" accent2="accent2" accent3="accent3" accent4="accent4" accent5="accent5" accent6="accent6" hlink="hlink" folHlink="folHlink"/>
  <p:notesStyle>
    <a:lvl1pPr marL="0" algn="l" defTabSz="820583" rtl="0" eaLnBrk="1" latinLnBrk="0" hangingPunct="1">
      <a:defRPr sz="1077" kern="1200">
        <a:solidFill>
          <a:schemeClr val="tx1"/>
        </a:solidFill>
        <a:latin typeface="+mn-lt"/>
        <a:ea typeface="+mn-ea"/>
        <a:cs typeface="+mn-cs"/>
      </a:defRPr>
    </a:lvl1pPr>
    <a:lvl2pPr marL="410291" algn="l" defTabSz="820583" rtl="0" eaLnBrk="1" latinLnBrk="0" hangingPunct="1">
      <a:defRPr sz="1077" kern="1200">
        <a:solidFill>
          <a:schemeClr val="tx1"/>
        </a:solidFill>
        <a:latin typeface="+mn-lt"/>
        <a:ea typeface="+mn-ea"/>
        <a:cs typeface="+mn-cs"/>
      </a:defRPr>
    </a:lvl2pPr>
    <a:lvl3pPr marL="820583" algn="l" defTabSz="820583" rtl="0" eaLnBrk="1" latinLnBrk="0" hangingPunct="1">
      <a:defRPr sz="1077" kern="1200">
        <a:solidFill>
          <a:schemeClr val="tx1"/>
        </a:solidFill>
        <a:latin typeface="+mn-lt"/>
        <a:ea typeface="+mn-ea"/>
        <a:cs typeface="+mn-cs"/>
      </a:defRPr>
    </a:lvl3pPr>
    <a:lvl4pPr marL="1230874" algn="l" defTabSz="820583" rtl="0" eaLnBrk="1" latinLnBrk="0" hangingPunct="1">
      <a:defRPr sz="1077" kern="1200">
        <a:solidFill>
          <a:schemeClr val="tx1"/>
        </a:solidFill>
        <a:latin typeface="+mn-lt"/>
        <a:ea typeface="+mn-ea"/>
        <a:cs typeface="+mn-cs"/>
      </a:defRPr>
    </a:lvl4pPr>
    <a:lvl5pPr marL="1641165" algn="l" defTabSz="820583" rtl="0" eaLnBrk="1" latinLnBrk="0" hangingPunct="1">
      <a:defRPr sz="1077" kern="1200">
        <a:solidFill>
          <a:schemeClr val="tx1"/>
        </a:solidFill>
        <a:latin typeface="+mn-lt"/>
        <a:ea typeface="+mn-ea"/>
        <a:cs typeface="+mn-cs"/>
      </a:defRPr>
    </a:lvl5pPr>
    <a:lvl6pPr marL="2051456" algn="l" defTabSz="820583" rtl="0" eaLnBrk="1" latinLnBrk="0" hangingPunct="1">
      <a:defRPr sz="1077" kern="1200">
        <a:solidFill>
          <a:schemeClr val="tx1"/>
        </a:solidFill>
        <a:latin typeface="+mn-lt"/>
        <a:ea typeface="+mn-ea"/>
        <a:cs typeface="+mn-cs"/>
      </a:defRPr>
    </a:lvl6pPr>
    <a:lvl7pPr marL="2461748" algn="l" defTabSz="820583" rtl="0" eaLnBrk="1" latinLnBrk="0" hangingPunct="1">
      <a:defRPr sz="1077" kern="1200">
        <a:solidFill>
          <a:schemeClr val="tx1"/>
        </a:solidFill>
        <a:latin typeface="+mn-lt"/>
        <a:ea typeface="+mn-ea"/>
        <a:cs typeface="+mn-cs"/>
      </a:defRPr>
    </a:lvl7pPr>
    <a:lvl8pPr marL="2872039" algn="l" defTabSz="820583" rtl="0" eaLnBrk="1" latinLnBrk="0" hangingPunct="1">
      <a:defRPr sz="1077" kern="1200">
        <a:solidFill>
          <a:schemeClr val="tx1"/>
        </a:solidFill>
        <a:latin typeface="+mn-lt"/>
        <a:ea typeface="+mn-ea"/>
        <a:cs typeface="+mn-cs"/>
      </a:defRPr>
    </a:lvl8pPr>
    <a:lvl9pPr marL="3282330" algn="l" defTabSz="820583" rtl="0" eaLnBrk="1" latinLnBrk="0" hangingPunct="1">
      <a:defRPr sz="107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281363" y="971550"/>
            <a:ext cx="3495675" cy="262255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3</a:t>
            </a:fld>
            <a:endParaRPr lang="es-MX"/>
          </a:p>
        </p:txBody>
      </p:sp>
    </p:spTree>
    <p:extLst>
      <p:ext uri="{BB962C8B-B14F-4D97-AF65-F5344CB8AC3E}">
        <p14:creationId xmlns:p14="http://schemas.microsoft.com/office/powerpoint/2010/main" val="4065970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4</a:t>
            </a:fld>
            <a:endParaRPr lang="es-MX"/>
          </a:p>
        </p:txBody>
      </p:sp>
    </p:spTree>
    <p:extLst>
      <p:ext uri="{BB962C8B-B14F-4D97-AF65-F5344CB8AC3E}">
        <p14:creationId xmlns:p14="http://schemas.microsoft.com/office/powerpoint/2010/main" val="2225869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281363" y="971550"/>
            <a:ext cx="3495675" cy="262255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10</a:t>
            </a:fld>
            <a:endParaRPr lang="es-MX"/>
          </a:p>
        </p:txBody>
      </p:sp>
    </p:spTree>
    <p:extLst>
      <p:ext uri="{BB962C8B-B14F-4D97-AF65-F5344CB8AC3E}">
        <p14:creationId xmlns:p14="http://schemas.microsoft.com/office/powerpoint/2010/main" val="3607493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11</a:t>
            </a:fld>
            <a:endParaRPr lang="es-MX"/>
          </a:p>
        </p:txBody>
      </p:sp>
    </p:spTree>
    <p:extLst>
      <p:ext uri="{BB962C8B-B14F-4D97-AF65-F5344CB8AC3E}">
        <p14:creationId xmlns:p14="http://schemas.microsoft.com/office/powerpoint/2010/main" val="2554248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281363" y="971550"/>
            <a:ext cx="3495675" cy="262255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17</a:t>
            </a:fld>
            <a:endParaRPr lang="es-MX"/>
          </a:p>
        </p:txBody>
      </p:sp>
    </p:spTree>
    <p:extLst>
      <p:ext uri="{BB962C8B-B14F-4D97-AF65-F5344CB8AC3E}">
        <p14:creationId xmlns:p14="http://schemas.microsoft.com/office/powerpoint/2010/main" val="3576569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18</a:t>
            </a:fld>
            <a:endParaRPr lang="es-MX"/>
          </a:p>
        </p:txBody>
      </p:sp>
    </p:spTree>
    <p:extLst>
      <p:ext uri="{BB962C8B-B14F-4D97-AF65-F5344CB8AC3E}">
        <p14:creationId xmlns:p14="http://schemas.microsoft.com/office/powerpoint/2010/main" val="40138069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pic>
        <p:nvPicPr>
          <p:cNvPr id="3" name="Imagen 2" descr="Grupo de personas posando para una foto&#10;&#10;Descripción generada automáticamente">
            <a:extLst>
              <a:ext uri="{FF2B5EF4-FFF2-40B4-BE49-F238E27FC236}">
                <a16:creationId xmlns:a16="http://schemas.microsoft.com/office/drawing/2014/main" id="{863158B4-5A19-4556-A5D5-EC49902121A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ortada">
    <p:bg>
      <p:bgPr>
        <a:solidFill>
          <a:schemeClr val="bg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8BC2D8E6-CF82-436E-A820-5EA7E02E038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1142"/>
            <a:ext cx="9144000" cy="6855714"/>
          </a:xfrm>
          <a:prstGeom prst="rect">
            <a:avLst/>
          </a:prstGeom>
        </p:spPr>
      </p:pic>
      <p:sp>
        <p:nvSpPr>
          <p:cNvPr id="2" name="Holder 2"/>
          <p:cNvSpPr>
            <a:spLocks noGrp="1"/>
          </p:cNvSpPr>
          <p:nvPr>
            <p:ph type="title" hasCustomPrompt="1"/>
          </p:nvPr>
        </p:nvSpPr>
        <p:spPr>
          <a:xfrm>
            <a:off x="727439" y="2158100"/>
            <a:ext cx="4017818" cy="504265"/>
          </a:xfrm>
          <a:prstGeom prst="rect">
            <a:avLst/>
          </a:prstGeom>
        </p:spPr>
        <p:txBody>
          <a:bodyPr lIns="0" tIns="0" rIns="0" bIns="0"/>
          <a:lstStyle>
            <a:lvl1pPr algn="ctr">
              <a:defRPr sz="3177" b="1" i="0">
                <a:solidFill>
                  <a:schemeClr val="bg1"/>
                </a:solidFill>
                <a:latin typeface="Montserrat"/>
                <a:cs typeface="Montserrat"/>
              </a:defRPr>
            </a:lvl1pPr>
          </a:lstStyle>
          <a:p>
            <a:r>
              <a:rPr lang="es-MX" dirty="0"/>
              <a:t>Nombre del curso</a:t>
            </a:r>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duccion">
    <p:bg>
      <p:bgPr>
        <a:solidFill>
          <a:schemeClr val="bg1"/>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F85CD59-0F36-C1FB-8FFB-E28B063F0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Ejercicio mental">
    <p:bg>
      <p:bgPr>
        <a:solidFill>
          <a:schemeClr val="bg1"/>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7076B8E-F541-F4BB-9067-41E3BB6EB9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ángulo 3">
            <a:extLst>
              <a:ext uri="{FF2B5EF4-FFF2-40B4-BE49-F238E27FC236}">
                <a16:creationId xmlns:a16="http://schemas.microsoft.com/office/drawing/2014/main" id="{3BD01B07-15C8-49B5-972E-E2DC06A7772B}"/>
              </a:ext>
            </a:extLst>
          </p:cNvPr>
          <p:cNvSpPr/>
          <p:nvPr userDrawn="1"/>
        </p:nvSpPr>
        <p:spPr>
          <a:xfrm>
            <a:off x="1866900" y="1805780"/>
            <a:ext cx="5410200" cy="3810000"/>
          </a:xfrm>
          <a:prstGeom prst="rect">
            <a:avLst/>
          </a:prstGeom>
          <a:solidFill>
            <a:schemeClr val="bg1"/>
          </a:solidFill>
          <a:ln>
            <a:noFill/>
          </a:ln>
          <a:effectLst>
            <a:outerShdw blurRad="254000" dist="381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106800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xplicacion">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D8C02D0-BEED-63CA-ADB4-963091E7D3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a:extLst>
              <a:ext uri="{FF2B5EF4-FFF2-40B4-BE49-F238E27FC236}">
                <a16:creationId xmlns:a16="http://schemas.microsoft.com/office/drawing/2014/main" id="{7F909026-F850-4398-B862-7954E591D727}"/>
              </a:ext>
            </a:extLst>
          </p:cNvPr>
          <p:cNvSpPr>
            <a:spLocks noGrp="1"/>
          </p:cNvSpPr>
          <p:nvPr>
            <p:ph type="title"/>
          </p:nvPr>
        </p:nvSpPr>
        <p:spPr>
          <a:xfrm>
            <a:off x="533400" y="1143000"/>
            <a:ext cx="7467600" cy="5181600"/>
          </a:xfrm>
          <a:prstGeom prst="rect">
            <a:avLst/>
          </a:prstGeom>
        </p:spPr>
        <p:txBody>
          <a:bodyPr/>
          <a:lstStyle>
            <a:lvl1pPr>
              <a:defRPr sz="1100">
                <a:latin typeface="Montserrat" panose="00000500000000000000" pitchFamily="2" charset="0"/>
              </a:defRPr>
            </a:lvl1pPr>
          </a:lstStyle>
          <a:p>
            <a:r>
              <a:rPr lang="es-ES" dirty="0"/>
              <a:t>Haga clic para modificar el estilo de título del patrón</a:t>
            </a:r>
            <a:endParaRPr lang="es-MX" dirty="0"/>
          </a:p>
        </p:txBody>
      </p:sp>
    </p:spTree>
    <p:extLst>
      <p:ext uri="{BB962C8B-B14F-4D97-AF65-F5344CB8AC3E}">
        <p14:creationId xmlns:p14="http://schemas.microsoft.com/office/powerpoint/2010/main" val="1793896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tividas">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8060CFA-DEAC-7947-3CB8-CDF82C54AA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a:extLst>
              <a:ext uri="{FF2B5EF4-FFF2-40B4-BE49-F238E27FC236}">
                <a16:creationId xmlns:a16="http://schemas.microsoft.com/office/drawing/2014/main" id="{364F3FF5-18E6-430E-BB62-4B3E47978E21}"/>
              </a:ext>
            </a:extLst>
          </p:cNvPr>
          <p:cNvSpPr>
            <a:spLocks noGrp="1"/>
          </p:cNvSpPr>
          <p:nvPr>
            <p:ph type="title"/>
          </p:nvPr>
        </p:nvSpPr>
        <p:spPr>
          <a:xfrm>
            <a:off x="381000" y="1143000"/>
            <a:ext cx="7620000" cy="5334000"/>
          </a:xfrm>
          <a:prstGeom prst="rect">
            <a:avLst/>
          </a:prstGeom>
        </p:spPr>
        <p:txBody>
          <a:bodyPr/>
          <a:lstStyle>
            <a:lvl1pPr>
              <a:defRPr sz="1100">
                <a:latin typeface="Montserrat" panose="00000500000000000000" pitchFamily="2" charset="0"/>
              </a:defRPr>
            </a:lvl1pPr>
          </a:lstStyle>
          <a:p>
            <a:r>
              <a:rPr lang="es-ES" dirty="0"/>
              <a:t>Haga clic para modificar el estilo de título del patrón</a:t>
            </a:r>
            <a:endParaRPr lang="es-MX" dirty="0"/>
          </a:p>
        </p:txBody>
      </p:sp>
    </p:spTree>
    <p:extLst>
      <p:ext uri="{BB962C8B-B14F-4D97-AF65-F5344CB8AC3E}">
        <p14:creationId xmlns:p14="http://schemas.microsoft.com/office/powerpoint/2010/main" val="1601919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Actividas">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9CCA838-E929-3736-DC4A-1E80521C2D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09272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ierre">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11C0CEB-9FFF-E57A-E727-146C343192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a:extLst>
              <a:ext uri="{FF2B5EF4-FFF2-40B4-BE49-F238E27FC236}">
                <a16:creationId xmlns:a16="http://schemas.microsoft.com/office/drawing/2014/main" id="{2816AC65-5743-4CB1-B53E-B08C9811667F}"/>
              </a:ext>
            </a:extLst>
          </p:cNvPr>
          <p:cNvSpPr>
            <a:spLocks noGrp="1"/>
          </p:cNvSpPr>
          <p:nvPr>
            <p:ph type="title"/>
          </p:nvPr>
        </p:nvSpPr>
        <p:spPr>
          <a:xfrm>
            <a:off x="533400" y="1219199"/>
            <a:ext cx="7543800" cy="5236533"/>
          </a:xfrm>
          <a:prstGeom prst="rect">
            <a:avLst/>
          </a:prstGeom>
        </p:spPr>
        <p:txBody>
          <a:bodyPr/>
          <a:lstStyle>
            <a:lvl1pPr>
              <a:defRPr sz="1100">
                <a:latin typeface="Montserrat" panose="00000500000000000000" pitchFamily="2" charset="0"/>
              </a:defRPr>
            </a:lvl1pPr>
          </a:lstStyle>
          <a:p>
            <a:r>
              <a:rPr lang="es-ES" dirty="0"/>
              <a:t>Haga clic para modificar el estilo de título del patrón</a:t>
            </a:r>
            <a:endParaRPr lang="es-MX" dirty="0"/>
          </a:p>
        </p:txBody>
      </p:sp>
    </p:spTree>
    <p:extLst>
      <p:ext uri="{BB962C8B-B14F-4D97-AF65-F5344CB8AC3E}">
        <p14:creationId xmlns:p14="http://schemas.microsoft.com/office/powerpoint/2010/main" val="1590997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6096000" y="6656295"/>
            <a:ext cx="2918690" cy="108619"/>
          </a:xfrm>
          <a:prstGeom prst="rect">
            <a:avLst/>
          </a:prstGeom>
        </p:spPr>
        <p:txBody>
          <a:bodyPr wrap="square" lIns="0" tIns="0" rIns="0" bIns="0">
            <a:spAutoFit/>
          </a:bodyPr>
          <a:lstStyle>
            <a:lvl1pPr>
              <a:defRPr sz="706" b="0" i="0">
                <a:solidFill>
                  <a:schemeClr val="bg1">
                    <a:lumMod val="65000"/>
                  </a:schemeClr>
                </a:solidFill>
                <a:latin typeface="Montserrat SemiBold"/>
                <a:cs typeface="Montserrat SemiBold"/>
              </a:defRPr>
            </a:lvl1pPr>
          </a:lstStyle>
          <a:p>
            <a:pPr marL="11206">
              <a:spcBef>
                <a:spcPts val="66"/>
              </a:spcBef>
            </a:pPr>
            <a:r>
              <a:rPr lang="es-ES" spc="-4"/>
              <a:t>Derechos</a:t>
            </a:r>
            <a:r>
              <a:rPr lang="es-ES" spc="4"/>
              <a:t> </a:t>
            </a:r>
            <a:r>
              <a:rPr lang="es-ES"/>
              <a:t>de</a:t>
            </a:r>
            <a:r>
              <a:rPr lang="es-ES" spc="9"/>
              <a:t> </a:t>
            </a:r>
            <a:r>
              <a:rPr lang="es-ES" spc="-4"/>
              <a:t>Autor</a:t>
            </a:r>
            <a:r>
              <a:rPr lang="es-ES" spc="9"/>
              <a:t> </a:t>
            </a:r>
            <a:r>
              <a:rPr lang="es-ES" spc="-4"/>
              <a:t>Reservados.</a:t>
            </a:r>
            <a:r>
              <a:rPr lang="es-ES" spc="9"/>
              <a:t> </a:t>
            </a:r>
            <a:r>
              <a:rPr lang="es-ES" spc="-4"/>
              <a:t>UNIVERSIDAD</a:t>
            </a:r>
            <a:r>
              <a:rPr lang="es-ES" spc="4"/>
              <a:t> </a:t>
            </a:r>
            <a:r>
              <a:rPr lang="es-ES" spc="-4"/>
              <a:t>TECMILENIO®</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5" r:id="rId3"/>
    <p:sldLayoutId id="2147483669" r:id="rId4"/>
    <p:sldLayoutId id="2147483666" r:id="rId5"/>
    <p:sldLayoutId id="2147483667" r:id="rId6"/>
    <p:sldLayoutId id="2147483670" r:id="rId7"/>
    <p:sldLayoutId id="2147483668" r:id="rId8"/>
  </p:sldLayoutIdLst>
  <p:txStyles>
    <p:titleStyle>
      <a:lvl1pPr>
        <a:defRPr>
          <a:latin typeface="+mj-lt"/>
          <a:ea typeface="+mj-ea"/>
          <a:cs typeface="+mj-cs"/>
        </a:defRPr>
      </a:lvl1pPr>
    </p:titleStyle>
    <p:body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bodyStyle>
    <p:other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hyperlink" Target="https://youtu.be/dq_U-RxkcFY"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629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67BA0B3D-41F7-6148-921C-EC7D8E7F9258}"/>
              </a:ext>
            </a:extLst>
          </p:cNvPr>
          <p:cNvSpPr/>
          <p:nvPr/>
        </p:nvSpPr>
        <p:spPr>
          <a:xfrm>
            <a:off x="357264" y="3533297"/>
            <a:ext cx="4824336" cy="1092607"/>
          </a:xfrm>
          <a:prstGeom prst="roundRect">
            <a:avLst>
              <a:gd name="adj" fmla="val 50000"/>
            </a:avLst>
          </a:prstGeom>
          <a:solidFill>
            <a:srgbClr val="2BA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CuadroTexto 4">
            <a:extLst>
              <a:ext uri="{FF2B5EF4-FFF2-40B4-BE49-F238E27FC236}">
                <a16:creationId xmlns:a16="http://schemas.microsoft.com/office/drawing/2014/main" id="{FCA7C7D1-AE04-4A4C-947A-9C2AB9735964}"/>
              </a:ext>
            </a:extLst>
          </p:cNvPr>
          <p:cNvSpPr txBox="1"/>
          <p:nvPr/>
        </p:nvSpPr>
        <p:spPr>
          <a:xfrm>
            <a:off x="533399" y="3664101"/>
            <a:ext cx="4343401" cy="830997"/>
          </a:xfrm>
          <a:prstGeom prst="rect">
            <a:avLst/>
          </a:prstGeom>
          <a:noFill/>
        </p:spPr>
        <p:txBody>
          <a:bodyPr wrap="square" rtlCol="0">
            <a:spAutoFit/>
          </a:bodyPr>
          <a:lstStyle/>
          <a:p>
            <a:pPr algn="ctr"/>
            <a:r>
              <a:rPr lang="es-MX" sz="2400" dirty="0">
                <a:solidFill>
                  <a:schemeClr val="bg1">
                    <a:lumMod val="95000"/>
                  </a:schemeClr>
                </a:solidFill>
                <a:latin typeface="Montserrat SemiBold" panose="00000700000000000000" pitchFamily="2" charset="0"/>
              </a:rPr>
              <a:t>Tema 14. Análisis financiero</a:t>
            </a:r>
          </a:p>
        </p:txBody>
      </p:sp>
      <p:sp>
        <p:nvSpPr>
          <p:cNvPr id="7" name="Título 45">
            <a:extLst>
              <a:ext uri="{FF2B5EF4-FFF2-40B4-BE49-F238E27FC236}">
                <a16:creationId xmlns:a16="http://schemas.microsoft.com/office/drawing/2014/main" id="{D68346E8-4208-D945-866B-DD105FBD15D4}"/>
              </a:ext>
            </a:extLst>
          </p:cNvPr>
          <p:cNvSpPr>
            <a:spLocks noGrp="1"/>
          </p:cNvSpPr>
          <p:nvPr>
            <p:ph type="title"/>
          </p:nvPr>
        </p:nvSpPr>
        <p:spPr>
          <a:xfrm>
            <a:off x="316241" y="1888075"/>
            <a:ext cx="5029199" cy="1146817"/>
          </a:xfrm>
        </p:spPr>
        <p:txBody>
          <a:bodyPr/>
          <a:lstStyle/>
          <a:p>
            <a:r>
              <a:rPr lang="es-MX" sz="3200" dirty="0"/>
              <a:t>Inversión en el mercado financiero.</a:t>
            </a:r>
          </a:p>
        </p:txBody>
      </p:sp>
    </p:spTree>
    <p:extLst>
      <p:ext uri="{BB962C8B-B14F-4D97-AF65-F5344CB8AC3E}">
        <p14:creationId xmlns:p14="http://schemas.microsoft.com/office/powerpoint/2010/main" val="1218297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80D7906F-0F50-BE4E-8778-A1E4C8FE072B}"/>
              </a:ext>
            </a:extLst>
          </p:cNvPr>
          <p:cNvSpPr>
            <a:spLocks noGrp="1"/>
          </p:cNvSpPr>
          <p:nvPr>
            <p:ph type="title" idx="4294967295"/>
          </p:nvPr>
        </p:nvSpPr>
        <p:spPr>
          <a:xfrm>
            <a:off x="4930738" y="1115551"/>
            <a:ext cx="3679862" cy="3989849"/>
          </a:xfrm>
          <a:prstGeom prst="rect">
            <a:avLst/>
          </a:prstGeom>
        </p:spPr>
        <p:txBody>
          <a:bodyPr lIns="91440" tIns="45720" rIns="91440" bIns="45720" anchor="t"/>
          <a:lstStyle/>
          <a:p>
            <a:pPr algn="l"/>
            <a:r>
              <a:rPr lang="es-MX" sz="1400" dirty="0"/>
              <a:t>Durante este capítulo se hablará de los </a:t>
            </a:r>
            <a:r>
              <a:rPr lang="es-MX" sz="1400" spc="-10" dirty="0"/>
              <a:t>estados financieros y lo que éstos trans</a:t>
            </a:r>
            <a:r>
              <a:rPr lang="es-MX" sz="1400" dirty="0"/>
              <a:t>miten. Como ejemplo se puede </a:t>
            </a:r>
            <a:r>
              <a:rPr lang="es-MX" sz="1400" spc="-50" dirty="0"/>
              <a:t>citar un caso drástico de lo que se puede </a:t>
            </a:r>
            <a:r>
              <a:rPr lang="es-MX" sz="1400" spc="-30" dirty="0"/>
              <a:t>extraer de los estados financieros.</a:t>
            </a:r>
            <a:br>
              <a:rPr lang="es-MX" sz="1400" dirty="0"/>
            </a:br>
            <a:br>
              <a:rPr lang="es-MX" sz="1400" dirty="0"/>
            </a:br>
            <a:r>
              <a:rPr lang="es-MX" sz="1400" spc="-50" dirty="0"/>
              <a:t>La posición de efectivo del sector vivienda </a:t>
            </a:r>
            <a:r>
              <a:rPr lang="es-MX" sz="1400" dirty="0"/>
              <a:t>(incluyendo Ara y Sare) cayó en un 74% </a:t>
            </a:r>
            <a:r>
              <a:rPr lang="es-MX" sz="1400" spc="-20" dirty="0"/>
              <a:t>comparado con los primeros tres meses </a:t>
            </a:r>
            <a:r>
              <a:rPr lang="es-MX" sz="1400" dirty="0"/>
              <a:t>de 2012, al registrar apenas 2,244 </a:t>
            </a:r>
            <a:r>
              <a:rPr lang="es-MX" sz="1400" dirty="0" err="1"/>
              <a:t>mdp</a:t>
            </a:r>
            <a:r>
              <a:rPr lang="es-MX" sz="1400" dirty="0"/>
              <a:t>, esto dio como resultado en el incumplimiento con los vencimientos del segundo trimestre de 2013 por más de 6,000 mdp. Los problemas de liquidez dieron como consecuencia el incumplimiento de pago con acreedores, y en conjunto las tres enfrentaron más de 10 demandas en diversos tribunales.</a:t>
            </a:r>
            <a:br>
              <a:rPr lang="es-MX" sz="1400" dirty="0"/>
            </a:br>
            <a:endParaRPr lang="es-MX" sz="1400" dirty="0"/>
          </a:p>
        </p:txBody>
      </p:sp>
      <p:sp>
        <p:nvSpPr>
          <p:cNvPr id="5" name="CuadroTexto 4">
            <a:extLst>
              <a:ext uri="{FF2B5EF4-FFF2-40B4-BE49-F238E27FC236}">
                <a16:creationId xmlns:a16="http://schemas.microsoft.com/office/drawing/2014/main" id="{F1BD6C87-189D-4AD3-B2A9-B470491AACA8}"/>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Introducción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Rectángulo 5">
            <a:extLst>
              <a:ext uri="{FF2B5EF4-FFF2-40B4-BE49-F238E27FC236}">
                <a16:creationId xmlns:a16="http://schemas.microsoft.com/office/drawing/2014/main" id="{3CB1B3AA-96B3-4CDE-B854-AE6391E923C4}"/>
              </a:ext>
            </a:extLst>
          </p:cNvPr>
          <p:cNvSpPr/>
          <p:nvPr/>
        </p:nvSpPr>
        <p:spPr>
          <a:xfrm>
            <a:off x="4572000" y="1066800"/>
            <a:ext cx="358739" cy="734552"/>
          </a:xfrm>
          <a:prstGeom prst="rect">
            <a:avLst/>
          </a:prstGeom>
          <a:solidFill>
            <a:srgbClr val="2CA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Imagen 7">
            <a:extLst>
              <a:ext uri="{FF2B5EF4-FFF2-40B4-BE49-F238E27FC236}">
                <a16:creationId xmlns:a16="http://schemas.microsoft.com/office/drawing/2014/main" id="{BE9DC8D7-847E-9447-BE27-670E22ABADC8}"/>
              </a:ext>
            </a:extLst>
          </p:cNvPr>
          <p:cNvPicPr>
            <a:picLocks noChangeAspect="1"/>
          </p:cNvPicPr>
          <p:nvPr/>
        </p:nvPicPr>
        <p:blipFill>
          <a:blip r:embed="rId3">
            <a:extLst>
              <a:ext uri="{28A0092B-C50C-407E-A947-70E740481C1C}">
                <a14:useLocalDpi xmlns:a14="http://schemas.microsoft.com/office/drawing/2010/main" val="0"/>
              </a:ext>
            </a:extLst>
          </a:blip>
          <a:srcRect l="16951" r="16951"/>
          <a:stretch/>
        </p:blipFill>
        <p:spPr>
          <a:xfrm>
            <a:off x="0" y="1066800"/>
            <a:ext cx="4572000" cy="5181600"/>
          </a:xfrm>
          <a:prstGeom prst="rect">
            <a:avLst/>
          </a:prstGeom>
        </p:spPr>
      </p:pic>
    </p:spTree>
    <p:extLst>
      <p:ext uri="{BB962C8B-B14F-4D97-AF65-F5344CB8AC3E}">
        <p14:creationId xmlns:p14="http://schemas.microsoft.com/office/powerpoint/2010/main" val="30929874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4" name="Título 1">
            <a:extLst>
              <a:ext uri="{FF2B5EF4-FFF2-40B4-BE49-F238E27FC236}">
                <a16:creationId xmlns:a16="http://schemas.microsoft.com/office/drawing/2014/main" id="{D9B1E921-C025-6F49-8C42-28C207C2CD7F}"/>
              </a:ext>
            </a:extLst>
          </p:cNvPr>
          <p:cNvSpPr txBox="1">
            <a:spLocks/>
          </p:cNvSpPr>
          <p:nvPr/>
        </p:nvSpPr>
        <p:spPr>
          <a:xfrm>
            <a:off x="533400" y="1089217"/>
            <a:ext cx="4038600" cy="206184"/>
          </a:xfrm>
          <a:prstGeom prst="rect">
            <a:avLst/>
          </a:prstGeom>
        </p:spPr>
        <p:txBody>
          <a:bodyPr/>
          <a:lstStyle>
            <a:lvl1pPr>
              <a:defRPr>
                <a:latin typeface="+mj-lt"/>
                <a:ea typeface="+mj-ea"/>
                <a:cs typeface="+mj-cs"/>
              </a:defRPr>
            </a:lvl1pPr>
          </a:lstStyle>
          <a:p>
            <a:r>
              <a:rPr lang="es-MX" sz="1400" b="1" dirty="0"/>
              <a:t>Análisis financiero</a:t>
            </a:r>
            <a:endParaRPr lang="es-MX" sz="1400" dirty="0"/>
          </a:p>
        </p:txBody>
      </p:sp>
      <p:sp>
        <p:nvSpPr>
          <p:cNvPr id="5" name="CuadroTexto 4">
            <a:extLst>
              <a:ext uri="{FF2B5EF4-FFF2-40B4-BE49-F238E27FC236}">
                <a16:creationId xmlns:a16="http://schemas.microsoft.com/office/drawing/2014/main" id="{ABE90BF1-D4ED-854F-888B-A3936F5D1393}"/>
              </a:ext>
            </a:extLst>
          </p:cNvPr>
          <p:cNvSpPr txBox="1"/>
          <p:nvPr/>
        </p:nvSpPr>
        <p:spPr>
          <a:xfrm>
            <a:off x="533400" y="1600200"/>
            <a:ext cx="2971800" cy="1384995"/>
          </a:xfrm>
          <a:prstGeom prst="rect">
            <a:avLst/>
          </a:prstGeom>
          <a:noFill/>
        </p:spPr>
        <p:txBody>
          <a:bodyPr wrap="square">
            <a:spAutoFit/>
          </a:bodyPr>
          <a:lstStyle/>
          <a:p>
            <a:r>
              <a:rPr lang="es-MX" sz="1400" dirty="0">
                <a:solidFill>
                  <a:srgbClr val="333333"/>
                </a:solidFill>
              </a:rPr>
              <a:t>Es un proceso por el cual se recopila, interpreta, compara y analiza los estados financieros y los datos que describen la operación de una empresa en particular.</a:t>
            </a:r>
            <a:endParaRPr lang="es-MX" sz="1400" dirty="0"/>
          </a:p>
        </p:txBody>
      </p:sp>
      <p:pic>
        <p:nvPicPr>
          <p:cNvPr id="72" name="Imagen 71">
            <a:extLst>
              <a:ext uri="{FF2B5EF4-FFF2-40B4-BE49-F238E27FC236}">
                <a16:creationId xmlns:a16="http://schemas.microsoft.com/office/drawing/2014/main" id="{18B560D9-BE34-AD48-B3DC-526E4877FE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923775"/>
            <a:ext cx="5054716" cy="5487272"/>
          </a:xfrm>
          <a:prstGeom prst="rect">
            <a:avLst/>
          </a:prstGeom>
        </p:spPr>
      </p:pic>
    </p:spTree>
    <p:extLst>
      <p:ext uri="{BB962C8B-B14F-4D97-AF65-F5344CB8AC3E}">
        <p14:creationId xmlns:p14="http://schemas.microsoft.com/office/powerpoint/2010/main" val="2173951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Título 1">
            <a:extLst>
              <a:ext uri="{FF2B5EF4-FFF2-40B4-BE49-F238E27FC236}">
                <a16:creationId xmlns:a16="http://schemas.microsoft.com/office/drawing/2014/main" id="{76A4F826-36B2-DD4B-8CA2-97E9308C14F3}"/>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a:r>
              <a:rPr lang="es-MX" sz="1400" b="1" dirty="0"/>
              <a:t>Estado de resultados</a:t>
            </a:r>
            <a:endParaRPr lang="es-MX" sz="1400" dirty="0"/>
          </a:p>
        </p:txBody>
      </p:sp>
      <p:pic>
        <p:nvPicPr>
          <p:cNvPr id="4" name="Imagen 3">
            <a:extLst>
              <a:ext uri="{FF2B5EF4-FFF2-40B4-BE49-F238E27FC236}">
                <a16:creationId xmlns:a16="http://schemas.microsoft.com/office/drawing/2014/main" id="{A7213FEE-967B-0741-9B9C-8F44EAEB41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0950" y="2165995"/>
            <a:ext cx="6642100" cy="3606800"/>
          </a:xfrm>
          <a:prstGeom prst="rect">
            <a:avLst/>
          </a:prstGeom>
        </p:spPr>
      </p:pic>
    </p:spTree>
    <p:extLst>
      <p:ext uri="{BB962C8B-B14F-4D97-AF65-F5344CB8AC3E}">
        <p14:creationId xmlns:p14="http://schemas.microsoft.com/office/powerpoint/2010/main" val="2288162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5" name="Título 1">
            <a:extLst>
              <a:ext uri="{FF2B5EF4-FFF2-40B4-BE49-F238E27FC236}">
                <a16:creationId xmlns:a16="http://schemas.microsoft.com/office/drawing/2014/main" id="{3E9AF574-7324-4E46-B16B-4BF5D40504B7}"/>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a:r>
              <a:rPr lang="es-MX" sz="1400" b="1" dirty="0"/>
              <a:t>Estado de situación financiera</a:t>
            </a:r>
            <a:endParaRPr lang="es-MX" sz="1400" dirty="0"/>
          </a:p>
        </p:txBody>
      </p:sp>
      <p:sp>
        <p:nvSpPr>
          <p:cNvPr id="25" name="CuadroTexto 24">
            <a:extLst>
              <a:ext uri="{FF2B5EF4-FFF2-40B4-BE49-F238E27FC236}">
                <a16:creationId xmlns:a16="http://schemas.microsoft.com/office/drawing/2014/main" id="{432F39D1-CD9E-824C-AB78-4953FCFE4D73}"/>
              </a:ext>
            </a:extLst>
          </p:cNvPr>
          <p:cNvSpPr txBox="1"/>
          <p:nvPr/>
        </p:nvSpPr>
        <p:spPr>
          <a:xfrm>
            <a:off x="533400" y="1600200"/>
            <a:ext cx="8077200" cy="523220"/>
          </a:xfrm>
          <a:prstGeom prst="rect">
            <a:avLst/>
          </a:prstGeom>
          <a:noFill/>
        </p:spPr>
        <p:txBody>
          <a:bodyPr wrap="square">
            <a:spAutoFit/>
          </a:bodyPr>
          <a:lstStyle/>
          <a:p>
            <a:pPr algn="just"/>
            <a:r>
              <a:rPr lang="es-MX" sz="1400" dirty="0">
                <a:solidFill>
                  <a:srgbClr val="333333"/>
                </a:solidFill>
              </a:rPr>
              <a:t>Este es conocido también como balance general y determina la situación de los activos, pasivos y el patrimonio de una empresa a una fecha determinada.</a:t>
            </a:r>
            <a:endParaRPr lang="es-MX" sz="1400" dirty="0"/>
          </a:p>
        </p:txBody>
      </p:sp>
      <p:pic>
        <p:nvPicPr>
          <p:cNvPr id="8" name="Imagen 7">
            <a:extLst>
              <a:ext uri="{FF2B5EF4-FFF2-40B4-BE49-F238E27FC236}">
                <a16:creationId xmlns:a16="http://schemas.microsoft.com/office/drawing/2014/main" id="{6F972E67-1968-3D4F-9D5F-7B7775C957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411" y="2438400"/>
            <a:ext cx="8077200" cy="3111500"/>
          </a:xfrm>
          <a:prstGeom prst="rect">
            <a:avLst/>
          </a:prstGeom>
        </p:spPr>
      </p:pic>
    </p:spTree>
    <p:extLst>
      <p:ext uri="{BB962C8B-B14F-4D97-AF65-F5344CB8AC3E}">
        <p14:creationId xmlns:p14="http://schemas.microsoft.com/office/powerpoint/2010/main" val="2602318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Cierre</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38F46A43-3F37-7C42-BEB4-F2C212855B44}"/>
              </a:ext>
            </a:extLst>
          </p:cNvPr>
          <p:cNvSpPr txBox="1">
            <a:spLocks/>
          </p:cNvSpPr>
          <p:nvPr/>
        </p:nvSpPr>
        <p:spPr>
          <a:xfrm>
            <a:off x="533400" y="3867151"/>
            <a:ext cx="8077200" cy="952500"/>
          </a:xfrm>
          <a:prstGeom prst="rect">
            <a:avLst/>
          </a:prstGeom>
        </p:spPr>
        <p:txBody>
          <a:bodyPr/>
          <a:lstStyle>
            <a:lvl1pPr>
              <a:defRPr>
                <a:latin typeface="+mj-lt"/>
                <a:ea typeface="+mj-ea"/>
                <a:cs typeface="+mj-cs"/>
              </a:defRPr>
            </a:lvl1pPr>
          </a:lstStyle>
          <a:p>
            <a:r>
              <a:rPr lang="es-MX" sz="1400" dirty="0">
                <a:solidFill>
                  <a:srgbClr val="333333"/>
                </a:solidFill>
              </a:rPr>
              <a:t>En el análisis de una emisora es de vital importancia conocer, interpretar y analizar la información que nos proveen los diferentes estados financieros.</a:t>
            </a:r>
          </a:p>
          <a:p>
            <a:endParaRPr lang="es-MX" sz="1400" dirty="0">
              <a:solidFill>
                <a:srgbClr val="333333"/>
              </a:solidFill>
            </a:endParaRPr>
          </a:p>
          <a:p>
            <a:r>
              <a:rPr lang="es-MX" sz="1400" dirty="0">
                <a:solidFill>
                  <a:srgbClr val="333333"/>
                </a:solidFill>
              </a:rPr>
              <a:t>Cabe hacer mención que toda empresa que cotiza en bolsa deberá proveer estados financieros que cumplan con las normas contables establecidas, así como contar con dictámenes que aseguren la fiabilidad de la información que provee a los diferentes usuarios financieros.</a:t>
            </a:r>
            <a:endParaRPr lang="es-MX" sz="1400" dirty="0"/>
          </a:p>
        </p:txBody>
      </p:sp>
      <p:pic>
        <p:nvPicPr>
          <p:cNvPr id="6" name="Picture 4">
            <a:extLst>
              <a:ext uri="{FF2B5EF4-FFF2-40B4-BE49-F238E27FC236}">
                <a16:creationId xmlns:a16="http://schemas.microsoft.com/office/drawing/2014/main" id="{89D03E67-914F-D142-B2D6-681FCC139D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7" t="20000" r="307" b="41250"/>
          <a:stretch/>
        </p:blipFill>
        <p:spPr bwMode="auto">
          <a:xfrm>
            <a:off x="0" y="1066799"/>
            <a:ext cx="9144000" cy="236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88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038C0DA-AA73-4770-BC3A-778F0BC671D8}"/>
              </a:ext>
            </a:extLst>
          </p:cNvPr>
          <p:cNvSpPr txBox="1"/>
          <p:nvPr/>
        </p:nvSpPr>
        <p:spPr>
          <a:xfrm>
            <a:off x="457200" y="210234"/>
            <a:ext cx="2133599" cy="646331"/>
          </a:xfrm>
          <a:prstGeom prst="rect">
            <a:avLst/>
          </a:prstGeom>
          <a:noFill/>
        </p:spPr>
        <p:txBody>
          <a:bodyPr wrap="square" rtlCol="0">
            <a:spAutoFit/>
          </a:bodyPr>
          <a:lstStyle/>
          <a:p>
            <a:r>
              <a:rPr lang="es-MX" sz="1800" b="1" dirty="0">
                <a:solidFill>
                  <a:schemeClr val="bg1"/>
                </a:solidFill>
                <a:latin typeface="Montserrat SemiBold" panose="00000700000000000000" pitchFamily="2" charset="0"/>
              </a:rPr>
              <a:t>Actividad</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CuadroTexto 5">
            <a:extLst>
              <a:ext uri="{FF2B5EF4-FFF2-40B4-BE49-F238E27FC236}">
                <a16:creationId xmlns:a16="http://schemas.microsoft.com/office/drawing/2014/main" id="{1C722077-4AD5-9948-83F4-B7BA6ACE885F}"/>
              </a:ext>
            </a:extLst>
          </p:cNvPr>
          <p:cNvSpPr txBox="1"/>
          <p:nvPr/>
        </p:nvSpPr>
        <p:spPr>
          <a:xfrm>
            <a:off x="704022" y="1447800"/>
            <a:ext cx="3715578" cy="1600438"/>
          </a:xfrm>
          <a:prstGeom prst="rect">
            <a:avLst/>
          </a:prstGeom>
          <a:noFill/>
        </p:spPr>
        <p:txBody>
          <a:bodyPr wrap="square">
            <a:spAutoFit/>
          </a:bodyPr>
          <a:lstStyle/>
          <a:p>
            <a:r>
              <a:rPr lang="es-MX" sz="1400" b="1" dirty="0">
                <a:solidFill>
                  <a:srgbClr val="2BA645"/>
                </a:solidFill>
                <a:latin typeface="+mj-lt"/>
              </a:rPr>
              <a:t>1. </a:t>
            </a:r>
            <a:r>
              <a:rPr lang="es-MX" sz="1400" dirty="0">
                <a:solidFill>
                  <a:srgbClr val="333333"/>
                </a:solidFill>
                <a:latin typeface="+mj-lt"/>
              </a:rPr>
              <a:t>Investiga los estados financieros de alguna empresa y determina los montos de ingresos gastos y utilidades. </a:t>
            </a:r>
            <a:br>
              <a:rPr lang="es-MX" sz="1400" dirty="0">
                <a:solidFill>
                  <a:srgbClr val="333333"/>
                </a:solidFill>
                <a:latin typeface="+mj-lt"/>
              </a:rPr>
            </a:br>
            <a:br>
              <a:rPr lang="es-MX" sz="1400" dirty="0">
                <a:solidFill>
                  <a:srgbClr val="333333"/>
                </a:solidFill>
                <a:latin typeface="+mj-lt"/>
              </a:rPr>
            </a:br>
            <a:r>
              <a:rPr lang="es-MX" sz="1400" b="1" dirty="0">
                <a:solidFill>
                  <a:srgbClr val="2BA645"/>
                </a:solidFill>
                <a:latin typeface="+mj-lt"/>
              </a:rPr>
              <a:t>2. </a:t>
            </a:r>
            <a:r>
              <a:rPr lang="es-MX" sz="1400" dirty="0">
                <a:solidFill>
                  <a:srgbClr val="333333"/>
                </a:solidFill>
                <a:latin typeface="+mj-lt"/>
              </a:rPr>
              <a:t>Comparte con tus compañeros.</a:t>
            </a:r>
            <a:br>
              <a:rPr lang="es-MX" sz="1400" dirty="0">
                <a:solidFill>
                  <a:srgbClr val="333333"/>
                </a:solidFill>
                <a:latin typeface="+mj-lt"/>
              </a:rPr>
            </a:br>
            <a:br>
              <a:rPr lang="es-MX" sz="1400" dirty="0">
                <a:solidFill>
                  <a:srgbClr val="333333"/>
                </a:solidFill>
                <a:latin typeface="+mj-lt"/>
              </a:rPr>
            </a:br>
            <a:endParaRPr lang="es-MX" sz="1400" dirty="0">
              <a:latin typeface="+mj-lt"/>
            </a:endParaRPr>
          </a:p>
        </p:txBody>
      </p:sp>
      <p:pic>
        <p:nvPicPr>
          <p:cNvPr id="11" name="Imagen 10">
            <a:extLst>
              <a:ext uri="{FF2B5EF4-FFF2-40B4-BE49-F238E27FC236}">
                <a16:creationId xmlns:a16="http://schemas.microsoft.com/office/drawing/2014/main" id="{46861CB9-0296-E040-8DD4-A3BC7AE68139}"/>
              </a:ext>
            </a:extLst>
          </p:cNvPr>
          <p:cNvPicPr>
            <a:picLocks noChangeAspect="1"/>
          </p:cNvPicPr>
          <p:nvPr/>
        </p:nvPicPr>
        <p:blipFill>
          <a:blip r:embed="rId2">
            <a:extLst>
              <a:ext uri="{28A0092B-C50C-407E-A947-70E740481C1C}">
                <a14:useLocalDpi xmlns:a14="http://schemas.microsoft.com/office/drawing/2010/main" val="0"/>
              </a:ext>
            </a:extLst>
          </a:blip>
          <a:srcRect l="17213" r="17213"/>
          <a:stretch/>
        </p:blipFill>
        <p:spPr>
          <a:xfrm>
            <a:off x="4572000" y="1091330"/>
            <a:ext cx="4572000" cy="4648200"/>
          </a:xfrm>
          <a:prstGeom prst="rect">
            <a:avLst/>
          </a:prstGeom>
        </p:spPr>
      </p:pic>
    </p:spTree>
    <p:extLst>
      <p:ext uri="{BB962C8B-B14F-4D97-AF65-F5344CB8AC3E}">
        <p14:creationId xmlns:p14="http://schemas.microsoft.com/office/powerpoint/2010/main" val="3622212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67BA0B3D-41F7-6148-921C-EC7D8E7F9258}"/>
              </a:ext>
            </a:extLst>
          </p:cNvPr>
          <p:cNvSpPr/>
          <p:nvPr/>
        </p:nvSpPr>
        <p:spPr>
          <a:xfrm>
            <a:off x="357264" y="3533297"/>
            <a:ext cx="4824336" cy="1092607"/>
          </a:xfrm>
          <a:prstGeom prst="roundRect">
            <a:avLst>
              <a:gd name="adj" fmla="val 50000"/>
            </a:avLst>
          </a:prstGeom>
          <a:solidFill>
            <a:srgbClr val="2BA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CuadroTexto 4">
            <a:extLst>
              <a:ext uri="{FF2B5EF4-FFF2-40B4-BE49-F238E27FC236}">
                <a16:creationId xmlns:a16="http://schemas.microsoft.com/office/drawing/2014/main" id="{FCA7C7D1-AE04-4A4C-947A-9C2AB9735964}"/>
              </a:ext>
            </a:extLst>
          </p:cNvPr>
          <p:cNvSpPr txBox="1"/>
          <p:nvPr/>
        </p:nvSpPr>
        <p:spPr>
          <a:xfrm>
            <a:off x="597731" y="3848767"/>
            <a:ext cx="4343401" cy="461665"/>
          </a:xfrm>
          <a:prstGeom prst="rect">
            <a:avLst/>
          </a:prstGeom>
          <a:noFill/>
        </p:spPr>
        <p:txBody>
          <a:bodyPr wrap="square" rtlCol="0">
            <a:spAutoFit/>
          </a:bodyPr>
          <a:lstStyle/>
          <a:p>
            <a:pPr algn="ctr"/>
            <a:r>
              <a:rPr lang="es-MX" sz="2400" dirty="0">
                <a:solidFill>
                  <a:schemeClr val="bg1">
                    <a:lumMod val="95000"/>
                  </a:schemeClr>
                </a:solidFill>
                <a:latin typeface="Montserrat SemiBold" panose="00000700000000000000" pitchFamily="2" charset="0"/>
              </a:rPr>
              <a:t>Tema 15. Análisis bursátil</a:t>
            </a:r>
          </a:p>
        </p:txBody>
      </p:sp>
      <p:sp>
        <p:nvSpPr>
          <p:cNvPr id="7" name="Título 45">
            <a:extLst>
              <a:ext uri="{FF2B5EF4-FFF2-40B4-BE49-F238E27FC236}">
                <a16:creationId xmlns:a16="http://schemas.microsoft.com/office/drawing/2014/main" id="{D68346E8-4208-D945-866B-DD105FBD15D4}"/>
              </a:ext>
            </a:extLst>
          </p:cNvPr>
          <p:cNvSpPr>
            <a:spLocks noGrp="1"/>
          </p:cNvSpPr>
          <p:nvPr>
            <p:ph type="title"/>
          </p:nvPr>
        </p:nvSpPr>
        <p:spPr>
          <a:xfrm>
            <a:off x="316241" y="1888075"/>
            <a:ext cx="5029199" cy="1146817"/>
          </a:xfrm>
        </p:spPr>
        <p:txBody>
          <a:bodyPr/>
          <a:lstStyle/>
          <a:p>
            <a:r>
              <a:rPr lang="es-MX" sz="3200" dirty="0"/>
              <a:t>Inversión en el mercado financiero.</a:t>
            </a:r>
          </a:p>
        </p:txBody>
      </p:sp>
    </p:spTree>
    <p:extLst>
      <p:ext uri="{BB962C8B-B14F-4D97-AF65-F5344CB8AC3E}">
        <p14:creationId xmlns:p14="http://schemas.microsoft.com/office/powerpoint/2010/main" val="28592128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80D7906F-0F50-BE4E-8778-A1E4C8FE072B}"/>
              </a:ext>
            </a:extLst>
          </p:cNvPr>
          <p:cNvSpPr>
            <a:spLocks noGrp="1"/>
          </p:cNvSpPr>
          <p:nvPr>
            <p:ph type="title" idx="4294967295"/>
          </p:nvPr>
        </p:nvSpPr>
        <p:spPr>
          <a:xfrm>
            <a:off x="4930739" y="1115551"/>
            <a:ext cx="3679862" cy="4675649"/>
          </a:xfrm>
          <a:prstGeom prst="rect">
            <a:avLst/>
          </a:prstGeom>
        </p:spPr>
        <p:txBody>
          <a:bodyPr/>
          <a:lstStyle/>
          <a:p>
            <a:pPr algn="l"/>
            <a:r>
              <a:rPr lang="es-MX" sz="1400" spc="-50" dirty="0">
                <a:solidFill>
                  <a:srgbClr val="333333"/>
                </a:solidFill>
              </a:rPr>
              <a:t>Muchas veces, la información contenida </a:t>
            </a:r>
            <a:r>
              <a:rPr lang="es-MX" sz="1400" dirty="0">
                <a:solidFill>
                  <a:srgbClr val="333333"/>
                </a:solidFill>
              </a:rPr>
              <a:t>en los estados financieros y en sus notas aclaratorias solo muestran la punta del iceberg. Para conocer un panorama más amplio, es necesario no solo prestar atención en las noticias, sino analizarlas y tomarlas como lo que son muchas veces, “una opinión”.</a:t>
            </a:r>
          </a:p>
        </p:txBody>
      </p:sp>
      <p:sp>
        <p:nvSpPr>
          <p:cNvPr id="5" name="CuadroTexto 4">
            <a:extLst>
              <a:ext uri="{FF2B5EF4-FFF2-40B4-BE49-F238E27FC236}">
                <a16:creationId xmlns:a16="http://schemas.microsoft.com/office/drawing/2014/main" id="{F1BD6C87-189D-4AD3-B2A9-B470491AACA8}"/>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Introducción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Rectángulo 5">
            <a:extLst>
              <a:ext uri="{FF2B5EF4-FFF2-40B4-BE49-F238E27FC236}">
                <a16:creationId xmlns:a16="http://schemas.microsoft.com/office/drawing/2014/main" id="{3CB1B3AA-96B3-4CDE-B854-AE6391E923C4}"/>
              </a:ext>
            </a:extLst>
          </p:cNvPr>
          <p:cNvSpPr/>
          <p:nvPr/>
        </p:nvSpPr>
        <p:spPr>
          <a:xfrm>
            <a:off x="4572000" y="1066800"/>
            <a:ext cx="358739" cy="734552"/>
          </a:xfrm>
          <a:prstGeom prst="rect">
            <a:avLst/>
          </a:prstGeom>
          <a:solidFill>
            <a:srgbClr val="2CA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Imagen 7">
            <a:extLst>
              <a:ext uri="{FF2B5EF4-FFF2-40B4-BE49-F238E27FC236}">
                <a16:creationId xmlns:a16="http://schemas.microsoft.com/office/drawing/2014/main" id="{BE9DC8D7-847E-9447-BE27-670E22ABADC8}"/>
              </a:ext>
            </a:extLst>
          </p:cNvPr>
          <p:cNvPicPr>
            <a:picLocks noChangeAspect="1"/>
          </p:cNvPicPr>
          <p:nvPr/>
        </p:nvPicPr>
        <p:blipFill rotWithShape="1">
          <a:blip r:embed="rId3">
            <a:extLst>
              <a:ext uri="{28A0092B-C50C-407E-A947-70E740481C1C}">
                <a14:useLocalDpi xmlns:a14="http://schemas.microsoft.com/office/drawing/2010/main" val="0"/>
              </a:ext>
            </a:extLst>
          </a:blip>
          <a:srcRect l="30392" t="-599" r="10784" b="599"/>
          <a:stretch/>
        </p:blipFill>
        <p:spPr>
          <a:xfrm>
            <a:off x="0" y="1066800"/>
            <a:ext cx="4572000" cy="5181600"/>
          </a:xfrm>
          <a:prstGeom prst="rect">
            <a:avLst/>
          </a:prstGeom>
        </p:spPr>
      </p:pic>
    </p:spTree>
    <p:extLst>
      <p:ext uri="{BB962C8B-B14F-4D97-AF65-F5344CB8AC3E}">
        <p14:creationId xmlns:p14="http://schemas.microsoft.com/office/powerpoint/2010/main" val="7199585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Título 1">
            <a:extLst>
              <a:ext uri="{FF2B5EF4-FFF2-40B4-BE49-F238E27FC236}">
                <a16:creationId xmlns:a16="http://schemas.microsoft.com/office/drawing/2014/main" id="{92D5FA0F-CF92-1C40-8851-25F6D4B0A2EE}"/>
              </a:ext>
            </a:extLst>
          </p:cNvPr>
          <p:cNvSpPr txBox="1">
            <a:spLocks/>
          </p:cNvSpPr>
          <p:nvPr/>
        </p:nvSpPr>
        <p:spPr>
          <a:xfrm>
            <a:off x="533400" y="1600200"/>
            <a:ext cx="8077200" cy="5257800"/>
          </a:xfrm>
          <a:prstGeom prst="rect">
            <a:avLst/>
          </a:prstGeom>
        </p:spPr>
        <p:txBody>
          <a:bodyPr/>
          <a:lstStyle>
            <a:lvl1pPr>
              <a:defRPr>
                <a:latin typeface="+mj-lt"/>
                <a:ea typeface="+mj-ea"/>
                <a:cs typeface="+mj-cs"/>
              </a:defRPr>
            </a:lvl1pPr>
          </a:lstStyle>
          <a:p>
            <a:r>
              <a:rPr lang="es-MX" sz="1400" spc="-20" dirty="0">
                <a:solidFill>
                  <a:srgbClr val="333333"/>
                </a:solidFill>
              </a:rPr>
              <a:t>El análisis bursátil sirve como herramienta para anticiparse a los cambios que se presenten </a:t>
            </a:r>
            <a:r>
              <a:rPr lang="es-MX" sz="1400" dirty="0">
                <a:solidFill>
                  <a:srgbClr val="333333"/>
                </a:solidFill>
              </a:rPr>
              <a:t>en los precios de los valores. Al pronosticar esto se puede decidir qué tipo de valores y en qué momento pueden ser comprados o vendidos.</a:t>
            </a:r>
            <a:endParaRPr lang="es-MX" sz="1400" dirty="0"/>
          </a:p>
        </p:txBody>
      </p:sp>
      <p:sp>
        <p:nvSpPr>
          <p:cNvPr id="10" name="Título 1">
            <a:extLst>
              <a:ext uri="{FF2B5EF4-FFF2-40B4-BE49-F238E27FC236}">
                <a16:creationId xmlns:a16="http://schemas.microsoft.com/office/drawing/2014/main" id="{E47FDB56-65FA-8F42-9EC9-F3909602D4F6}"/>
              </a:ext>
            </a:extLst>
          </p:cNvPr>
          <p:cNvSpPr txBox="1">
            <a:spLocks/>
          </p:cNvSpPr>
          <p:nvPr/>
        </p:nvSpPr>
        <p:spPr>
          <a:xfrm>
            <a:off x="533400" y="1066800"/>
            <a:ext cx="8077200" cy="358583"/>
          </a:xfrm>
          <a:prstGeom prst="rect">
            <a:avLst/>
          </a:prstGeom>
        </p:spPr>
        <p:txBody>
          <a:bodyPr/>
          <a:lstStyle>
            <a:lvl1pPr>
              <a:defRPr>
                <a:latin typeface="+mj-lt"/>
                <a:ea typeface="+mj-ea"/>
                <a:cs typeface="+mj-cs"/>
              </a:defRPr>
            </a:lvl1pPr>
          </a:lstStyle>
          <a:p>
            <a:pPr algn="ctr" defTabSz="914400"/>
            <a:r>
              <a:rPr lang="es-MX" sz="1400" b="1" dirty="0"/>
              <a:t>Análisis bursátil</a:t>
            </a:r>
            <a:endParaRPr lang="es-MX" sz="1400" dirty="0"/>
          </a:p>
        </p:txBody>
      </p:sp>
      <p:pic>
        <p:nvPicPr>
          <p:cNvPr id="17" name="Imagen 16">
            <a:extLst>
              <a:ext uri="{FF2B5EF4-FFF2-40B4-BE49-F238E27FC236}">
                <a16:creationId xmlns:a16="http://schemas.microsoft.com/office/drawing/2014/main" id="{09C7A6F6-2E85-AE43-B1B6-67F3BEC300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300" y="2893421"/>
            <a:ext cx="8661400" cy="2324100"/>
          </a:xfrm>
          <a:prstGeom prst="rect">
            <a:avLst/>
          </a:prstGeom>
        </p:spPr>
      </p:pic>
    </p:spTree>
    <p:extLst>
      <p:ext uri="{BB962C8B-B14F-4D97-AF65-F5344CB8AC3E}">
        <p14:creationId xmlns:p14="http://schemas.microsoft.com/office/powerpoint/2010/main" val="1777606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051FF42-C3A2-4BC9-86A8-23E94B70A7C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Ejercicio Mental</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pic>
        <p:nvPicPr>
          <p:cNvPr id="6" name="Gráfico 5" descr="Gesto de doble toque contorno">
            <a:extLst>
              <a:ext uri="{FF2B5EF4-FFF2-40B4-BE49-F238E27FC236}">
                <a16:creationId xmlns:a16="http://schemas.microsoft.com/office/drawing/2014/main" id="{171A85A6-B8D1-4DCF-A29E-C5A1CD4C29C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29300" y="4381500"/>
            <a:ext cx="914400" cy="914400"/>
          </a:xfrm>
          <a:prstGeom prst="rect">
            <a:avLst/>
          </a:prstGeom>
        </p:spPr>
      </p:pic>
      <p:sp>
        <p:nvSpPr>
          <p:cNvPr id="7" name="Título 4">
            <a:extLst>
              <a:ext uri="{FF2B5EF4-FFF2-40B4-BE49-F238E27FC236}">
                <a16:creationId xmlns:a16="http://schemas.microsoft.com/office/drawing/2014/main" id="{94FEB432-4492-D043-A159-E4EBD5A508EC}"/>
              </a:ext>
            </a:extLst>
          </p:cNvPr>
          <p:cNvSpPr txBox="1">
            <a:spLocks/>
          </p:cNvSpPr>
          <p:nvPr/>
        </p:nvSpPr>
        <p:spPr>
          <a:xfrm>
            <a:off x="2286000" y="2766218"/>
            <a:ext cx="4648200" cy="1881982"/>
          </a:xfrm>
          <a:prstGeom prst="rect">
            <a:avLst/>
          </a:prstGeom>
        </p:spPr>
        <p:txBody>
          <a:bodyPr/>
          <a:lstStyle>
            <a:lvl1pPr>
              <a:defRPr>
                <a:latin typeface="+mj-lt"/>
                <a:ea typeface="+mj-ea"/>
                <a:cs typeface="+mj-cs"/>
              </a:defRPr>
            </a:lvl1pPr>
          </a:lstStyle>
          <a:p>
            <a:pPr algn="ctr"/>
            <a:r>
              <a:rPr lang="es-MX" sz="1400" dirty="0"/>
              <a:t>Te invitamos a que realices el siguiente ejercicio mental, el cual te tomará cinco minutos y te servirá para obtener una mejor claridad en los conceptos que aprenderemos el día de hoy.</a:t>
            </a:r>
            <a:br>
              <a:rPr lang="es-MX" sz="1400" dirty="0"/>
            </a:br>
            <a:br>
              <a:rPr lang="es-MX" sz="1400" kern="0" dirty="0">
                <a:solidFill>
                  <a:sysClr val="windowText" lastClr="000000"/>
                </a:solidFill>
              </a:rPr>
            </a:br>
            <a:r>
              <a:rPr lang="es-MX" sz="1400" b="1" dirty="0">
                <a:solidFill>
                  <a:srgbClr val="002060"/>
                </a:solidFill>
              </a:rPr>
              <a:t>Ejercicio mental: Respiración Contando</a:t>
            </a:r>
            <a:br>
              <a:rPr lang="es-MX" sz="1400" dirty="0">
                <a:solidFill>
                  <a:srgbClr val="002060"/>
                </a:solidFill>
              </a:rPr>
            </a:br>
            <a:r>
              <a:rPr lang="es-MX" sz="1400" dirty="0">
                <a:solidFill>
                  <a:srgbClr val="002060"/>
                </a:solidFill>
                <a:hlinkClick r:id="rId4"/>
              </a:rPr>
              <a:t>https://youtu.be/dq_U-RxkcFY</a:t>
            </a:r>
            <a:endParaRPr lang="es-MX" sz="1400" dirty="0">
              <a:solidFill>
                <a:srgbClr val="002060"/>
              </a:solidFill>
            </a:endParaRPr>
          </a:p>
          <a:p>
            <a:pPr algn="ctr"/>
            <a:endParaRPr lang="es-MX" sz="1400" dirty="0">
              <a:solidFill>
                <a:srgbClr val="002060"/>
              </a:solidFill>
            </a:endParaRPr>
          </a:p>
          <a:p>
            <a:pPr algn="ctr"/>
            <a:r>
              <a:rPr lang="es-MX" sz="1400" dirty="0"/>
              <a:t> </a:t>
            </a:r>
            <a:br>
              <a:rPr lang="es-MX" sz="1400" dirty="0"/>
            </a:br>
            <a:br>
              <a:rPr lang="es-MX" sz="1400" dirty="0"/>
            </a:br>
            <a:endParaRPr lang="it-IT" sz="1400" dirty="0"/>
          </a:p>
        </p:txBody>
      </p:sp>
    </p:spTree>
    <p:extLst>
      <p:ext uri="{BB962C8B-B14F-4D97-AF65-F5344CB8AC3E}">
        <p14:creationId xmlns:p14="http://schemas.microsoft.com/office/powerpoint/2010/main" val="158543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D69C2848-CEAD-644F-A87A-F8BCCA918F25}"/>
              </a:ext>
            </a:extLst>
          </p:cNvPr>
          <p:cNvSpPr>
            <a:spLocks noGrp="1"/>
          </p:cNvSpPr>
          <p:nvPr>
            <p:ph type="title"/>
          </p:nvPr>
        </p:nvSpPr>
        <p:spPr>
          <a:xfrm>
            <a:off x="533400" y="1143000"/>
            <a:ext cx="7467600" cy="5181600"/>
          </a:xfrm>
        </p:spPr>
        <p:txBody>
          <a:bodyPr/>
          <a:lstStyle/>
          <a:p>
            <a:pPr algn="ctr"/>
            <a:br>
              <a:rPr lang="es-MX" sz="1100" dirty="0">
                <a:solidFill>
                  <a:schemeClr val="bg1"/>
                </a:solidFill>
              </a:rPr>
            </a:br>
            <a:endParaRPr lang="es-MX" dirty="0"/>
          </a:p>
        </p:txBody>
      </p:sp>
      <p:sp>
        <p:nvSpPr>
          <p:cNvPr id="5" name="Título 1">
            <a:extLst>
              <a:ext uri="{FF2B5EF4-FFF2-40B4-BE49-F238E27FC236}">
                <a16:creationId xmlns:a16="http://schemas.microsoft.com/office/drawing/2014/main" id="{466D674F-197A-8148-87AC-09CDAD46474A}"/>
              </a:ext>
            </a:extLst>
          </p:cNvPr>
          <p:cNvSpPr txBox="1">
            <a:spLocks/>
          </p:cNvSpPr>
          <p:nvPr/>
        </p:nvSpPr>
        <p:spPr>
          <a:xfrm>
            <a:off x="533400" y="1600200"/>
            <a:ext cx="8077200" cy="5257800"/>
          </a:xfrm>
          <a:prstGeom prst="rect">
            <a:avLst/>
          </a:prstGeom>
        </p:spPr>
        <p:txBody>
          <a:bodyPr/>
          <a:lstStyle>
            <a:lvl1pPr>
              <a:defRPr>
                <a:latin typeface="+mj-lt"/>
                <a:ea typeface="+mj-ea"/>
                <a:cs typeface="+mj-cs"/>
              </a:defRPr>
            </a:lvl1pPr>
          </a:lstStyle>
          <a:p>
            <a:r>
              <a:rPr lang="es-MX" sz="1400" dirty="0">
                <a:solidFill>
                  <a:srgbClr val="333333"/>
                </a:solidFill>
              </a:rPr>
              <a:t>Este análisis se enfoca en el estudio del historial, su situación actual y las perspectivas futuras de la empresa.</a:t>
            </a:r>
            <a:endParaRPr lang="es-MX" sz="1400" dirty="0"/>
          </a:p>
        </p:txBody>
      </p:sp>
      <p:sp>
        <p:nvSpPr>
          <p:cNvPr id="6" name="Título 1">
            <a:extLst>
              <a:ext uri="{FF2B5EF4-FFF2-40B4-BE49-F238E27FC236}">
                <a16:creationId xmlns:a16="http://schemas.microsoft.com/office/drawing/2014/main" id="{FB78029B-2C99-9143-9594-0A436D3AD631}"/>
              </a:ext>
            </a:extLst>
          </p:cNvPr>
          <p:cNvSpPr txBox="1">
            <a:spLocks/>
          </p:cNvSpPr>
          <p:nvPr/>
        </p:nvSpPr>
        <p:spPr>
          <a:xfrm>
            <a:off x="533400" y="1066800"/>
            <a:ext cx="8077200" cy="358583"/>
          </a:xfrm>
          <a:prstGeom prst="rect">
            <a:avLst/>
          </a:prstGeom>
        </p:spPr>
        <p:txBody>
          <a:bodyPr/>
          <a:lstStyle>
            <a:lvl1pPr>
              <a:defRPr>
                <a:latin typeface="+mj-lt"/>
                <a:ea typeface="+mj-ea"/>
                <a:cs typeface="+mj-cs"/>
              </a:defRPr>
            </a:lvl1pPr>
          </a:lstStyle>
          <a:p>
            <a:pPr algn="ctr" defTabSz="914400"/>
            <a:r>
              <a:rPr lang="es-MX" sz="1400" b="1" dirty="0"/>
              <a:t>Análisis fundamental</a:t>
            </a:r>
            <a:endParaRPr lang="es-MX" sz="1400" dirty="0"/>
          </a:p>
        </p:txBody>
      </p:sp>
      <p:pic>
        <p:nvPicPr>
          <p:cNvPr id="3" name="Imagen 2">
            <a:extLst>
              <a:ext uri="{FF2B5EF4-FFF2-40B4-BE49-F238E27FC236}">
                <a16:creationId xmlns:a16="http://schemas.microsoft.com/office/drawing/2014/main" id="{83648006-2122-5247-9D3C-913B8661DA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6550" y="2463800"/>
            <a:ext cx="5930900" cy="3530600"/>
          </a:xfrm>
          <a:prstGeom prst="rect">
            <a:avLst/>
          </a:prstGeom>
        </p:spPr>
      </p:pic>
    </p:spTree>
    <p:extLst>
      <p:ext uri="{BB962C8B-B14F-4D97-AF65-F5344CB8AC3E}">
        <p14:creationId xmlns:p14="http://schemas.microsoft.com/office/powerpoint/2010/main" val="41913291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Título 1">
            <a:extLst>
              <a:ext uri="{FF2B5EF4-FFF2-40B4-BE49-F238E27FC236}">
                <a16:creationId xmlns:a16="http://schemas.microsoft.com/office/drawing/2014/main" id="{92D5FA0F-CF92-1C40-8851-25F6D4B0A2EE}"/>
              </a:ext>
            </a:extLst>
          </p:cNvPr>
          <p:cNvSpPr txBox="1">
            <a:spLocks/>
          </p:cNvSpPr>
          <p:nvPr/>
        </p:nvSpPr>
        <p:spPr>
          <a:xfrm>
            <a:off x="533400" y="1600200"/>
            <a:ext cx="7886700" cy="762000"/>
          </a:xfrm>
          <a:prstGeom prst="rect">
            <a:avLst/>
          </a:prstGeom>
        </p:spPr>
        <p:txBody>
          <a:bodyPr/>
          <a:lstStyle>
            <a:lvl1pPr>
              <a:defRPr>
                <a:latin typeface="+mj-lt"/>
                <a:ea typeface="+mj-ea"/>
                <a:cs typeface="+mj-cs"/>
              </a:defRPr>
            </a:lvl1pPr>
          </a:lstStyle>
          <a:p>
            <a:r>
              <a:rPr lang="es-MX" sz="1400" dirty="0">
                <a:solidFill>
                  <a:srgbClr val="333333"/>
                </a:solidFill>
              </a:rPr>
              <a:t>Este conlleva el estudio de los movimientos que suceden en el mercado, por medio de </a:t>
            </a:r>
            <a:r>
              <a:rPr lang="es-MX" sz="1400" spc="-10" dirty="0">
                <a:solidFill>
                  <a:srgbClr val="333333"/>
                </a:solidFill>
              </a:rPr>
              <a:t>gráficos, con el objetivo de predecir movimientos en los precios, y así poder pronosticar </a:t>
            </a:r>
            <a:r>
              <a:rPr lang="es-MX" sz="1400" dirty="0">
                <a:solidFill>
                  <a:srgbClr val="333333"/>
                </a:solidFill>
              </a:rPr>
              <a:t>cuándo comprar o vender un valor.</a:t>
            </a:r>
            <a:endParaRPr lang="es-MX" sz="1400" dirty="0"/>
          </a:p>
        </p:txBody>
      </p:sp>
      <p:sp>
        <p:nvSpPr>
          <p:cNvPr id="10" name="Título 1">
            <a:extLst>
              <a:ext uri="{FF2B5EF4-FFF2-40B4-BE49-F238E27FC236}">
                <a16:creationId xmlns:a16="http://schemas.microsoft.com/office/drawing/2014/main" id="{E47FDB56-65FA-8F42-9EC9-F3909602D4F6}"/>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defTabSz="914400"/>
            <a:r>
              <a:rPr lang="es-MX" sz="1400" b="1" dirty="0"/>
              <a:t>Análisis técnico</a:t>
            </a:r>
            <a:endParaRPr lang="es-MX" sz="1400" dirty="0"/>
          </a:p>
        </p:txBody>
      </p:sp>
      <p:sp>
        <p:nvSpPr>
          <p:cNvPr id="7" name="CuadroTexto 6">
            <a:extLst>
              <a:ext uri="{FF2B5EF4-FFF2-40B4-BE49-F238E27FC236}">
                <a16:creationId xmlns:a16="http://schemas.microsoft.com/office/drawing/2014/main" id="{FEADFC13-DB06-C847-B88B-8A5C9953A8C4}"/>
              </a:ext>
            </a:extLst>
          </p:cNvPr>
          <p:cNvSpPr txBox="1"/>
          <p:nvPr/>
        </p:nvSpPr>
        <p:spPr>
          <a:xfrm>
            <a:off x="533400" y="2637245"/>
            <a:ext cx="4572000" cy="553998"/>
          </a:xfrm>
          <a:prstGeom prst="rect">
            <a:avLst/>
          </a:prstGeom>
          <a:noFill/>
        </p:spPr>
        <p:txBody>
          <a:bodyPr wrap="square" lIns="91440" tIns="45720" rIns="91440" bIns="45720" anchor="t">
            <a:spAutoFit/>
          </a:bodyPr>
          <a:lstStyle/>
          <a:p>
            <a:pPr algn="l"/>
            <a:r>
              <a:rPr lang="es-MX" sz="1400" b="1" i="0" u="none" strike="noStrike" dirty="0">
                <a:solidFill>
                  <a:srgbClr val="333333"/>
                </a:solidFill>
                <a:effectLst/>
                <a:latin typeface="+mj-lt"/>
              </a:rPr>
              <a:t>Este análisis se puede aplicar a:</a:t>
            </a:r>
          </a:p>
          <a:p>
            <a:pPr algn="l"/>
            <a:endParaRPr lang="es-MX" sz="1600" b="0" i="0" u="none" strike="noStrike" dirty="0">
              <a:solidFill>
                <a:srgbClr val="333333"/>
              </a:solidFill>
              <a:effectLst/>
              <a:latin typeface="+mj-lt"/>
            </a:endParaRPr>
          </a:p>
        </p:txBody>
      </p:sp>
      <p:pic>
        <p:nvPicPr>
          <p:cNvPr id="14" name="Imagen 13">
            <a:extLst>
              <a:ext uri="{FF2B5EF4-FFF2-40B4-BE49-F238E27FC236}">
                <a16:creationId xmlns:a16="http://schemas.microsoft.com/office/drawing/2014/main" id="{67648BE5-0CB2-814E-A0EE-AC847935AA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788" y="3572243"/>
            <a:ext cx="8415788" cy="1382105"/>
          </a:xfrm>
          <a:prstGeom prst="rect">
            <a:avLst/>
          </a:prstGeom>
        </p:spPr>
      </p:pic>
    </p:spTree>
    <p:extLst>
      <p:ext uri="{BB962C8B-B14F-4D97-AF65-F5344CB8AC3E}">
        <p14:creationId xmlns:p14="http://schemas.microsoft.com/office/powerpoint/2010/main" val="8951816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78E09406-AD4E-4A40-A69E-479D33C41797}"/>
              </a:ext>
            </a:extLst>
          </p:cNvPr>
          <p:cNvSpPr/>
          <p:nvPr/>
        </p:nvSpPr>
        <p:spPr>
          <a:xfrm>
            <a:off x="457200" y="1447799"/>
            <a:ext cx="8305800" cy="1828801"/>
          </a:xfrm>
          <a:prstGeom prst="rect">
            <a:avLst/>
          </a:prstGeom>
          <a:solidFill>
            <a:srgbClr val="265A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Título 1">
            <a:extLst>
              <a:ext uri="{FF2B5EF4-FFF2-40B4-BE49-F238E27FC236}">
                <a16:creationId xmlns:a16="http://schemas.microsoft.com/office/drawing/2014/main" id="{92D5FA0F-CF92-1C40-8851-25F6D4B0A2EE}"/>
              </a:ext>
            </a:extLst>
          </p:cNvPr>
          <p:cNvSpPr txBox="1">
            <a:spLocks/>
          </p:cNvSpPr>
          <p:nvPr/>
        </p:nvSpPr>
        <p:spPr>
          <a:xfrm>
            <a:off x="742950" y="1676400"/>
            <a:ext cx="7734300" cy="1325219"/>
          </a:xfrm>
          <a:prstGeom prst="rect">
            <a:avLst/>
          </a:prstGeom>
        </p:spPr>
        <p:txBody>
          <a:bodyPr/>
          <a:lstStyle>
            <a:lvl1pPr>
              <a:defRPr>
                <a:latin typeface="+mj-lt"/>
                <a:ea typeface="+mj-ea"/>
                <a:cs typeface="+mj-cs"/>
              </a:defRPr>
            </a:lvl1pPr>
          </a:lstStyle>
          <a:p>
            <a:pPr marL="285750" indent="-285750">
              <a:buFont typeface="Arial" panose="020B0604020202020204" pitchFamily="34" charset="0"/>
              <a:buChar char="•"/>
            </a:pPr>
            <a:r>
              <a:rPr lang="es-MX" sz="1400" dirty="0">
                <a:solidFill>
                  <a:schemeClr val="bg1"/>
                </a:solidFill>
              </a:rPr>
              <a:t>Este análisis consiste en estudiar las variables macroeconómicas que tendrán un impacto en el ámbito bursátil.</a:t>
            </a:r>
          </a:p>
          <a:p>
            <a:endParaRPr lang="es-MX" sz="1400" dirty="0">
              <a:solidFill>
                <a:schemeClr val="bg1"/>
              </a:solidFill>
            </a:endParaRPr>
          </a:p>
          <a:p>
            <a:pPr marL="285750" indent="-285750">
              <a:buFont typeface="Arial" panose="020B0604020202020204" pitchFamily="34" charset="0"/>
              <a:buChar char="•"/>
            </a:pPr>
            <a:r>
              <a:rPr lang="es-MX" sz="1400" spc="-40" dirty="0">
                <a:solidFill>
                  <a:schemeClr val="bg1"/>
                </a:solidFill>
              </a:rPr>
              <a:t>Es importante que la persona o las personas que lo van a realizar tengan conocimientos </a:t>
            </a:r>
            <a:r>
              <a:rPr lang="es-MX" sz="1400" dirty="0">
                <a:solidFill>
                  <a:schemeClr val="bg1"/>
                </a:solidFill>
              </a:rPr>
              <a:t>en los temas económicos y en el comportamiento de las variables a analizar</a:t>
            </a:r>
          </a:p>
        </p:txBody>
      </p:sp>
      <p:sp>
        <p:nvSpPr>
          <p:cNvPr id="10" name="Título 1">
            <a:extLst>
              <a:ext uri="{FF2B5EF4-FFF2-40B4-BE49-F238E27FC236}">
                <a16:creationId xmlns:a16="http://schemas.microsoft.com/office/drawing/2014/main" id="{E47FDB56-65FA-8F42-9EC9-F3909602D4F6}"/>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defTabSz="914400"/>
            <a:r>
              <a:rPr lang="es-MX" sz="1400" b="1" dirty="0"/>
              <a:t>Teorías financieras</a:t>
            </a:r>
            <a:endParaRPr lang="es-MX" sz="1400" dirty="0"/>
          </a:p>
        </p:txBody>
      </p:sp>
      <p:sp>
        <p:nvSpPr>
          <p:cNvPr id="8" name="Título 1">
            <a:extLst>
              <a:ext uri="{FF2B5EF4-FFF2-40B4-BE49-F238E27FC236}">
                <a16:creationId xmlns:a16="http://schemas.microsoft.com/office/drawing/2014/main" id="{027849EE-C0E4-5D45-8E31-9D2BFF8D30D9}"/>
              </a:ext>
            </a:extLst>
          </p:cNvPr>
          <p:cNvSpPr txBox="1">
            <a:spLocks/>
          </p:cNvSpPr>
          <p:nvPr/>
        </p:nvSpPr>
        <p:spPr>
          <a:xfrm>
            <a:off x="533400" y="3581401"/>
            <a:ext cx="7886700" cy="266700"/>
          </a:xfrm>
          <a:prstGeom prst="rect">
            <a:avLst/>
          </a:prstGeom>
        </p:spPr>
        <p:txBody>
          <a:bodyPr/>
          <a:lstStyle>
            <a:lvl1pPr>
              <a:defRPr>
                <a:latin typeface="+mj-lt"/>
                <a:ea typeface="+mj-ea"/>
                <a:cs typeface="+mj-cs"/>
              </a:defRPr>
            </a:lvl1pPr>
          </a:lstStyle>
          <a:p>
            <a:pPr algn="just" defTabSz="914400"/>
            <a:r>
              <a:rPr lang="es-MX" sz="1400" b="1" dirty="0"/>
              <a:t>Análisis cuantitativo</a:t>
            </a:r>
            <a:endParaRPr lang="es-MX" sz="1400" dirty="0"/>
          </a:p>
        </p:txBody>
      </p:sp>
      <p:sp>
        <p:nvSpPr>
          <p:cNvPr id="11" name="Título 1">
            <a:extLst>
              <a:ext uri="{FF2B5EF4-FFF2-40B4-BE49-F238E27FC236}">
                <a16:creationId xmlns:a16="http://schemas.microsoft.com/office/drawing/2014/main" id="{9C689BC2-5864-A54F-8EA9-56D5357F102E}"/>
              </a:ext>
            </a:extLst>
          </p:cNvPr>
          <p:cNvSpPr txBox="1">
            <a:spLocks/>
          </p:cNvSpPr>
          <p:nvPr/>
        </p:nvSpPr>
        <p:spPr>
          <a:xfrm>
            <a:off x="533400" y="4012150"/>
            <a:ext cx="8077200" cy="762000"/>
          </a:xfrm>
          <a:prstGeom prst="rect">
            <a:avLst/>
          </a:prstGeom>
        </p:spPr>
        <p:txBody>
          <a:bodyPr/>
          <a:lstStyle>
            <a:lvl1pPr>
              <a:defRPr>
                <a:latin typeface="+mj-lt"/>
                <a:ea typeface="+mj-ea"/>
                <a:cs typeface="+mj-cs"/>
              </a:defRPr>
            </a:lvl1pPr>
          </a:lstStyle>
          <a:p>
            <a:r>
              <a:rPr lang="es-MX" sz="1400" dirty="0">
                <a:solidFill>
                  <a:srgbClr val="333333"/>
                </a:solidFill>
              </a:rPr>
              <a:t>Se centra en el estudio de series temporales y modelos matemáticos para analizar los precios de los activos financieros. A este análisis se le da un tratamiento especial por las exigencias en cuanto a conocimientos estadísticos y matemáticos que éste requiere.</a:t>
            </a:r>
          </a:p>
        </p:txBody>
      </p:sp>
      <p:pic>
        <p:nvPicPr>
          <p:cNvPr id="16" name="Imagen 15">
            <a:extLst>
              <a:ext uri="{FF2B5EF4-FFF2-40B4-BE49-F238E27FC236}">
                <a16:creationId xmlns:a16="http://schemas.microsoft.com/office/drawing/2014/main" id="{95E77804-59AB-D74D-A377-C24DE1B5F9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4987412"/>
            <a:ext cx="8229600" cy="1534332"/>
          </a:xfrm>
          <a:prstGeom prst="rect">
            <a:avLst/>
          </a:prstGeom>
        </p:spPr>
      </p:pic>
    </p:spTree>
    <p:extLst>
      <p:ext uri="{BB962C8B-B14F-4D97-AF65-F5344CB8AC3E}">
        <p14:creationId xmlns:p14="http://schemas.microsoft.com/office/powerpoint/2010/main" val="2081049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Cierre</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38F46A43-3F37-7C42-BEB4-F2C212855B44}"/>
              </a:ext>
            </a:extLst>
          </p:cNvPr>
          <p:cNvSpPr txBox="1">
            <a:spLocks/>
          </p:cNvSpPr>
          <p:nvPr/>
        </p:nvSpPr>
        <p:spPr>
          <a:xfrm>
            <a:off x="533400" y="3788401"/>
            <a:ext cx="8077200" cy="364499"/>
          </a:xfrm>
          <a:prstGeom prst="rect">
            <a:avLst/>
          </a:prstGeom>
        </p:spPr>
        <p:txBody>
          <a:bodyPr/>
          <a:lstStyle>
            <a:lvl1pPr>
              <a:defRPr>
                <a:latin typeface="+mj-lt"/>
                <a:ea typeface="+mj-ea"/>
                <a:cs typeface="+mj-cs"/>
              </a:defRPr>
            </a:lvl1pPr>
          </a:lstStyle>
          <a:p>
            <a:r>
              <a:rPr lang="es-MX" sz="1400" dirty="0">
                <a:solidFill>
                  <a:srgbClr val="333333"/>
                </a:solidFill>
              </a:rPr>
              <a:t>Para el experto en finanzas es de vital importancia el hábito de recopilar información tanto de las emisoras sobre las cuales busca invertir como el entorno económico en </a:t>
            </a:r>
          </a:p>
          <a:p>
            <a:r>
              <a:rPr lang="es-MX" sz="1400" dirty="0">
                <a:solidFill>
                  <a:srgbClr val="333333"/>
                </a:solidFill>
              </a:rPr>
              <a:t>que se desenvuelven.</a:t>
            </a:r>
          </a:p>
          <a:p>
            <a:endParaRPr lang="es-MX" sz="1400" dirty="0">
              <a:solidFill>
                <a:srgbClr val="333333"/>
              </a:solidFill>
            </a:endParaRPr>
          </a:p>
          <a:p>
            <a:r>
              <a:rPr lang="es-MX" sz="1400" dirty="0">
                <a:solidFill>
                  <a:srgbClr val="333333"/>
                </a:solidFill>
              </a:rPr>
              <a:t>El análisis fundamental se aplica principalmente como herramienta para la consecución de ganancias a largo plazo, mientras que el técnico es de orden especulativo. Muchos analistas implementan ambas con el objetivo de lograr una visión más completa del comportamiento de los precios de los valores o del mercado en general.</a:t>
            </a:r>
            <a:endParaRPr lang="es-MX" sz="1400" dirty="0"/>
          </a:p>
          <a:p>
            <a:endParaRPr lang="es-MX" sz="1400" dirty="0"/>
          </a:p>
        </p:txBody>
      </p:sp>
      <p:pic>
        <p:nvPicPr>
          <p:cNvPr id="7" name="Picture 4">
            <a:extLst>
              <a:ext uri="{FF2B5EF4-FFF2-40B4-BE49-F238E27FC236}">
                <a16:creationId xmlns:a16="http://schemas.microsoft.com/office/drawing/2014/main" id="{627B863D-F484-F14D-BAB7-8E5BC64764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710" b="30352"/>
          <a:stretch/>
        </p:blipFill>
        <p:spPr bwMode="auto">
          <a:xfrm>
            <a:off x="0" y="1066799"/>
            <a:ext cx="9144000" cy="236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3940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038C0DA-AA73-4770-BC3A-778F0BC671D8}"/>
              </a:ext>
            </a:extLst>
          </p:cNvPr>
          <p:cNvSpPr txBox="1"/>
          <p:nvPr/>
        </p:nvSpPr>
        <p:spPr>
          <a:xfrm>
            <a:off x="457200" y="210234"/>
            <a:ext cx="2133599" cy="646331"/>
          </a:xfrm>
          <a:prstGeom prst="rect">
            <a:avLst/>
          </a:prstGeom>
          <a:noFill/>
        </p:spPr>
        <p:txBody>
          <a:bodyPr wrap="square" rtlCol="0">
            <a:spAutoFit/>
          </a:bodyPr>
          <a:lstStyle/>
          <a:p>
            <a:r>
              <a:rPr lang="es-MX" sz="1800" b="1" dirty="0">
                <a:solidFill>
                  <a:schemeClr val="bg1"/>
                </a:solidFill>
                <a:latin typeface="Montserrat SemiBold" panose="00000700000000000000" pitchFamily="2" charset="0"/>
              </a:rPr>
              <a:t>Actividad</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CuadroTexto 5">
            <a:extLst>
              <a:ext uri="{FF2B5EF4-FFF2-40B4-BE49-F238E27FC236}">
                <a16:creationId xmlns:a16="http://schemas.microsoft.com/office/drawing/2014/main" id="{1C722077-4AD5-9948-83F4-B7BA6ACE885F}"/>
              </a:ext>
            </a:extLst>
          </p:cNvPr>
          <p:cNvSpPr txBox="1"/>
          <p:nvPr/>
        </p:nvSpPr>
        <p:spPr>
          <a:xfrm>
            <a:off x="704022" y="1447800"/>
            <a:ext cx="3486978" cy="3323987"/>
          </a:xfrm>
          <a:prstGeom prst="rect">
            <a:avLst/>
          </a:prstGeom>
          <a:noFill/>
        </p:spPr>
        <p:txBody>
          <a:bodyPr wrap="square">
            <a:spAutoFit/>
          </a:bodyPr>
          <a:lstStyle/>
          <a:p>
            <a:r>
              <a:rPr lang="es-MX" sz="1400" b="1" dirty="0">
                <a:solidFill>
                  <a:srgbClr val="2BA645"/>
                </a:solidFill>
              </a:rPr>
              <a:t>1. </a:t>
            </a:r>
            <a:r>
              <a:rPr lang="es-MX" sz="1400" dirty="0">
                <a:solidFill>
                  <a:srgbClr val="333333"/>
                </a:solidFill>
              </a:rPr>
              <a:t>Reúnete con tus compañeros y busca información de los precios de la acción de un año de las empresas Bimbo y Lala.</a:t>
            </a:r>
          </a:p>
          <a:p>
            <a:endParaRPr lang="es-MX" sz="1400" dirty="0">
              <a:solidFill>
                <a:srgbClr val="333333"/>
              </a:solidFill>
            </a:endParaRPr>
          </a:p>
          <a:p>
            <a:pPr marL="285750" indent="-285750">
              <a:buFont typeface="Arial" panose="020B0604020202020204" pitchFamily="34" charset="0"/>
              <a:buChar char="•"/>
            </a:pPr>
            <a:r>
              <a:rPr lang="es-MX" sz="1400" dirty="0">
                <a:solidFill>
                  <a:srgbClr val="333333"/>
                </a:solidFill>
              </a:rPr>
              <a:t>Busca la gráfica que muestre el comportamiento del precio de la acción en el último año.</a:t>
            </a:r>
          </a:p>
          <a:p>
            <a:pPr marL="285750" indent="-285750">
              <a:buFont typeface="Arial" panose="020B0604020202020204" pitchFamily="34" charset="0"/>
              <a:buChar char="•"/>
            </a:pPr>
            <a:endParaRPr lang="es-MX" sz="1400" dirty="0">
              <a:solidFill>
                <a:srgbClr val="333333"/>
              </a:solidFill>
            </a:endParaRPr>
          </a:p>
          <a:p>
            <a:pPr marL="285750" indent="-285750">
              <a:buFont typeface="Arial" panose="020B0604020202020204" pitchFamily="34" charset="0"/>
              <a:buChar char="•"/>
            </a:pPr>
            <a:r>
              <a:rPr lang="es-MX" sz="1400" dirty="0">
                <a:solidFill>
                  <a:srgbClr val="333333"/>
                </a:solidFill>
              </a:rPr>
              <a:t>Identifica la tendencia y comportamientos y compara las noticias relevantes que represente la información presentada por la gráfica.</a:t>
            </a:r>
          </a:p>
          <a:p>
            <a:pPr algn="just"/>
            <a:endParaRPr lang="es-MX" sz="1400" dirty="0">
              <a:solidFill>
                <a:srgbClr val="333333"/>
              </a:solidFill>
            </a:endParaRPr>
          </a:p>
        </p:txBody>
      </p:sp>
      <p:pic>
        <p:nvPicPr>
          <p:cNvPr id="11" name="Imagen 10">
            <a:extLst>
              <a:ext uri="{FF2B5EF4-FFF2-40B4-BE49-F238E27FC236}">
                <a16:creationId xmlns:a16="http://schemas.microsoft.com/office/drawing/2014/main" id="{46861CB9-0296-E040-8DD4-A3BC7AE68139}"/>
              </a:ext>
            </a:extLst>
          </p:cNvPr>
          <p:cNvPicPr>
            <a:picLocks noChangeAspect="1"/>
          </p:cNvPicPr>
          <p:nvPr/>
        </p:nvPicPr>
        <p:blipFill>
          <a:blip r:embed="rId2">
            <a:extLst>
              <a:ext uri="{28A0092B-C50C-407E-A947-70E740481C1C}">
                <a14:useLocalDpi xmlns:a14="http://schemas.microsoft.com/office/drawing/2010/main" val="0"/>
              </a:ext>
            </a:extLst>
          </a:blip>
          <a:srcRect l="17213" r="17213"/>
          <a:stretch/>
        </p:blipFill>
        <p:spPr>
          <a:xfrm>
            <a:off x="4572000" y="1091330"/>
            <a:ext cx="4572000" cy="4648200"/>
          </a:xfrm>
          <a:prstGeom prst="rect">
            <a:avLst/>
          </a:prstGeom>
        </p:spPr>
      </p:pic>
    </p:spTree>
    <p:extLst>
      <p:ext uri="{BB962C8B-B14F-4D97-AF65-F5344CB8AC3E}">
        <p14:creationId xmlns:p14="http://schemas.microsoft.com/office/powerpoint/2010/main" val="1571718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45">
            <a:extLst>
              <a:ext uri="{FF2B5EF4-FFF2-40B4-BE49-F238E27FC236}">
                <a16:creationId xmlns:a16="http://schemas.microsoft.com/office/drawing/2014/main" id="{A12A7FB6-8CC4-1549-949E-3BE54CE5B70D}"/>
              </a:ext>
            </a:extLst>
          </p:cNvPr>
          <p:cNvSpPr>
            <a:spLocks noGrp="1"/>
          </p:cNvSpPr>
          <p:nvPr>
            <p:ph type="title"/>
          </p:nvPr>
        </p:nvSpPr>
        <p:spPr>
          <a:xfrm>
            <a:off x="316241" y="1888075"/>
            <a:ext cx="5029199" cy="1146817"/>
          </a:xfrm>
        </p:spPr>
        <p:txBody>
          <a:bodyPr/>
          <a:lstStyle/>
          <a:p>
            <a:r>
              <a:rPr lang="es-MX" sz="3200" dirty="0"/>
              <a:t>Inversión en el mercado financiero.</a:t>
            </a:r>
          </a:p>
        </p:txBody>
      </p:sp>
      <p:sp>
        <p:nvSpPr>
          <p:cNvPr id="5" name="Rectángulo redondeado 4">
            <a:extLst>
              <a:ext uri="{FF2B5EF4-FFF2-40B4-BE49-F238E27FC236}">
                <a16:creationId xmlns:a16="http://schemas.microsoft.com/office/drawing/2014/main" id="{08AEDA9A-DB1D-B046-B8B4-503931EF28D9}"/>
              </a:ext>
            </a:extLst>
          </p:cNvPr>
          <p:cNvSpPr/>
          <p:nvPr/>
        </p:nvSpPr>
        <p:spPr>
          <a:xfrm>
            <a:off x="357264" y="3533297"/>
            <a:ext cx="4824336" cy="1092607"/>
          </a:xfrm>
          <a:prstGeom prst="roundRect">
            <a:avLst>
              <a:gd name="adj" fmla="val 50000"/>
            </a:avLst>
          </a:prstGeom>
          <a:solidFill>
            <a:srgbClr val="2BA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CuadroTexto 1">
            <a:extLst>
              <a:ext uri="{FF2B5EF4-FFF2-40B4-BE49-F238E27FC236}">
                <a16:creationId xmlns:a16="http://schemas.microsoft.com/office/drawing/2014/main" id="{8BE72991-42B8-4379-B6EB-7804537C358E}"/>
              </a:ext>
            </a:extLst>
          </p:cNvPr>
          <p:cNvSpPr txBox="1"/>
          <p:nvPr/>
        </p:nvSpPr>
        <p:spPr>
          <a:xfrm>
            <a:off x="357264" y="3479435"/>
            <a:ext cx="4824336" cy="1200329"/>
          </a:xfrm>
          <a:prstGeom prst="rect">
            <a:avLst/>
          </a:prstGeom>
          <a:noFill/>
        </p:spPr>
        <p:txBody>
          <a:bodyPr wrap="square" rtlCol="0">
            <a:spAutoFit/>
          </a:bodyPr>
          <a:lstStyle/>
          <a:p>
            <a:pPr algn="ctr"/>
            <a:r>
              <a:rPr lang="es-MX" sz="2400" dirty="0">
                <a:solidFill>
                  <a:schemeClr val="bg1">
                    <a:lumMod val="95000"/>
                  </a:schemeClr>
                </a:solidFill>
                <a:latin typeface="Montserrat SemiBold" panose="00000700000000000000" pitchFamily="2" charset="0"/>
              </a:rPr>
              <a:t>Módulo 1</a:t>
            </a:r>
          </a:p>
          <a:p>
            <a:pPr algn="ctr"/>
            <a:r>
              <a:rPr lang="es-MX" sz="2400" dirty="0">
                <a:solidFill>
                  <a:schemeClr val="bg1">
                    <a:lumMod val="95000"/>
                  </a:schemeClr>
                </a:solidFill>
                <a:latin typeface="Montserrat SemiBold" panose="00000700000000000000" pitchFamily="2" charset="0"/>
              </a:rPr>
              <a:t>Tema 13. Inversión en el mercado financiero</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80D7906F-0F50-BE4E-8778-A1E4C8FE072B}"/>
              </a:ext>
            </a:extLst>
          </p:cNvPr>
          <p:cNvSpPr>
            <a:spLocks noGrp="1"/>
          </p:cNvSpPr>
          <p:nvPr>
            <p:ph type="title" idx="4294967295"/>
          </p:nvPr>
        </p:nvSpPr>
        <p:spPr>
          <a:xfrm>
            <a:off x="4930739" y="1066800"/>
            <a:ext cx="3679861" cy="4648200"/>
          </a:xfrm>
          <a:prstGeom prst="rect">
            <a:avLst/>
          </a:prstGeom>
        </p:spPr>
        <p:txBody>
          <a:bodyPr/>
          <a:lstStyle/>
          <a:p>
            <a:pPr algn="l"/>
            <a:r>
              <a:rPr lang="es-MX" sz="1400" spc="-50" dirty="0">
                <a:solidFill>
                  <a:srgbClr val="333333"/>
                </a:solidFill>
              </a:rPr>
              <a:t>Es común escuchar en las noticias acerca </a:t>
            </a:r>
            <a:r>
              <a:rPr lang="es-MX" sz="1400" dirty="0">
                <a:solidFill>
                  <a:srgbClr val="333333"/>
                </a:solidFill>
              </a:rPr>
              <a:t>de los esfuerzos gubernamentales por controlar el índice inflacionario, o bien escuchar a funcionarios expresar su </a:t>
            </a:r>
            <a:r>
              <a:rPr lang="es-MX" sz="1400" spc="-40" dirty="0">
                <a:solidFill>
                  <a:srgbClr val="333333"/>
                </a:solidFill>
              </a:rPr>
              <a:t>preocupación por el crecimiento desme- </a:t>
            </a:r>
            <a:r>
              <a:rPr lang="es-MX" sz="1400" spc="-30" dirty="0">
                <a:solidFill>
                  <a:srgbClr val="333333"/>
                </a:solidFill>
              </a:rPr>
              <a:t>dido y potenciales repercusiones </a:t>
            </a:r>
            <a:r>
              <a:rPr lang="es-MX" sz="1400" dirty="0">
                <a:solidFill>
                  <a:srgbClr val="333333"/>
                </a:solidFill>
              </a:rPr>
              <a:t>en los diferentes sectores económicos de tal indicador.</a:t>
            </a:r>
            <a:br>
              <a:rPr lang="es-MX" sz="1400" dirty="0">
                <a:solidFill>
                  <a:srgbClr val="333333"/>
                </a:solidFill>
              </a:rPr>
            </a:br>
            <a:br>
              <a:rPr lang="es-MX" sz="1400" dirty="0">
                <a:solidFill>
                  <a:srgbClr val="333333"/>
                </a:solidFill>
              </a:rPr>
            </a:br>
            <a:r>
              <a:rPr lang="es-MX" sz="1400" spc="-50" dirty="0">
                <a:solidFill>
                  <a:srgbClr val="333333"/>
                </a:solidFill>
              </a:rPr>
              <a:t>El alza generalizada de precios ocasiona </a:t>
            </a:r>
            <a:r>
              <a:rPr lang="es-MX" sz="1400" dirty="0">
                <a:solidFill>
                  <a:srgbClr val="333333"/>
                </a:solidFill>
              </a:rPr>
              <a:t>un declive en el poder adquisitivo de los habitantes de un país. Por otro lado, al reducir la capacidad de compra de un demandante de bienes y servicios, se reduce el consumo, y por lo tanto, no se incentiva el motor económico de un país.</a:t>
            </a:r>
            <a:br>
              <a:rPr lang="es-MX" sz="1400" dirty="0"/>
            </a:br>
            <a:endParaRPr lang="es-MX" sz="1400" dirty="0"/>
          </a:p>
        </p:txBody>
      </p:sp>
      <p:sp>
        <p:nvSpPr>
          <p:cNvPr id="5" name="CuadroTexto 4">
            <a:extLst>
              <a:ext uri="{FF2B5EF4-FFF2-40B4-BE49-F238E27FC236}">
                <a16:creationId xmlns:a16="http://schemas.microsoft.com/office/drawing/2014/main" id="{F1BD6C87-189D-4AD3-B2A9-B470491AACA8}"/>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Introducción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Rectángulo 5">
            <a:extLst>
              <a:ext uri="{FF2B5EF4-FFF2-40B4-BE49-F238E27FC236}">
                <a16:creationId xmlns:a16="http://schemas.microsoft.com/office/drawing/2014/main" id="{3CB1B3AA-96B3-4CDE-B854-AE6391E923C4}"/>
              </a:ext>
            </a:extLst>
          </p:cNvPr>
          <p:cNvSpPr/>
          <p:nvPr/>
        </p:nvSpPr>
        <p:spPr>
          <a:xfrm>
            <a:off x="4572000" y="1094248"/>
            <a:ext cx="358739" cy="734552"/>
          </a:xfrm>
          <a:prstGeom prst="rect">
            <a:avLst/>
          </a:prstGeom>
          <a:solidFill>
            <a:srgbClr val="2CA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Imagen 7">
            <a:extLst>
              <a:ext uri="{FF2B5EF4-FFF2-40B4-BE49-F238E27FC236}">
                <a16:creationId xmlns:a16="http://schemas.microsoft.com/office/drawing/2014/main" id="{BE9DC8D7-847E-9447-BE27-670E22ABADC8}"/>
              </a:ext>
            </a:extLst>
          </p:cNvPr>
          <p:cNvPicPr>
            <a:picLocks noChangeAspect="1"/>
          </p:cNvPicPr>
          <p:nvPr/>
        </p:nvPicPr>
        <p:blipFill rotWithShape="1">
          <a:blip r:embed="rId3">
            <a:extLst>
              <a:ext uri="{28A0092B-C50C-407E-A947-70E740481C1C}">
                <a14:useLocalDpi xmlns:a14="http://schemas.microsoft.com/office/drawing/2010/main" val="0"/>
              </a:ext>
            </a:extLst>
          </a:blip>
          <a:srcRect l="3067" r="31359"/>
          <a:stretch/>
        </p:blipFill>
        <p:spPr>
          <a:xfrm>
            <a:off x="0" y="1066800"/>
            <a:ext cx="4572000" cy="4648200"/>
          </a:xfrm>
          <a:prstGeom prst="rect">
            <a:avLst/>
          </a:prstGeom>
        </p:spPr>
      </p:pic>
      <p:pic>
        <p:nvPicPr>
          <p:cNvPr id="9" name="Imagen 8">
            <a:extLst>
              <a:ext uri="{FF2B5EF4-FFF2-40B4-BE49-F238E27FC236}">
                <a16:creationId xmlns:a16="http://schemas.microsoft.com/office/drawing/2014/main" id="{B7DE2C42-27D1-3C44-8A36-AEF20D273661}"/>
              </a:ext>
            </a:extLst>
          </p:cNvPr>
          <p:cNvPicPr>
            <a:picLocks noChangeAspect="1"/>
          </p:cNvPicPr>
          <p:nvPr/>
        </p:nvPicPr>
        <p:blipFill rotWithShape="1">
          <a:blip r:embed="rId4">
            <a:extLst>
              <a:ext uri="{28A0092B-C50C-407E-A947-70E740481C1C}">
                <a14:useLocalDpi xmlns:a14="http://schemas.microsoft.com/office/drawing/2010/main" val="0"/>
              </a:ext>
            </a:extLst>
          </a:blip>
          <a:srcRect l="10147" t="-929" r="34508" b="929"/>
          <a:stretch/>
        </p:blipFill>
        <p:spPr>
          <a:xfrm>
            <a:off x="0" y="1061720"/>
            <a:ext cx="4572000" cy="4648200"/>
          </a:xfrm>
          <a:prstGeom prst="rect">
            <a:avLst/>
          </a:prstGeom>
        </p:spPr>
      </p:pic>
    </p:spTree>
    <p:extLst>
      <p:ext uri="{BB962C8B-B14F-4D97-AF65-F5344CB8AC3E}">
        <p14:creationId xmlns:p14="http://schemas.microsoft.com/office/powerpoint/2010/main" val="1830102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38F46A43-3F37-7C42-BEB4-F2C212855B44}"/>
              </a:ext>
            </a:extLst>
          </p:cNvPr>
          <p:cNvSpPr txBox="1">
            <a:spLocks/>
          </p:cNvSpPr>
          <p:nvPr/>
        </p:nvSpPr>
        <p:spPr>
          <a:xfrm>
            <a:off x="533400" y="1600200"/>
            <a:ext cx="8077200" cy="914400"/>
          </a:xfrm>
          <a:prstGeom prst="rect">
            <a:avLst/>
          </a:prstGeom>
        </p:spPr>
        <p:txBody>
          <a:bodyPr/>
          <a:lstStyle>
            <a:lvl1pPr>
              <a:defRPr>
                <a:latin typeface="+mj-lt"/>
                <a:ea typeface="+mj-ea"/>
                <a:cs typeface="+mj-cs"/>
              </a:defRPr>
            </a:lvl1pPr>
          </a:lstStyle>
          <a:p>
            <a:r>
              <a:rPr lang="es-MX" sz="1400" dirty="0">
                <a:solidFill>
                  <a:srgbClr val="333333"/>
                </a:solidFill>
              </a:rPr>
              <a:t>El análisis económico es un método para clasificar, examinar y evaluar información en </a:t>
            </a:r>
            <a:r>
              <a:rPr lang="es-MX" sz="1400" spc="-30" dirty="0">
                <a:solidFill>
                  <a:srgbClr val="333333"/>
                </a:solidFill>
              </a:rPr>
              <a:t>forma cuantitativa y cualitativa de los diferentes elementos que conforman la economía</a:t>
            </a:r>
            <a:r>
              <a:rPr lang="es-MX" sz="1400" dirty="0">
                <a:solidFill>
                  <a:srgbClr val="333333"/>
                </a:solidFill>
              </a:rPr>
              <a:t>, su interrelación, las situaciones que se deriven de estas interrelaciones, y sus efectos tanto en la economía de un país como su relación con la economía mundial.</a:t>
            </a:r>
            <a:endParaRPr lang="es-MX" sz="1400" dirty="0"/>
          </a:p>
        </p:txBody>
      </p:sp>
      <p:sp>
        <p:nvSpPr>
          <p:cNvPr id="19" name="Título 1">
            <a:extLst>
              <a:ext uri="{FF2B5EF4-FFF2-40B4-BE49-F238E27FC236}">
                <a16:creationId xmlns:a16="http://schemas.microsoft.com/office/drawing/2014/main" id="{590709BC-BF78-6242-8F90-267EDCD85EEA}"/>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defTabSz="914400"/>
            <a:r>
              <a:rPr lang="es-MX" sz="1400" b="1" kern="0" dirty="0">
                <a:solidFill>
                  <a:sysClr val="windowText" lastClr="000000"/>
                </a:solidFill>
              </a:rPr>
              <a:t>Análisis económico</a:t>
            </a:r>
          </a:p>
        </p:txBody>
      </p:sp>
      <p:pic>
        <p:nvPicPr>
          <p:cNvPr id="16" name="Imagen 15">
            <a:extLst>
              <a:ext uri="{FF2B5EF4-FFF2-40B4-BE49-F238E27FC236}">
                <a16:creationId xmlns:a16="http://schemas.microsoft.com/office/drawing/2014/main" id="{B3259547-AA6C-364E-8F87-8DFE959387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2895600"/>
            <a:ext cx="5918200" cy="3543300"/>
          </a:xfrm>
          <a:prstGeom prst="rect">
            <a:avLst/>
          </a:prstGeom>
        </p:spPr>
      </p:pic>
    </p:spTree>
    <p:extLst>
      <p:ext uri="{BB962C8B-B14F-4D97-AF65-F5344CB8AC3E}">
        <p14:creationId xmlns:p14="http://schemas.microsoft.com/office/powerpoint/2010/main" val="1616207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9" name="Título 1">
            <a:extLst>
              <a:ext uri="{FF2B5EF4-FFF2-40B4-BE49-F238E27FC236}">
                <a16:creationId xmlns:a16="http://schemas.microsoft.com/office/drawing/2014/main" id="{590709BC-BF78-6242-8F90-267EDCD85EEA}"/>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defTabSz="914400"/>
            <a:r>
              <a:rPr lang="es-MX" sz="1400" b="1" kern="0" dirty="0">
                <a:solidFill>
                  <a:sysClr val="windowText" lastClr="000000"/>
                </a:solidFill>
              </a:rPr>
              <a:t>Riesgo de los mercados financieros</a:t>
            </a:r>
          </a:p>
        </p:txBody>
      </p:sp>
      <p:sp>
        <p:nvSpPr>
          <p:cNvPr id="6" name="Título 1">
            <a:extLst>
              <a:ext uri="{FF2B5EF4-FFF2-40B4-BE49-F238E27FC236}">
                <a16:creationId xmlns:a16="http://schemas.microsoft.com/office/drawing/2014/main" id="{604057EB-B170-1F47-8211-E4D1DCE75C8E}"/>
              </a:ext>
            </a:extLst>
          </p:cNvPr>
          <p:cNvSpPr txBox="1">
            <a:spLocks/>
          </p:cNvSpPr>
          <p:nvPr/>
        </p:nvSpPr>
        <p:spPr>
          <a:xfrm>
            <a:off x="533400" y="1600200"/>
            <a:ext cx="8077200" cy="609600"/>
          </a:xfrm>
          <a:prstGeom prst="rect">
            <a:avLst/>
          </a:prstGeom>
        </p:spPr>
        <p:txBody>
          <a:bodyPr/>
          <a:lstStyle>
            <a:lvl1pPr>
              <a:defRPr>
                <a:latin typeface="+mj-lt"/>
                <a:ea typeface="+mj-ea"/>
                <a:cs typeface="+mj-cs"/>
              </a:defRPr>
            </a:lvl1pPr>
          </a:lstStyle>
          <a:p>
            <a:pPr algn="just"/>
            <a:r>
              <a:rPr lang="es-MX" sz="1400" dirty="0">
                <a:solidFill>
                  <a:srgbClr val="333333"/>
                </a:solidFill>
              </a:rPr>
              <a:t>El análisis económico será una guía para la detección de riesgos que se pueden presentar dentro de su proceso de diversificación de inversiones.</a:t>
            </a:r>
            <a:endParaRPr lang="es-MX" sz="1400" dirty="0"/>
          </a:p>
        </p:txBody>
      </p:sp>
      <p:pic>
        <p:nvPicPr>
          <p:cNvPr id="4" name="Imagen 3">
            <a:extLst>
              <a:ext uri="{FF2B5EF4-FFF2-40B4-BE49-F238E27FC236}">
                <a16:creationId xmlns:a16="http://schemas.microsoft.com/office/drawing/2014/main" id="{3A5CFA46-E876-C346-8005-AD6BAFC095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0800" y="2390584"/>
            <a:ext cx="6502400" cy="3378200"/>
          </a:xfrm>
          <a:prstGeom prst="rect">
            <a:avLst/>
          </a:prstGeom>
        </p:spPr>
      </p:pic>
    </p:spTree>
    <p:extLst>
      <p:ext uri="{BB962C8B-B14F-4D97-AF65-F5344CB8AC3E}">
        <p14:creationId xmlns:p14="http://schemas.microsoft.com/office/powerpoint/2010/main" val="2039491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4" name="Título 1">
            <a:extLst>
              <a:ext uri="{FF2B5EF4-FFF2-40B4-BE49-F238E27FC236}">
                <a16:creationId xmlns:a16="http://schemas.microsoft.com/office/drawing/2014/main" id="{A1A71E4E-2E36-B740-AFAD-C4A587A71D1B}"/>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a:r>
              <a:rPr lang="es-MX" sz="1400" b="1" kern="0" dirty="0">
                <a:solidFill>
                  <a:sysClr val="windowText" lastClr="000000"/>
                </a:solidFill>
              </a:rPr>
              <a:t>Sociedades de inversión</a:t>
            </a:r>
          </a:p>
        </p:txBody>
      </p:sp>
      <p:sp>
        <p:nvSpPr>
          <p:cNvPr id="6" name="Título 1">
            <a:extLst>
              <a:ext uri="{FF2B5EF4-FFF2-40B4-BE49-F238E27FC236}">
                <a16:creationId xmlns:a16="http://schemas.microsoft.com/office/drawing/2014/main" id="{4920E8EE-DF9F-DF4F-BDFB-30232BB9E87E}"/>
              </a:ext>
            </a:extLst>
          </p:cNvPr>
          <p:cNvSpPr txBox="1">
            <a:spLocks/>
          </p:cNvSpPr>
          <p:nvPr/>
        </p:nvSpPr>
        <p:spPr>
          <a:xfrm>
            <a:off x="533400" y="1600200"/>
            <a:ext cx="8077200" cy="609600"/>
          </a:xfrm>
          <a:prstGeom prst="rect">
            <a:avLst/>
          </a:prstGeom>
        </p:spPr>
        <p:txBody>
          <a:bodyPr/>
          <a:lstStyle>
            <a:lvl1pPr>
              <a:defRPr>
                <a:latin typeface="+mj-lt"/>
                <a:ea typeface="+mj-ea"/>
                <a:cs typeface="+mj-cs"/>
              </a:defRPr>
            </a:lvl1pPr>
          </a:lstStyle>
          <a:p>
            <a:pPr algn="ctr"/>
            <a:r>
              <a:rPr lang="es-MX" sz="1400" kern="0" dirty="0">
                <a:solidFill>
                  <a:sysClr val="windowText" lastClr="000000"/>
                </a:solidFill>
              </a:rPr>
              <a:t>Riesgos operativos</a:t>
            </a:r>
            <a:endParaRPr lang="es-MX" sz="1400" dirty="0"/>
          </a:p>
        </p:txBody>
      </p:sp>
      <p:pic>
        <p:nvPicPr>
          <p:cNvPr id="12" name="Imagen 11">
            <a:extLst>
              <a:ext uri="{FF2B5EF4-FFF2-40B4-BE49-F238E27FC236}">
                <a16:creationId xmlns:a16="http://schemas.microsoft.com/office/drawing/2014/main" id="{8B5550DC-1D5F-6F4B-8908-957D338095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600" y="1905000"/>
            <a:ext cx="7416800" cy="4394200"/>
          </a:xfrm>
          <a:prstGeom prst="rect">
            <a:avLst/>
          </a:prstGeom>
        </p:spPr>
      </p:pic>
    </p:spTree>
    <p:extLst>
      <p:ext uri="{BB962C8B-B14F-4D97-AF65-F5344CB8AC3E}">
        <p14:creationId xmlns:p14="http://schemas.microsoft.com/office/powerpoint/2010/main" val="38296461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Cierre</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38F46A43-3F37-7C42-BEB4-F2C212855B44}"/>
              </a:ext>
            </a:extLst>
          </p:cNvPr>
          <p:cNvSpPr txBox="1">
            <a:spLocks/>
          </p:cNvSpPr>
          <p:nvPr/>
        </p:nvSpPr>
        <p:spPr>
          <a:xfrm>
            <a:off x="533400" y="3589650"/>
            <a:ext cx="8077200" cy="906150"/>
          </a:xfrm>
          <a:prstGeom prst="rect">
            <a:avLst/>
          </a:prstGeom>
        </p:spPr>
        <p:txBody>
          <a:bodyPr/>
          <a:lstStyle>
            <a:lvl1pPr>
              <a:defRPr>
                <a:latin typeface="+mj-lt"/>
                <a:ea typeface="+mj-ea"/>
                <a:cs typeface="+mj-cs"/>
              </a:defRPr>
            </a:lvl1pPr>
          </a:lstStyle>
          <a:p>
            <a:r>
              <a:rPr lang="es-MX" sz="1400" dirty="0">
                <a:solidFill>
                  <a:srgbClr val="333333"/>
                </a:solidFill>
              </a:rPr>
              <a:t>El análisis de la economía es de vital importancia para tener información y hacer frente a los diferentes retos que se presentan día con día en este ámbito. Todos y cada uno de los </a:t>
            </a:r>
            <a:r>
              <a:rPr lang="es-MX" sz="1400" spc="-50" dirty="0">
                <a:solidFill>
                  <a:srgbClr val="333333"/>
                </a:solidFill>
              </a:rPr>
              <a:t>diferentes actores de este rubro deben conocer su rol y cómo reaccionar de manera adecuada</a:t>
            </a:r>
            <a:r>
              <a:rPr lang="es-MX" sz="1400" dirty="0">
                <a:solidFill>
                  <a:srgbClr val="333333"/>
                </a:solidFill>
              </a:rPr>
              <a:t>, analizando diariamente la información e instrumentando las estrategias pertinentes en </a:t>
            </a:r>
            <a:r>
              <a:rPr lang="es-MX" sz="1400" spc="-20" dirty="0">
                <a:solidFill>
                  <a:srgbClr val="333333"/>
                </a:solidFill>
              </a:rPr>
              <a:t>la consecución del objetivo final del Sistema Financiero Mexicano: propiciar el crecimiento </a:t>
            </a:r>
            <a:r>
              <a:rPr lang="es-MX" sz="1400" dirty="0">
                <a:solidFill>
                  <a:srgbClr val="333333"/>
                </a:solidFill>
              </a:rPr>
              <a:t>de la economía de la nación.</a:t>
            </a:r>
          </a:p>
          <a:p>
            <a:endParaRPr lang="es-MX" sz="1400" dirty="0">
              <a:solidFill>
                <a:srgbClr val="333333"/>
              </a:solidFill>
            </a:endParaRPr>
          </a:p>
          <a:p>
            <a:r>
              <a:rPr lang="es-MX" sz="1400" dirty="0">
                <a:solidFill>
                  <a:srgbClr val="333333"/>
                </a:solidFill>
              </a:rPr>
              <a:t>El analista financiero, el promotor de una sociedad de inversión, el usuario financiero, el profesional que trabaja en una institución financiera, el que labora en bolsa o un banco central, todos y cada uno deberá siempre de seguir de cerca y de forma continua los diferentes cambios que se presenten en el sector económico de un país.</a:t>
            </a:r>
            <a:endParaRPr lang="es-MX" sz="1400" dirty="0"/>
          </a:p>
          <a:p>
            <a:endParaRPr lang="es-MX" sz="1400" dirty="0"/>
          </a:p>
        </p:txBody>
      </p:sp>
      <p:pic>
        <p:nvPicPr>
          <p:cNvPr id="12" name="Picture 4">
            <a:extLst>
              <a:ext uri="{FF2B5EF4-FFF2-40B4-BE49-F238E27FC236}">
                <a16:creationId xmlns:a16="http://schemas.microsoft.com/office/drawing/2014/main" id="{0EACB3CF-C1C5-3E43-814A-B8850DEA74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2" t="5376" r="-132" b="45146"/>
          <a:stretch/>
        </p:blipFill>
        <p:spPr bwMode="auto">
          <a:xfrm>
            <a:off x="0" y="1066799"/>
            <a:ext cx="9144000" cy="236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387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342DA76-1E93-4B8B-B8D4-AC54621293F5}"/>
              </a:ext>
            </a:extLst>
          </p:cNvPr>
          <p:cNvSpPr txBox="1"/>
          <p:nvPr/>
        </p:nvSpPr>
        <p:spPr>
          <a:xfrm>
            <a:off x="457200" y="210234"/>
            <a:ext cx="2133599" cy="646331"/>
          </a:xfrm>
          <a:prstGeom prst="rect">
            <a:avLst/>
          </a:prstGeom>
          <a:noFill/>
        </p:spPr>
        <p:txBody>
          <a:bodyPr wrap="square" rtlCol="0">
            <a:spAutoFit/>
          </a:bodyPr>
          <a:lstStyle/>
          <a:p>
            <a:r>
              <a:rPr lang="es-MX" sz="1800" b="1" dirty="0">
                <a:solidFill>
                  <a:schemeClr val="bg1"/>
                </a:solidFill>
                <a:latin typeface="Montserrat SemiBold" panose="00000700000000000000" pitchFamily="2" charset="0"/>
              </a:rPr>
              <a:t>Actividad</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7" name="CuadroTexto 6">
            <a:extLst>
              <a:ext uri="{FF2B5EF4-FFF2-40B4-BE49-F238E27FC236}">
                <a16:creationId xmlns:a16="http://schemas.microsoft.com/office/drawing/2014/main" id="{A6A5458D-EB75-9A44-8AEF-EFA48FD80B18}"/>
              </a:ext>
            </a:extLst>
          </p:cNvPr>
          <p:cNvSpPr txBox="1"/>
          <p:nvPr/>
        </p:nvSpPr>
        <p:spPr>
          <a:xfrm>
            <a:off x="746443" y="1104900"/>
            <a:ext cx="3581400" cy="2246769"/>
          </a:xfrm>
          <a:prstGeom prst="rect">
            <a:avLst/>
          </a:prstGeom>
          <a:noFill/>
        </p:spPr>
        <p:txBody>
          <a:bodyPr wrap="square">
            <a:spAutoFit/>
          </a:bodyPr>
          <a:lstStyle/>
          <a:p>
            <a:pPr algn="just"/>
            <a:r>
              <a:rPr lang="es-MX" sz="1400" b="1" dirty="0">
                <a:solidFill>
                  <a:srgbClr val="2BA645"/>
                </a:solidFill>
                <a:latin typeface="+mj-lt"/>
              </a:rPr>
              <a:t>1. </a:t>
            </a:r>
            <a:r>
              <a:rPr lang="es-MX" sz="1400" dirty="0">
                <a:latin typeface="+mj-lt"/>
              </a:rPr>
              <a:t>Reúnete con tus compañeros y respondan las siguientes preguntas:</a:t>
            </a:r>
          </a:p>
          <a:p>
            <a:pPr algn="just"/>
            <a:endParaRPr lang="es-MX" sz="1400" dirty="0">
              <a:latin typeface="+mj-lt"/>
            </a:endParaRPr>
          </a:p>
          <a:p>
            <a:pPr marL="285750" indent="-285750">
              <a:buFont typeface="Arial" panose="020B0604020202020204" pitchFamily="34" charset="0"/>
              <a:buChar char="•"/>
            </a:pPr>
            <a:r>
              <a:rPr lang="es-MX" sz="1400" dirty="0">
                <a:solidFill>
                  <a:srgbClr val="333333"/>
                </a:solidFill>
                <a:latin typeface="+mj-lt"/>
              </a:rPr>
              <a:t>¿Qué caracteriza a un ciclo económico de recesión</a:t>
            </a:r>
          </a:p>
          <a:p>
            <a:pPr marL="285750" indent="-285750">
              <a:buFont typeface="Arial" panose="020B0604020202020204" pitchFamily="34" charset="0"/>
              <a:buChar char="•"/>
            </a:pPr>
            <a:endParaRPr lang="es-MX" sz="1400" dirty="0">
              <a:solidFill>
                <a:srgbClr val="333333"/>
              </a:solidFill>
              <a:latin typeface="+mj-lt"/>
            </a:endParaRPr>
          </a:p>
          <a:p>
            <a:pPr marL="285750" indent="-285750">
              <a:buFont typeface="Arial" panose="020B0604020202020204" pitchFamily="34" charset="0"/>
              <a:buChar char="•"/>
            </a:pPr>
            <a:r>
              <a:rPr lang="es-MX" sz="1400" dirty="0">
                <a:solidFill>
                  <a:srgbClr val="333333"/>
                </a:solidFill>
                <a:latin typeface="+mj-lt"/>
              </a:rPr>
              <a:t>¿Cómo afecta esto a los sectores tales como automotriz y de construcción?</a:t>
            </a:r>
          </a:p>
          <a:p>
            <a:pPr algn="just"/>
            <a:endParaRPr lang="es-MX" sz="1400" dirty="0">
              <a:latin typeface="+mj-lt"/>
            </a:endParaRPr>
          </a:p>
        </p:txBody>
      </p:sp>
      <p:pic>
        <p:nvPicPr>
          <p:cNvPr id="10" name="Imagen 9">
            <a:extLst>
              <a:ext uri="{FF2B5EF4-FFF2-40B4-BE49-F238E27FC236}">
                <a16:creationId xmlns:a16="http://schemas.microsoft.com/office/drawing/2014/main" id="{07507D59-93CA-1F4F-A1BF-DC302A46D733}"/>
              </a:ext>
            </a:extLst>
          </p:cNvPr>
          <p:cNvPicPr>
            <a:picLocks noChangeAspect="1"/>
          </p:cNvPicPr>
          <p:nvPr/>
        </p:nvPicPr>
        <p:blipFill>
          <a:blip r:embed="rId2">
            <a:extLst>
              <a:ext uri="{28A0092B-C50C-407E-A947-70E740481C1C}">
                <a14:useLocalDpi xmlns:a14="http://schemas.microsoft.com/office/drawing/2010/main" val="0"/>
              </a:ext>
            </a:extLst>
          </a:blip>
          <a:srcRect l="127" r="127"/>
          <a:stretch/>
        </p:blipFill>
        <p:spPr>
          <a:xfrm>
            <a:off x="4554254" y="1104900"/>
            <a:ext cx="4589745" cy="4648200"/>
          </a:xfrm>
          <a:prstGeom prst="rect">
            <a:avLst/>
          </a:prstGeom>
        </p:spPr>
      </p:pic>
    </p:spTree>
    <p:extLst>
      <p:ext uri="{BB962C8B-B14F-4D97-AF65-F5344CB8AC3E}">
        <p14:creationId xmlns:p14="http://schemas.microsoft.com/office/powerpoint/2010/main" val="500685077"/>
      </p:ext>
    </p:extLst>
  </p:cSld>
  <p:clrMapOvr>
    <a:masterClrMapping/>
  </p:clrMapOvr>
</p:sld>
</file>

<file path=ppt/theme/theme1.xml><?xml version="1.0" encoding="utf-8"?>
<a:theme xmlns:a="http://schemas.openxmlformats.org/drawingml/2006/main" name="Introducc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alizado 1">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FDEEA9F-412F-4F5D-B51F-9E4C3421CA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589DB99C-D35C-49E1-B73E-AD3CB0C7428A}">
  <ds:schemaRefs>
    <ds:schemaRef ds:uri="http://schemas.microsoft.com/sharepoint/v3/contenttype/forms"/>
  </ds:schemaRefs>
</ds:datastoreItem>
</file>

<file path=customXml/itemProps3.xml><?xml version="1.0" encoding="utf-8"?>
<ds:datastoreItem xmlns:ds="http://schemas.openxmlformats.org/officeDocument/2006/customXml" ds:itemID="{28AE5EDB-E8AF-41FE-A65D-F078206BC2BF}">
  <ds:schemaRefs>
    <ds:schemaRef ds:uri="http://schemas.microsoft.com/office/infopath/2007/PartnerControls"/>
    <ds:schemaRef ds:uri="http://schemas.openxmlformats.org/package/2006/metadata/core-properties"/>
    <ds:schemaRef ds:uri="http://purl.org/dc/dcmitype/"/>
    <ds:schemaRef ds:uri="http://schemas.microsoft.com/office/2006/documentManagement/types"/>
    <ds:schemaRef ds:uri="http://www.w3.org/XML/1998/namespace"/>
    <ds:schemaRef ds:uri="http://purl.org/dc/elements/1.1/"/>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9925</TotalTime>
  <Words>1183</Words>
  <Application>Microsoft Office PowerPoint</Application>
  <PresentationFormat>On-screen Show (4:3)</PresentationFormat>
  <Paragraphs>85</Paragraphs>
  <Slides>24</Slides>
  <Notes>6</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Introduccion</vt:lpstr>
      <vt:lpstr>PowerPoint Presentation</vt:lpstr>
      <vt:lpstr>PowerPoint Presentation</vt:lpstr>
      <vt:lpstr>Inversión en el mercado financiero.</vt:lpstr>
      <vt:lpstr>Es común escuchar en las noticias acerca de los esfuerzos gubernamentales por controlar el índice inflacionario, o bien escuchar a funcionarios expresar su preocupación por el crecimiento desme- dido y potenciales repercusiones en los diferentes sectores económicos de tal indicador.  El alza generalizada de precios ocasiona un declive en el poder adquisitivo de los habitantes de un país. Por otro lado, al reducir la capacidad de compra de un demandante de bienes y servicios, se reduce el consumo, y por lo tanto, no se incentiva el motor económico de un país. </vt:lpstr>
      <vt:lpstr>PowerPoint Presentation</vt:lpstr>
      <vt:lpstr>PowerPoint Presentation</vt:lpstr>
      <vt:lpstr>PowerPoint Presentation</vt:lpstr>
      <vt:lpstr>PowerPoint Presentation</vt:lpstr>
      <vt:lpstr>PowerPoint Presentation</vt:lpstr>
      <vt:lpstr>Inversión en el mercado financiero.</vt:lpstr>
      <vt:lpstr>Durante este capítulo se hablará de los estados financieros y lo que éstos transmiten. Como ejemplo se puede citar un caso drástico de lo que se puede extraer de los estados financieros.  La posición de efectivo del sector vivienda (incluyendo Ara y Sare) cayó en un 74% comparado con los primeros tres meses de 2012, al registrar apenas 2,244 mdp, esto dio como resultado en el incumplimiento con los vencimientos del segundo trimestre de 2013 por más de 6,000 mdp. Los problemas de liquidez dieron como consecuencia el incumplimiento de pago con acreedores, y en conjunto las tres enfrentaron más de 10 demandas en diversos tribunales. </vt:lpstr>
      <vt:lpstr>PowerPoint Presentation</vt:lpstr>
      <vt:lpstr>PowerPoint Presentation</vt:lpstr>
      <vt:lpstr>PowerPoint Presentation</vt:lpstr>
      <vt:lpstr>PowerPoint Presentation</vt:lpstr>
      <vt:lpstr>PowerPoint Presentation</vt:lpstr>
      <vt:lpstr>Inversión en el mercado financiero.</vt:lpstr>
      <vt:lpstr>Muchas veces, la información contenida en los estados financieros y en sus notas aclaratorias solo muestran la punta del iceberg. Para conocer un panorama más amplio, es necesario no solo prestar atención en las noticias, sino analizarlas y tomarlas como lo que son muchas veces, “una opinión”.</vt:lpstr>
      <vt:lpstr>PowerPoint Presentation</vt:lpstr>
      <vt:lpstr>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 título-1</dc:title>
  <dc:creator>Karen Requenes</dc:creator>
  <cp:lastModifiedBy>IVAN ALEJANDRO ROCHA MARTINEZ</cp:lastModifiedBy>
  <cp:revision>134</cp:revision>
  <cp:lastPrinted>2022-02-08T19:23:59Z</cp:lastPrinted>
  <dcterms:created xsi:type="dcterms:W3CDTF">2021-06-10T22:47:14Z</dcterms:created>
  <dcterms:modified xsi:type="dcterms:W3CDTF">2022-04-27T21:35:31Z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2021-06-10T00:00:00Z</vt:filetime>
  </property>
  <property fmtid="{D5CDD505-2E9C-101B-9397-08002B2CF9AE}" pid="3" name="Creator">
    <vt:lpwstr>Adobe Illustrator 25.2 (Windows)</vt:lpwstr>
  </property>
  <property fmtid="{D5CDD505-2E9C-101B-9397-08002B2CF9AE}" pid="4" name="LastSaved">
    <vt:filetime>2021-06-10T00:00:00Z</vt:filetime>
  </property>
</Properties>
</file>